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12.svg" ContentType="image/svg+xml"/>
  <Override PartName="/ppt/media/image12.svg" ContentType="image/svg+xml"/>
  <Override PartName="/ppt/media/image14.svg" ContentType="image/svg+xml"/>
  <Override PartName="/ppt/media/image143.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38.svg" ContentType="image/svg+xml"/>
  <Override PartName="/ppt/media/image39.svg" ContentType="image/svg+xml"/>
  <Override PartName="/ppt/media/image40.svg" ContentType="image/svg+xml"/>
  <Override PartName="/ppt/media/image41.svg" ContentType="image/svg+xml"/>
  <Override PartName="/ppt/media/image42.svg" ContentType="image/svg+xml"/>
  <Override PartName="/ppt/media/image43.svg" ContentType="image/svg+xml"/>
  <Override PartName="/ppt/media/image44.svg" ContentType="image/svg+xml"/>
  <Override PartName="/ppt/media/image45.svg" ContentType="image/svg+xml"/>
  <Override PartName="/ppt/media/image46.svg" ContentType="image/svg+xml"/>
  <Override PartName="/ppt/media/image47.svg" ContentType="image/svg+xml"/>
  <Override PartName="/ppt/media/image48.svg" ContentType="image/svg+xml"/>
  <Override PartName="/ppt/media/image51.svg" ContentType="image/svg+xml"/>
  <Override PartName="/ppt/media/image52.svg" ContentType="image/svg+xml"/>
  <Override PartName="/ppt/media/image53.svg" ContentType="image/svg+xml"/>
  <Override PartName="/ppt/media/image54.svg" ContentType="image/svg+xml"/>
  <Override PartName="/ppt/media/image55.svg" ContentType="image/svg+xml"/>
  <Override PartName="/ppt/media/image56.svg" ContentType="image/svg+xml"/>
  <Override PartName="/ppt/media/image57.svg" ContentType="image/svg+xml"/>
  <Override PartName="/ppt/media/image58.svg" ContentType="image/svg+xml"/>
  <Override PartName="/ppt/media/image59.svg" ContentType="image/svg+xml"/>
  <Override PartName="/ppt/media/image60.svg" ContentType="image/svg+xml"/>
  <Override PartName="/ppt/media/image61.svg" ContentType="image/svg+xml"/>
  <Override PartName="/ppt/media/image62.svg" ContentType="image/svg+xml"/>
  <Override PartName="/ppt/media/image63.svg" ContentType="image/svg+xml"/>
  <Override PartName="/ppt/media/image64.svg" ContentType="image/svg+xml"/>
  <Override PartName="/ppt/media/image68.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8" r:id="rId4"/>
    <p:sldMasterId id="2147483693" r:id="rId5"/>
    <p:sldMasterId id="2147483708" r:id="rId6"/>
    <p:sldMasterId id="2147483723" r:id="rId7"/>
    <p:sldMasterId id="2147483738" r:id="rId8"/>
    <p:sldMasterId id="2147483753" r:id="rId9"/>
    <p:sldMasterId id="2147483769" r:id="rId10"/>
    <p:sldMasterId id="2147483784" r:id="rId11"/>
    <p:sldMasterId id="2147483799" r:id="rId12"/>
    <p:sldMasterId id="2147483807" r:id="rId13"/>
    <p:sldMasterId id="2147483822" r:id="rId14"/>
    <p:sldMasterId id="2147483837" r:id="rId15"/>
    <p:sldMasterId id="2147483852" r:id="rId16"/>
    <p:sldMasterId id="2147483867" r:id="rId17"/>
    <p:sldMasterId id="2147483882" r:id="rId18"/>
    <p:sldMasterId id="2147483897" r:id="rId19"/>
    <p:sldMasterId id="2147483912" r:id="rId20"/>
    <p:sldMasterId id="2147483927" r:id="rId21"/>
    <p:sldMasterId id="2147483942" r:id="rId22"/>
    <p:sldMasterId id="2147483957" r:id="rId23"/>
    <p:sldMasterId id="2147483973" r:id="rId24"/>
    <p:sldMasterId id="2147483988" r:id="rId25"/>
    <p:sldMasterId id="2147484003" r:id="rId26"/>
    <p:sldMasterId id="2147484018" r:id="rId27"/>
    <p:sldMasterId id="2147484033" r:id="rId28"/>
    <p:sldMasterId id="2147484048" r:id="rId29"/>
    <p:sldMasterId id="2147484063" r:id="rId30"/>
    <p:sldMasterId id="2147484078" r:id="rId31"/>
    <p:sldMasterId id="2147484093" r:id="rId32"/>
    <p:sldMasterId id="2147484108" r:id="rId33"/>
    <p:sldMasterId id="2147484124" r:id="rId34"/>
    <p:sldMasterId id="2147484139" r:id="rId35"/>
  </p:sldMasterIdLst>
  <p:notesMasterIdLst>
    <p:notesMasterId r:id="rId38"/>
  </p:notesMasterIdLst>
  <p:handoutMasterIdLst>
    <p:handoutMasterId r:id="rId123"/>
  </p:handoutMasterIdLst>
  <p:sldIdLst>
    <p:sldId id="280" r:id="rId36"/>
    <p:sldId id="263" r:id="rId37"/>
    <p:sldId id="256" r:id="rId39"/>
    <p:sldId id="321" r:id="rId40"/>
    <p:sldId id="284" r:id="rId41"/>
    <p:sldId id="286" r:id="rId42"/>
    <p:sldId id="285" r:id="rId43"/>
    <p:sldId id="278" r:id="rId44"/>
    <p:sldId id="289" r:id="rId45"/>
    <p:sldId id="290" r:id="rId46"/>
    <p:sldId id="291" r:id="rId47"/>
    <p:sldId id="292" r:id="rId48"/>
    <p:sldId id="277" r:id="rId49"/>
    <p:sldId id="288" r:id="rId50"/>
    <p:sldId id="281" r:id="rId51"/>
    <p:sldId id="294" r:id="rId52"/>
    <p:sldId id="328" r:id="rId53"/>
    <p:sldId id="329" r:id="rId54"/>
    <p:sldId id="330" r:id="rId55"/>
    <p:sldId id="331" r:id="rId56"/>
    <p:sldId id="332" r:id="rId57"/>
    <p:sldId id="333" r:id="rId58"/>
    <p:sldId id="334" r:id="rId59"/>
    <p:sldId id="335" r:id="rId60"/>
    <p:sldId id="322" r:id="rId61"/>
    <p:sldId id="323" r:id="rId62"/>
    <p:sldId id="279" r:id="rId63"/>
    <p:sldId id="302" r:id="rId64"/>
    <p:sldId id="282" r:id="rId65"/>
    <p:sldId id="303" r:id="rId66"/>
    <p:sldId id="396" r:id="rId67"/>
    <p:sldId id="397" r:id="rId68"/>
    <p:sldId id="324" r:id="rId69"/>
    <p:sldId id="325" r:id="rId70"/>
    <p:sldId id="326" r:id="rId71"/>
    <p:sldId id="337" r:id="rId72"/>
    <p:sldId id="307" r:id="rId73"/>
    <p:sldId id="339" r:id="rId74"/>
    <p:sldId id="340" r:id="rId75"/>
    <p:sldId id="341" r:id="rId76"/>
    <p:sldId id="342" r:id="rId77"/>
    <p:sldId id="343" r:id="rId78"/>
    <p:sldId id="344" r:id="rId79"/>
    <p:sldId id="345" r:id="rId80"/>
    <p:sldId id="346" r:id="rId81"/>
    <p:sldId id="347" r:id="rId82"/>
    <p:sldId id="348" r:id="rId83"/>
    <p:sldId id="349" r:id="rId84"/>
    <p:sldId id="410" r:id="rId85"/>
    <p:sldId id="411" r:id="rId86"/>
    <p:sldId id="412" r:id="rId87"/>
    <p:sldId id="413" r:id="rId88"/>
    <p:sldId id="414" r:id="rId89"/>
    <p:sldId id="415" r:id="rId90"/>
    <p:sldId id="416" r:id="rId91"/>
    <p:sldId id="417" r:id="rId92"/>
    <p:sldId id="418" r:id="rId93"/>
    <p:sldId id="419" r:id="rId94"/>
    <p:sldId id="420" r:id="rId95"/>
    <p:sldId id="421" r:id="rId96"/>
    <p:sldId id="422" r:id="rId97"/>
    <p:sldId id="423" r:id="rId98"/>
    <p:sldId id="424" r:id="rId99"/>
    <p:sldId id="425" r:id="rId100"/>
    <p:sldId id="426" r:id="rId101"/>
    <p:sldId id="427" r:id="rId102"/>
    <p:sldId id="428" r:id="rId103"/>
    <p:sldId id="429" r:id="rId104"/>
    <p:sldId id="430" r:id="rId105"/>
    <p:sldId id="431" r:id="rId106"/>
    <p:sldId id="432" r:id="rId107"/>
    <p:sldId id="433" r:id="rId108"/>
    <p:sldId id="434" r:id="rId109"/>
    <p:sldId id="435" r:id="rId110"/>
    <p:sldId id="436" r:id="rId111"/>
    <p:sldId id="437" r:id="rId112"/>
    <p:sldId id="438" r:id="rId113"/>
    <p:sldId id="439" r:id="rId114"/>
    <p:sldId id="440" r:id="rId115"/>
    <p:sldId id="441" r:id="rId116"/>
    <p:sldId id="442" r:id="rId117"/>
    <p:sldId id="443" r:id="rId118"/>
    <p:sldId id="444" r:id="rId119"/>
    <p:sldId id="445" r:id="rId120"/>
    <p:sldId id="446" r:id="rId121"/>
    <p:sldId id="447" r:id="rId1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女性健康" id="{dd559651-451d-4d60-a512-0d367c20b989}">
          <p14:sldIdLst>
            <p14:sldId id="280"/>
            <p14:sldId id="263"/>
            <p14:sldId id="256"/>
            <p14:sldId id="321"/>
            <p14:sldId id="284"/>
            <p14:sldId id="286"/>
            <p14:sldId id="285"/>
            <p14:sldId id="278"/>
            <p14:sldId id="289"/>
            <p14:sldId id="290"/>
            <p14:sldId id="291"/>
            <p14:sldId id="292"/>
            <p14:sldId id="277"/>
            <p14:sldId id="288"/>
            <p14:sldId id="281"/>
            <p14:sldId id="294"/>
          </p14:sldIdLst>
        </p14:section>
        <p14:section name="情绪健康" id="{82801a65-d52d-40d8-8e10-157ef533b127}">
          <p14:sldIdLst>
            <p14:sldId id="328"/>
            <p14:sldId id="329"/>
            <p14:sldId id="330"/>
            <p14:sldId id="331"/>
            <p14:sldId id="332"/>
            <p14:sldId id="333"/>
            <p14:sldId id="334"/>
            <p14:sldId id="335"/>
          </p14:sldIdLst>
        </p14:section>
        <p14:section name="代谢健康" id="{cec7b219-031b-4749-99f1-694c27d9dd3b}">
          <p14:sldIdLst>
            <p14:sldId id="322"/>
            <p14:sldId id="323"/>
            <p14:sldId id="279"/>
            <p14:sldId id="302"/>
            <p14:sldId id="282"/>
            <p14:sldId id="303"/>
            <p14:sldId id="396"/>
            <p14:sldId id="397"/>
            <p14:sldId id="324"/>
            <p14:sldId id="325"/>
            <p14:sldId id="326"/>
            <p14:sldId id="337"/>
            <p14:sldId id="307"/>
            <p14:sldId id="339"/>
            <p14:sldId id="340"/>
            <p14:sldId id="341"/>
            <p14:sldId id="342"/>
            <p14:sldId id="343"/>
            <p14:sldId id="344"/>
            <p14:sldId id="345"/>
            <p14:sldId id="346"/>
            <p14:sldId id="347"/>
            <p14:sldId id="348"/>
            <p14:sldId id="349"/>
          </p14:sldIdLst>
        </p14:section>
        <p14:section name="胃肠健康" id="{787b7cc4-40b4-4cd4-8ade-769993d6a652}">
          <p14:sldIdLst>
            <p14:sldId id="410"/>
            <p14:sldId id="411"/>
            <p14:sldId id="412"/>
            <p14:sldId id="413"/>
            <p14:sldId id="414"/>
            <p14:sldId id="415"/>
            <p14:sldId id="416"/>
            <p14:sldId id="417"/>
            <p14:sldId id="418"/>
            <p14:sldId id="419"/>
            <p14:sldId id="420"/>
            <p14:sldId id="421"/>
            <p14:sldId id="422"/>
            <p14:sldId id="423"/>
          </p14:sldIdLst>
        </p14:section>
        <p14:section name="免疫健康" id="{1a5edaa7-970c-4458-9af5-1cb9889dba80}">
          <p14:sldIdLst>
            <p14:sldId id="424"/>
            <p14:sldId id="425"/>
            <p14:sldId id="426"/>
            <p14:sldId id="427"/>
            <p14:sldId id="428"/>
            <p14:sldId id="429"/>
            <p14:sldId id="430"/>
            <p14:sldId id="431"/>
          </p14:sldIdLst>
        </p14:section>
        <p14:section name="婴童健康" id="{8f3f8964-be02-4fb6-9f01-8ded8393e871}">
          <p14:sldIdLst>
            <p14:sldId id="432"/>
            <p14:sldId id="433"/>
            <p14:sldId id="434"/>
            <p14:sldId id="435"/>
            <p14:sldId id="436"/>
            <p14:sldId id="437"/>
            <p14:sldId id="438"/>
            <p14:sldId id="439"/>
            <p14:sldId id="440"/>
            <p14:sldId id="441"/>
          </p14:sldIdLst>
        </p14:section>
        <p14:section name="口腔健康" id="{22fa78c4-0d82-4e0d-9b31-d9dae87e6b27}">
          <p14:sldIdLst>
            <p14:sldId id="442"/>
            <p14:sldId id="443"/>
            <p14:sldId id="444"/>
            <p14:sldId id="445"/>
            <p14:sldId id="446"/>
            <p14:sldId id="447"/>
          </p14:sldIdLst>
        </p14:section>
      </p14:sectionLst>
    </p:ext>
    <p:ext uri="{EFAFB233-063F-42B5-8137-9DF3F51BA10A}">
      <p15:sldGuideLst xmlns:p15="http://schemas.microsoft.com/office/powerpoint/2012/main">
        <p15:guide id="1" orient="horz" pos="2120" userDrawn="1">
          <p15:clr>
            <a:srgbClr val="A4A3A4"/>
          </p15:clr>
        </p15:guide>
        <p15:guide id="2" pos="37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竹园 杨" initials="竹杨" lastIdx="0" clrIdx="0"/>
  <p:cmAuthor id="2" name="Jenny Zegler" initials="JZ" lastIdx="0" clrIdx="1"/>
  <p:cmAuthor id="3" name="mmzhu" initials="m" lastIdx="0" clrIdx="2"/>
  <p:cmAuthor id="4" name="Daniel Downer" initials="DD" lastIdx="0" clrIdx="3"/>
  <p:cmAuthor id="5" name="1154921399@qq.com" initials="1" lastIdx="0" clrIdx="4"/>
  <p:cmAuthor id="6" name="作者" initials="A" lastIdx="0" clrIdx="5"/>
  <p:cmAuthor id="7" name="11986" initials="1" lastIdx="0" clrIdx="6"/>
  <p:cmAuthor id="8" name="未知用户23" initials="未" lastIdx="0" clrIdx="7"/>
  <p:cmAuthor id="9" name="guoxiaojuan" initials="g" lastIdx="0" clrIdx="8"/>
  <p:cmAuthor id="10" name="surface" initials="s" lastIdx="0" clrIdx="9"/>
  <p:cmAuthor id="11" name="Lyy" initials="L" lastIdx="0" clrIdx="10"/>
  <p:cmAuthor id="12" name="bszhumingming" initials="b" lastIdx="0" clrIdx="11"/>
  <p:cmAuthor id="13" name="未知用户28" initials="未" lastIdx="0" clrIdx="12"/>
  <p:cmAuthor id="14" name="Microsoft 帐户" initials="M帐" lastIdx="0" clrIdx="13"/>
  <p:cmAuthor id="15" name="未知用户26" initials="未" lastIdx="0" clrIdx="14"/>
  <p:cmAuthor id="16" name="ChinaUser" initials="C" lastIdx="0" clrIdx="15"/>
  <p:cmAuthor id="17" name="qwert" initials="q" lastIdx="0" clrIdx="16"/>
  <p:cmAuthor id="18" name="姜伟光" initials="姜" lastIdx="0" clrIdx="17"/>
  <p:cmAuthor id="19" name="未知用户16" initials="未" lastIdx="0" clrIdx="18"/>
  <p:cmAuthor id="20" name="Dohn" initials="D" lastIdx="0" clrIdx="19"/>
  <p:cmAuthor id="21" name="华为" initials="华" lastIdx="0" clrIdx="20"/>
  <p:cmAuthor id="22" name="东休" initials="东" lastIdx="0" clrIdx="21"/>
  <p:cmAuthor id="23" name="岳文甲" initials="岳" lastIdx="0" clrIdx="22"/>
  <p:cmAuthor id="24" name="cfjxx" initials="c" lastIdx="0" clrIdx="23"/>
  <p:cmAuthor id="25" name="91huhang" initials="9" lastIdx="0" clrIdx="24"/>
  <p:cmAuthor id="26" name="AutoBVT" initials="A" lastIdx="0" clrIdx="25"/>
  <p:cmAuthor id="27" name="djz" initials="d" lastIdx="0" clrIdx="26"/>
  <p:cmAuthor id="28" name="Athena" initials="A" lastIdx="0" clrIdx="27"/>
  <p:cmAuthor id="29" name="tao yan" initials="ty" lastIdx="0" clrIdx="28"/>
  <p:cmAuthor id="30" name="周明" initials="周" lastIdx="0" clrIdx="29"/>
  <p:cmAuthor id="31" name="YC" initials="Y" lastIdx="0" clrIdx="30"/>
  <p:cmAuthor id="32" name="未知用户1" initials="未" lastIdx="0" clrIdx="31"/>
  <p:cmAuthor id="33" name="meixin hu" initials="m" lastIdx="0" clrIdx="32"/>
  <p:cmAuthor id="34" name="Saunter" initials="S" lastIdx="0" clrIdx="33"/>
  <p:cmAuthor id="35" name="王瑶" initials="王" lastIdx="0" clrIdx="34"/>
  <p:cmAuthor id="36" name="Lenovo" initials="L" lastIdx="0" clrIdx="35"/>
  <p:cmAuthor id="37" name="Redeker, Yolanda" initials="R" lastIdx="0" clrIdx="36"/>
  <p:cmAuthor id="38" name="Tseng, Melanie" initials="T" lastIdx="0" clrIdx="37"/>
  <p:cmAuthor id="39" name="Tao, Sherry Sitong" initials="TSS" lastIdx="0" clrIdx="38"/>
  <p:cmAuthor id="40" name="杨素雯" initials="杨" lastIdx="0" clrIdx="39"/>
  <p:cmAuthor id="41" name="hj" initials="h" lastIdx="0" clrIdx="40"/>
  <p:cmAuthor id="42" name="IKKI" initials="I" lastIdx="0" clrIdx="41"/>
  <p:cmAuthor id="43" name="bob kang" initials="bk" lastIdx="0" clrIdx="42"/>
  <p:cmAuthor id="44" name="未知用户7" initials="未" lastIdx="0" clrIdx="43"/>
  <p:cmAuthor id="45" name="未知用户8" initials="未" lastIdx="0" clrIdx="44"/>
  <p:cmAuthor id="46" name="Mia Vida Villanueva" initials="M" lastIdx="0" clrIdx="45"/>
  <p:cmAuthor id="47" name="林雪" initials="linxue" lastIdx="0" clrIdx="46"/>
  <p:cmAuthor id="48" name="庞尔慧" initials="庞" lastIdx="0" clrIdx="47"/>
  <p:cmAuthor id="49" name="XMY" initials="X" lastIdx="0" clrIdx="48"/>
  <p:cmAuthor id="50" name="xmy" initials="x" lastIdx="0" clrIdx="49"/>
  <p:cmAuthor id="51" name="wum20" initials="w" lastIdx="0" clrIdx="50"/>
  <p:cmAuthor id="52" name="武敏" initials="武" lastIdx="0" clrIdx="51"/>
  <p:cmAuthor id="53" name="ZYSR-XY" initials="Z" lastIdx="0" clrIdx="52"/>
  <p:cmAuthor id="54" name="曾阿婷" initials="曾" lastIdx="0" clrIdx="53"/>
  <p:cmAuthor id="55" name="wumin" initials="w" lastIdx="0" clrIdx="54"/>
  <p:cmAuthor id="56" name="pc" initials="p" lastIdx="0" clrIdx="55"/>
  <p:cmAuthor id="57" name="袁缘" initials="袁" lastIdx="0" clrIdx="56"/>
  <p:cmAuthor id="58" name="song song" initials="s" lastIdx="0" clrIdx="57"/>
  <p:cmAuthor id="59" name="未知用户4" initials="未" lastIdx="0" clrIdx="58"/>
  <p:cmAuthor id="60" name="陈艳" initials="陈" lastIdx="0" clrIdx="59"/>
  <p:cmAuthor id="61" name="李飞" initials="李飞" lastIdx="0" clrIdx="60"/>
  <p:cmAuthor id="62" name="ting yue" initials="t" lastIdx="0" clrIdx="61"/>
  <p:cmAuthor id="63" name=" " initials=" " lastIdx="0" clrIdx="62"/>
  <p:cmAuthor id="64" name="万户网络" initials="万" lastIdx="0" clrIdx="63"/>
  <p:cmAuthor id="65" name="david bin" initials="d" lastIdx="0" clrIdx="64"/>
  <p:cmAuthor id="66" name="MLOONG" initials="M" lastIdx="0" clrIdx="65"/>
  <p:cmAuthor id="67" name="未知用户17" initials="未" lastIdx="0" clrIdx="66"/>
  <p:cmAuthor id="68" name="未知用户5" initials="未" lastIdx="0" clrIdx="67"/>
  <p:cmAuthor id="69" name="未知用户6" initials="未" lastIdx="0" clrIdx="68"/>
  <p:cmAuthor id="70" name="未知用户10" initials="未" lastIdx="0" clrIdx="69"/>
  <p:cmAuthor id="71" name="未知用户15" initials="未" lastIdx="0" clrIdx="70"/>
  <p:cmAuthor id="72" name="未知用户20" initials="未" lastIdx="0" clrIdx="71"/>
  <p:cmAuthor id="73" name="未知用户21" initials="未" lastIdx="0" clrIdx="72"/>
  <p:cmAuthor id="74" name="未知用户13" initials="未" lastIdx="0" clrIdx="73"/>
  <p:cmAuthor id="75" name="Liu Dong" initials="L" lastIdx="0" clrIdx="74"/>
  <p:cmAuthor id="76" name="Zhao Jing" initials="Z" lastIdx="0" clrIdx="75"/>
  <p:cmAuthor id="77" name="Xin Wang (IB)" initials="X" lastIdx="0" clrIdx="76"/>
  <p:cmAuthor id="78" name="YANQING BAO" initials="Y" lastIdx="0" clrIdx="77"/>
  <p:cmAuthor id="79" name="Haiyang Wang" initials="H" lastIdx="0" clrIdx="78"/>
  <p:cmAuthor id="80" name="未知用户27" initials="未" lastIdx="0" clrIdx="79"/>
  <p:cmAuthor id="81" name="张金龙" initials="张" lastIdx="0" clrIdx="80"/>
  <p:cmAuthor id="82" name="祝惠蓉" initials="祝" lastIdx="0" clrIdx="81"/>
  <p:cmAuthor id="83" name="陈俊奕" initials="陈俊奕" lastIdx="0" clrIdx="82"/>
  <p:cmAuthor id="84" name="宋海锐" initials="宋" lastIdx="0" clrIdx="83"/>
  <p:cmAuthor id="85" name="zhoulifang" initials="z" lastIdx="0" clrIdx="84"/>
  <p:cmAuthor id="86" name="xiaver xiaver" initials="xx" lastIdx="0" clrIdx="85"/>
  <p:cmAuthor id="87" name="zhao tianyi" initials="zt" lastIdx="0" clrIdx="86"/>
  <p:cmAuthor id="88" name="刘 阳春" initials="刘" lastIdx="0" clrIdx="87"/>
  <p:cmAuthor id="89" name="lenovo0" initials="l" lastIdx="0" clrIdx="88"/>
  <p:cmAuthor id="90" name="沈静" initials="沈" lastIdx="0" clrIdx="89"/>
  <p:cmAuthor id="91" name="郭欣萍" initials="郭" lastIdx="0" clrIdx="90"/>
  <p:cmAuthor id="92" name="唐思源" initials="唐" lastIdx="0" clrIdx="91"/>
  <p:cmAuthor id="93" name="何 静" initials="何" lastIdx="0" clrIdx="92"/>
  <p:cmAuthor id="94" name="未知用户32" initials="未" lastIdx="0" clrIdx="93"/>
  <p:cmAuthor id="95" name="sxp" initials="s" lastIdx="0" clrIdx="94"/>
  <p:cmAuthor id="96" name="孟萦" initials="孟" lastIdx="0" clrIdx="95"/>
  <p:cmAuthor id="97" name="彬 罗" initials="彬" lastIdx="0" clrIdx="96"/>
  <p:cmAuthor id="98" name="PC" initials="P" lastIdx="0" clrIdx="97"/>
  <p:cmAuthor id="99" name="localadmin" initials="l" lastIdx="0" clrIdx="98"/>
  <p:cmAuthor id="100" name="ts" initials="t" lastIdx="0" clrIdx="99"/>
  <p:cmAuthor id="101" name="1 mac" initials="1" lastIdx="0" clrIdx="100"/>
  <p:cmAuthor id="102" name="徐 宁" initials="徐" lastIdx="0" clrIdx="101"/>
  <p:cmAuthor id="103" name="Jinyi" initials="J" lastIdx="0" clrIdx="102"/>
  <p:cmAuthor id="104" name="江涛 李" initials="江" lastIdx="0" clrIdx="103"/>
  <p:cmAuthor id="105" name="Zhou Xuanjun" initials="Z" lastIdx="0" clrIdx="104"/>
  <p:cmAuthor id="106" name="但佳" initials="但" lastIdx="0" clrIdx="105"/>
  <p:cmAuthor id="107" name="未知用户3" initials="未" lastIdx="0" clrIdx="106"/>
  <p:cmAuthor id="108" name="W Nic" initials="W" lastIdx="0" clrIdx="107"/>
  <p:cmAuthor id="109" name="李佳" initials="李" lastIdx="0" clrIdx="108"/>
  <p:cmAuthor id="110" name="Microsoft" initials="M" lastIdx="0" clrIdx="109"/>
  <p:cmAuthor id="111" name="黄欣悦" initials="黄" lastIdx="0" clrIdx="110"/>
  <p:cmAuthor id="112" name="Zhou, Jane Ye" initials="Z" lastIdx="0" clrIdx="111"/>
  <p:cmAuthor id="113" name="Ma, Jun A." initials="M" lastIdx="0" clrIdx="112"/>
  <p:cmAuthor id="114" name="Doris Tan" initials="D" lastIdx="0" clrIdx="113"/>
  <p:cmAuthor id="115" name="dingyuemei" initials="d" lastIdx="0" clrIdx="114"/>
  <p:cmAuthor id="116" name="冯智强" initials="冯" lastIdx="0" clrIdx="115"/>
  <p:cmAuthor id="117" name="Zhou, Joey (IBD)" initials="Z" lastIdx="0" clrIdx="116"/>
  <p:cmAuthor id="118" name="孙运海" initials="孙" lastIdx="0" clrIdx="117"/>
  <p:cmAuthor id="119" name="浩 陈" initials="浩" lastIdx="0" clrIdx="118"/>
  <p:cmAuthor id="120" name="刘百灵" initials="刘" lastIdx="0" clrIdx="119"/>
  <p:cmAuthor id="121" name="未知用户33" initials="未" lastIdx="0" clrIdx="120"/>
  <p:cmAuthor id="122" name="Microsoft Office 用户" initials="M" lastIdx="0" clrIdx="121"/>
  <p:cmAuthor id="123" name="苗茜" initials="苗" lastIdx="0" clrIdx="122"/>
  <p:cmAuthor id="124" name="Ms" initials="M" lastIdx="0" clrIdx="123"/>
  <p:cmAuthor id="125" name="Franca, Ryan {MDAO~Basel}" initials="F" lastIdx="0" clrIdx="124"/>
  <p:cmAuthor id="126" name="李传波" initials="李" lastIdx="0" clrIdx="125"/>
  <p:cmAuthor id="127" name="45383746@qq.com" initials="4" lastIdx="0" clrIdx="126"/>
  <p:cmAuthor id="128" name="hauk guan" initials="h" lastIdx="0" clrIdx="127"/>
  <p:cmAuthor id="129" name="sierra" initials="s" lastIdx="0" clrIdx="128"/>
  <p:cmAuthor id="130" name="钱文南" initials="z" lastIdx="0" clrIdx="129"/>
  <p:cmAuthor id="131" name="Joy HL Sang" initials="J" lastIdx="0" clrIdx="130"/>
  <p:cmAuthor id="132" name="MC SYSTEM" initials="M" lastIdx="0" clrIdx="131"/>
  <p:cmAuthor id="133" name="spring_ren" initials="s" lastIdx="0" clrIdx="132"/>
  <p:cmAuthor id="134" name="李璐---寿险总公司营销管理部" initials="李" lastIdx="0" clrIdx="133"/>
  <p:cmAuthor id="135" name="xuqing" initials="x" lastIdx="0" clrIdx="134"/>
  <p:cmAuthor id="136" name="王顶" initials="王" lastIdx="0" clrIdx="135"/>
  <p:cmAuthor id="137" name="陈稀睿" initials="陈" lastIdx="0" clrIdx="136"/>
  <p:cmAuthor id="138" name="周峻峰" initials="周" lastIdx="0" clrIdx="137"/>
  <p:cmAuthor id="139" name="吴成" initials="吴" lastIdx="0" clrIdx="138"/>
  <p:cmAuthor id="140" name="王美娜" initials="王" lastIdx="0" clrIdx="139"/>
  <p:cmAuthor id="141" name="WPS_1524381688" initials="W" lastIdx="0" clrIdx="140"/>
  <p:cmAuthor id="142" name="Q Q" initials="Q" lastIdx="0" clrIdx="141"/>
  <p:cmAuthor id="143" name="应用技术-刘丽泰" initials="应用技术-刘丽泰" lastIdx="0" clrIdx="142"/>
  <p:cmAuthor id="144" name="尹波" initials="尹" lastIdx="0" clrIdx="143"/>
  <p:cmAuthor id="145" name="Elfie" initials="E" lastIdx="0" clrIdx="144"/>
  <p:cmAuthor id="146" name="杨奇" initials="杨" lastIdx="0" clrIdx="145"/>
  <p:cmAuthor id="147" name="陈晨" initials="陈" lastIdx="0" clrIdx="146"/>
  <p:cmAuthor id="148" name="qian'xiang" initials="q" lastIdx="0" clrIdx="147"/>
  <p:cmAuthor id="149" name="aileen" initials="a" lastIdx="0" clrIdx="148"/>
  <p:cmAuthor id="150" name="陈喆" initials="陈" lastIdx="0" clrIdx="149"/>
  <p:cmAuthor id="151" name="yubaoquan" initials="y" lastIdx="0" clrIdx="150"/>
  <p:cmAuthor id="152" name="未知用户2" initials="未" lastIdx="0" clrIdx="151"/>
  <p:cmAuthor id="153" name="张建慧" initials="张" lastIdx="0" clrIdx="152"/>
  <p:cmAuthor id="154" name="微软用户" initials="微" lastIdx="0" clrIdx="153"/>
  <p:cmAuthor id="155" name="李辉" initials="李" lastIdx="0" clrIdx="154"/>
  <p:cmAuthor id="156" name="Peter Pan" initials="P" lastIdx="0" clrIdx="155"/>
  <p:cmAuthor id="157" name="董耀辉" initials="董" lastIdx="0" clrIdx="156"/>
  <p:cmAuthor id="158" name="汪铃林" initials="汪" lastIdx="0" clrIdx="157"/>
  <p:cmAuthor id="159" name="落叶伤悲" initials="落" lastIdx="0" clrIdx="158"/>
  <p:cmAuthor id="160" name="冯晓丽" initials="冯" lastIdx="0" clrIdx="159"/>
  <p:cmAuthor id="161" name="惠普" initials="惠" lastIdx="0" clrIdx="160"/>
  <p:cmAuthor id="162" name="清风明月" initials="清" lastIdx="0" clrIdx="161"/>
  <p:cmAuthor id="163" name="86132" initials="8" lastIdx="0" clrIdx="162"/>
  <p:cmAuthor id="164" name="zhumingming" initials="z" lastIdx="0" clrIdx="163"/>
  <p:cmAuthor id="165" name="mzh" initials="m" lastIdx="0" clrIdx="164"/>
  <p:cmAuthor id="166" name="WLL" initials="authorId_305480479" lastIdx="0" clrIdx="165"/>
  <p:cmAuthor id="167" name="WPS_1679281038" initials="W" lastIdx="0" clrIdx="166"/>
  <p:cmAuthor id="168" name="安娜 胡" initials="安胡" lastIdx="0" clrIdx="167"/>
  <p:cmAuthor id="169" name="Windows 用户" initials="W用" lastIdx="0" clrIdx="168"/>
  <p:cmAuthor id="170" name="陌上花开1420630668" initials="陌" lastIdx="0" clrIdx="169"/>
  <p:cmAuthor id="171" name="PINA PI" initials="PP" lastIdx="0" clrIdx="170"/>
  <p:cmAuthor id="172" name="骆倩怡_Znauj26B" initials="authorId_382814100" lastIdx="0" clrIdx="171"/>
  <p:cmAuthor id="173" name="Administrator" initials="A" lastIdx="0" clrIdx="172"/>
  <p:cmAuthor id="174" name="Woozie00" initials="W" lastIdx="0" clrIdx="173"/>
  <p:cmAuthor id="175" name="邦 张" initials="邦张" lastIdx="0" clrIdx="174"/>
  <p:cmAuthor id="176" name="1206988966@qq.com" initials="1" lastIdx="0" clrIdx="175"/>
  <p:cmAuthor id="177" name="李晓梦" initials="李晓梦" lastIdx="0" clrIdx="176"/>
  <p:cmAuthor id="178" name="倾听风的声音" initials="倾" lastIdx="0" clrIdx="177"/>
  <p:cmAuthor id="179" name="春歌" initials="春" lastIdx="0" clrIdx="178"/>
  <p:cmAuthor id="180" name="应用技术部-张弛" initials="应用技术部-张弛" lastIdx="0" clrIdx="179"/>
  <p:cmAuthor id="181" name="ZC" initials="Z" lastIdx="0" clrIdx="18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5E3D1C"/>
    <a:srgbClr val="AF3014"/>
    <a:srgbClr val="9E1C51"/>
    <a:srgbClr val="234423"/>
    <a:srgbClr val="8B1A48"/>
    <a:srgbClr val="9C1C50"/>
    <a:srgbClr val="AB1C51"/>
    <a:srgbClr val="EB9BAA"/>
    <a:srgbClr val="EEABB7"/>
    <a:srgbClr val="E68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20"/>
        <p:guide pos="3746"/>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63.xml"/><Relationship Id="rId98" Type="http://schemas.openxmlformats.org/officeDocument/2006/relationships/slide" Target="slides/slide62.xml"/><Relationship Id="rId97" Type="http://schemas.openxmlformats.org/officeDocument/2006/relationships/slide" Target="slides/slide61.xml"/><Relationship Id="rId96" Type="http://schemas.openxmlformats.org/officeDocument/2006/relationships/slide" Target="slides/slide60.xml"/><Relationship Id="rId95" Type="http://schemas.openxmlformats.org/officeDocument/2006/relationships/slide" Target="slides/slide59.xml"/><Relationship Id="rId94" Type="http://schemas.openxmlformats.org/officeDocument/2006/relationships/slide" Target="slides/slide58.xml"/><Relationship Id="rId93" Type="http://schemas.openxmlformats.org/officeDocument/2006/relationships/slide" Target="slides/slide57.xml"/><Relationship Id="rId92" Type="http://schemas.openxmlformats.org/officeDocument/2006/relationships/slide" Target="slides/slide56.xml"/><Relationship Id="rId91" Type="http://schemas.openxmlformats.org/officeDocument/2006/relationships/slide" Target="slides/slide55.xml"/><Relationship Id="rId90" Type="http://schemas.openxmlformats.org/officeDocument/2006/relationships/slide" Target="slides/slide54.xml"/><Relationship Id="rId9" Type="http://schemas.openxmlformats.org/officeDocument/2006/relationships/slideMaster" Target="slideMasters/slideMaster8.xml"/><Relationship Id="rId89" Type="http://schemas.openxmlformats.org/officeDocument/2006/relationships/slide" Target="slides/slide53.xml"/><Relationship Id="rId88" Type="http://schemas.openxmlformats.org/officeDocument/2006/relationships/slide" Target="slides/slide52.xml"/><Relationship Id="rId87" Type="http://schemas.openxmlformats.org/officeDocument/2006/relationships/slide" Target="slides/slide51.xml"/><Relationship Id="rId86" Type="http://schemas.openxmlformats.org/officeDocument/2006/relationships/slide" Target="slides/slide50.xml"/><Relationship Id="rId85" Type="http://schemas.openxmlformats.org/officeDocument/2006/relationships/slide" Target="slides/slide49.xml"/><Relationship Id="rId84" Type="http://schemas.openxmlformats.org/officeDocument/2006/relationships/slide" Target="slides/slide48.xml"/><Relationship Id="rId83" Type="http://schemas.openxmlformats.org/officeDocument/2006/relationships/slide" Target="slides/slide47.xml"/><Relationship Id="rId82" Type="http://schemas.openxmlformats.org/officeDocument/2006/relationships/slide" Target="slides/slide46.xml"/><Relationship Id="rId81" Type="http://schemas.openxmlformats.org/officeDocument/2006/relationships/slide" Target="slides/slide45.xml"/><Relationship Id="rId80" Type="http://schemas.openxmlformats.org/officeDocument/2006/relationships/slide" Target="slides/slide44.xml"/><Relationship Id="rId8" Type="http://schemas.openxmlformats.org/officeDocument/2006/relationships/slideMaster" Target="slideMasters/slideMaster7.xml"/><Relationship Id="rId79" Type="http://schemas.openxmlformats.org/officeDocument/2006/relationships/slide" Target="slides/slide43.xml"/><Relationship Id="rId78" Type="http://schemas.openxmlformats.org/officeDocument/2006/relationships/slide" Target="slides/slide42.xml"/><Relationship Id="rId77" Type="http://schemas.openxmlformats.org/officeDocument/2006/relationships/slide" Target="slides/slide41.xml"/><Relationship Id="rId76" Type="http://schemas.openxmlformats.org/officeDocument/2006/relationships/slide" Target="slides/slide40.xml"/><Relationship Id="rId75" Type="http://schemas.openxmlformats.org/officeDocument/2006/relationships/slide" Target="slides/slide39.xml"/><Relationship Id="rId74" Type="http://schemas.openxmlformats.org/officeDocument/2006/relationships/slide" Target="slides/slide38.xml"/><Relationship Id="rId73" Type="http://schemas.openxmlformats.org/officeDocument/2006/relationships/slide" Target="slides/slide37.xml"/><Relationship Id="rId72" Type="http://schemas.openxmlformats.org/officeDocument/2006/relationships/slide" Target="slides/slide36.xml"/><Relationship Id="rId71" Type="http://schemas.openxmlformats.org/officeDocument/2006/relationships/slide" Target="slides/slide35.xml"/><Relationship Id="rId70" Type="http://schemas.openxmlformats.org/officeDocument/2006/relationships/slide" Target="slides/slide34.xml"/><Relationship Id="rId7" Type="http://schemas.openxmlformats.org/officeDocument/2006/relationships/slideMaster" Target="slideMasters/slideMaster6.xml"/><Relationship Id="rId69" Type="http://schemas.openxmlformats.org/officeDocument/2006/relationships/slide" Target="slides/slide33.xml"/><Relationship Id="rId68" Type="http://schemas.openxmlformats.org/officeDocument/2006/relationships/slide" Target="slides/slide32.xml"/><Relationship Id="rId67" Type="http://schemas.openxmlformats.org/officeDocument/2006/relationships/slide" Target="slides/slide31.xml"/><Relationship Id="rId66" Type="http://schemas.openxmlformats.org/officeDocument/2006/relationships/slide" Target="slides/slide30.xml"/><Relationship Id="rId65" Type="http://schemas.openxmlformats.org/officeDocument/2006/relationships/slide" Target="slides/slide29.xml"/><Relationship Id="rId64" Type="http://schemas.openxmlformats.org/officeDocument/2006/relationships/slide" Target="slides/slide28.xml"/><Relationship Id="rId63" Type="http://schemas.openxmlformats.org/officeDocument/2006/relationships/slide" Target="slides/slide27.xml"/><Relationship Id="rId62" Type="http://schemas.openxmlformats.org/officeDocument/2006/relationships/slide" Target="slides/slide26.xml"/><Relationship Id="rId61" Type="http://schemas.openxmlformats.org/officeDocument/2006/relationships/slide" Target="slides/slide25.xml"/><Relationship Id="rId60" Type="http://schemas.openxmlformats.org/officeDocument/2006/relationships/slide" Target="slides/slide24.xml"/><Relationship Id="rId6" Type="http://schemas.openxmlformats.org/officeDocument/2006/relationships/slideMaster" Target="slideMasters/slideMaster5.xml"/><Relationship Id="rId59" Type="http://schemas.openxmlformats.org/officeDocument/2006/relationships/slide" Target="slides/slide23.xml"/><Relationship Id="rId58" Type="http://schemas.openxmlformats.org/officeDocument/2006/relationships/slide" Target="slides/slide22.xml"/><Relationship Id="rId57" Type="http://schemas.openxmlformats.org/officeDocument/2006/relationships/slide" Target="slides/slide21.xml"/><Relationship Id="rId56" Type="http://schemas.openxmlformats.org/officeDocument/2006/relationships/slide" Target="slides/slide20.xml"/><Relationship Id="rId55" Type="http://schemas.openxmlformats.org/officeDocument/2006/relationships/slide" Target="slides/slide19.xml"/><Relationship Id="rId54" Type="http://schemas.openxmlformats.org/officeDocument/2006/relationships/slide" Target="slides/slide18.xml"/><Relationship Id="rId53" Type="http://schemas.openxmlformats.org/officeDocument/2006/relationships/slide" Target="slides/slide17.xml"/><Relationship Id="rId52" Type="http://schemas.openxmlformats.org/officeDocument/2006/relationships/slide" Target="slides/slide16.xml"/><Relationship Id="rId51" Type="http://schemas.openxmlformats.org/officeDocument/2006/relationships/slide" Target="slides/slide15.xml"/><Relationship Id="rId50" Type="http://schemas.openxmlformats.org/officeDocument/2006/relationships/slide" Target="slides/slide14.xml"/><Relationship Id="rId5" Type="http://schemas.openxmlformats.org/officeDocument/2006/relationships/slideMaster" Target="slideMasters/slideMaster4.xml"/><Relationship Id="rId49" Type="http://schemas.openxmlformats.org/officeDocument/2006/relationships/slide" Target="slides/slide13.xml"/><Relationship Id="rId48" Type="http://schemas.openxmlformats.org/officeDocument/2006/relationships/slide" Target="slides/slide12.xml"/><Relationship Id="rId47" Type="http://schemas.openxmlformats.org/officeDocument/2006/relationships/slide" Target="slides/slide11.xml"/><Relationship Id="rId46" Type="http://schemas.openxmlformats.org/officeDocument/2006/relationships/slide" Target="slides/slide10.xml"/><Relationship Id="rId45" Type="http://schemas.openxmlformats.org/officeDocument/2006/relationships/slide" Target="slides/slide9.xml"/><Relationship Id="rId44" Type="http://schemas.openxmlformats.org/officeDocument/2006/relationships/slide" Target="slides/slide8.xml"/><Relationship Id="rId43" Type="http://schemas.openxmlformats.org/officeDocument/2006/relationships/slide" Target="slides/slide7.xml"/><Relationship Id="rId42" Type="http://schemas.openxmlformats.org/officeDocument/2006/relationships/slide" Target="slides/slide6.xml"/><Relationship Id="rId41" Type="http://schemas.openxmlformats.org/officeDocument/2006/relationships/slide" Target="slides/slide5.xml"/><Relationship Id="rId40" Type="http://schemas.openxmlformats.org/officeDocument/2006/relationships/slide" Target="slides/slide4.xml"/><Relationship Id="rId4" Type="http://schemas.openxmlformats.org/officeDocument/2006/relationships/slideMaster" Target="slideMasters/slideMaster3.xml"/><Relationship Id="rId39" Type="http://schemas.openxmlformats.org/officeDocument/2006/relationships/slide" Target="slides/slide3.xml"/><Relationship Id="rId38" Type="http://schemas.openxmlformats.org/officeDocument/2006/relationships/notesMaster" Target="notesMasters/notesMaster1.xml"/><Relationship Id="rId37" Type="http://schemas.openxmlformats.org/officeDocument/2006/relationships/slide" Target="slides/slide2.xml"/><Relationship Id="rId36" Type="http://schemas.openxmlformats.org/officeDocument/2006/relationships/slide" Target="slides/slide1.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7" Type="http://schemas.openxmlformats.org/officeDocument/2006/relationships/commentAuthors" Target="commentAuthors.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86.xml"/><Relationship Id="rId121" Type="http://schemas.openxmlformats.org/officeDocument/2006/relationships/slide" Target="slides/slide85.xml"/><Relationship Id="rId120" Type="http://schemas.openxmlformats.org/officeDocument/2006/relationships/slide" Target="slides/slide84.xml"/><Relationship Id="rId12" Type="http://schemas.openxmlformats.org/officeDocument/2006/relationships/slideMaster" Target="slideMasters/slideMaster11.xml"/><Relationship Id="rId119" Type="http://schemas.openxmlformats.org/officeDocument/2006/relationships/slide" Target="slides/slide83.xml"/><Relationship Id="rId118" Type="http://schemas.openxmlformats.org/officeDocument/2006/relationships/slide" Target="slides/slide82.xml"/><Relationship Id="rId117" Type="http://schemas.openxmlformats.org/officeDocument/2006/relationships/slide" Target="slides/slide81.xml"/><Relationship Id="rId116" Type="http://schemas.openxmlformats.org/officeDocument/2006/relationships/slide" Target="slides/slide80.xml"/><Relationship Id="rId115" Type="http://schemas.openxmlformats.org/officeDocument/2006/relationships/slide" Target="slides/slide79.xml"/><Relationship Id="rId114" Type="http://schemas.openxmlformats.org/officeDocument/2006/relationships/slide" Target="slides/slide78.xml"/><Relationship Id="rId113" Type="http://schemas.openxmlformats.org/officeDocument/2006/relationships/slide" Target="slides/slide77.xml"/><Relationship Id="rId112" Type="http://schemas.openxmlformats.org/officeDocument/2006/relationships/slide" Target="slides/slide76.xml"/><Relationship Id="rId111" Type="http://schemas.openxmlformats.org/officeDocument/2006/relationships/slide" Target="slides/slide75.xml"/><Relationship Id="rId110" Type="http://schemas.openxmlformats.org/officeDocument/2006/relationships/slide" Target="slides/slide74.xml"/><Relationship Id="rId11" Type="http://schemas.openxmlformats.org/officeDocument/2006/relationships/slideMaster" Target="slideMasters/slideMaster10.xml"/><Relationship Id="rId109" Type="http://schemas.openxmlformats.org/officeDocument/2006/relationships/slide" Target="slides/slide73.xml"/><Relationship Id="rId108" Type="http://schemas.openxmlformats.org/officeDocument/2006/relationships/slide" Target="slides/slide72.xml"/><Relationship Id="rId107" Type="http://schemas.openxmlformats.org/officeDocument/2006/relationships/slide" Target="slides/slide71.xml"/><Relationship Id="rId106" Type="http://schemas.openxmlformats.org/officeDocument/2006/relationships/slide" Target="slides/slide70.xml"/><Relationship Id="rId105" Type="http://schemas.openxmlformats.org/officeDocument/2006/relationships/slide" Target="slides/slide69.xml"/><Relationship Id="rId104" Type="http://schemas.openxmlformats.org/officeDocument/2006/relationships/slide" Target="slides/slide68.xml"/><Relationship Id="rId103" Type="http://schemas.openxmlformats.org/officeDocument/2006/relationships/slide" Target="slides/slide67.xml"/><Relationship Id="rId102" Type="http://schemas.openxmlformats.org/officeDocument/2006/relationships/slide" Target="slides/slide66.xml"/><Relationship Id="rId101" Type="http://schemas.openxmlformats.org/officeDocument/2006/relationships/slide" Target="slides/slide65.xml"/><Relationship Id="rId100" Type="http://schemas.openxmlformats.org/officeDocument/2006/relationships/slide" Target="slides/slide64.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Arial" panose="020B0604020202020204" pitchFamily="34" charset="0"/>
              <a:ea typeface="黑体" panose="0201060906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Arial" panose="020B0604020202020204" pitchFamily="34" charset="0"/>
                <a:ea typeface="黑体" panose="02010609060101010101" charset="-122"/>
              </a:rPr>
            </a:fld>
            <a:endParaRPr lang="zh-CN" altLang="en-US">
              <a:latin typeface="Arial" panose="020B0604020202020204" pitchFamily="34" charset="0"/>
              <a:ea typeface="黑体" panose="0201060906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Arial" panose="020B0604020202020204" pitchFamily="34" charset="0"/>
              <a:ea typeface="黑体" panose="0201060906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Arial" panose="020B0604020202020204" pitchFamily="34" charset="0"/>
                <a:ea typeface="黑体" panose="02010609060101010101" charset="-122"/>
              </a:rPr>
            </a:fld>
            <a:endParaRPr lang="zh-CN" altLang="en-US">
              <a:latin typeface="Arial" panose="020B0604020202020204" pitchFamily="34" charset="0"/>
              <a:ea typeface="黑体" panose="0201060906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黑体" panose="02010609060101010101" charset="-122"/>
                <a:ea typeface="黑体" panose="02010609060101010101"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黑体" panose="02010609060101010101" charset="-122"/>
                <a:ea typeface="黑体" panose="02010609060101010101"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黑体" panose="02010609060101010101" charset="-122"/>
                <a:ea typeface="黑体" panose="02010609060101010101"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黑体" panose="02010609060101010101" charset="-122"/>
                <a:ea typeface="黑体" panose="02010609060101010101"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黑体" panose="02010609060101010101" charset="-122"/>
        <a:ea typeface="黑体" panose="02010609060101010101" charset="-122"/>
        <a:cs typeface="+mn-cs"/>
      </a:defRPr>
    </a:lvl1pPr>
    <a:lvl2pPr marL="457200" algn="l" defTabSz="914400" rtl="0" eaLnBrk="1" latinLnBrk="0" hangingPunct="1">
      <a:defRPr sz="1200" kern="1200">
        <a:solidFill>
          <a:schemeClr val="tx1"/>
        </a:solidFill>
        <a:latin typeface="黑体" panose="02010609060101010101" charset="-122"/>
        <a:ea typeface="黑体" panose="02010609060101010101" charset="-122"/>
        <a:cs typeface="+mn-cs"/>
      </a:defRPr>
    </a:lvl2pPr>
    <a:lvl3pPr marL="914400" algn="l" defTabSz="914400" rtl="0" eaLnBrk="1" latinLnBrk="0" hangingPunct="1">
      <a:defRPr sz="1200" kern="1200">
        <a:solidFill>
          <a:schemeClr val="tx1"/>
        </a:solidFill>
        <a:latin typeface="黑体" panose="02010609060101010101" charset="-122"/>
        <a:ea typeface="黑体" panose="02010609060101010101" charset="-122"/>
        <a:cs typeface="+mn-cs"/>
      </a:defRPr>
    </a:lvl3pPr>
    <a:lvl4pPr marL="1371600" algn="l" defTabSz="914400" rtl="0" eaLnBrk="1" latinLnBrk="0" hangingPunct="1">
      <a:defRPr sz="1200" kern="1200">
        <a:solidFill>
          <a:schemeClr val="tx1"/>
        </a:solidFill>
        <a:latin typeface="黑体" panose="02010609060101010101" charset="-122"/>
        <a:ea typeface="黑体" panose="02010609060101010101" charset="-122"/>
        <a:cs typeface="+mn-cs"/>
      </a:defRPr>
    </a:lvl4pPr>
    <a:lvl5pPr marL="1828800" algn="l" defTabSz="914400" rtl="0" eaLnBrk="1" latinLnBrk="0" hangingPunct="1">
      <a:defRPr sz="1200" kern="1200">
        <a:solidFill>
          <a:schemeClr val="tx1"/>
        </a:solidFill>
        <a:latin typeface="黑体" panose="02010609060101010101" charset="-122"/>
        <a:ea typeface="黑体" panose="0201060906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3.sv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4.svg"/><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5.svg"/><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3.sv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4.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5.sv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3.sv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4.sv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5.sv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1.xml"/><Relationship Id="rId3" Type="http://schemas.openxmlformats.org/officeDocument/2006/relationships/image" Target="../media/image51.svg"/><Relationship Id="rId2" Type="http://schemas.openxmlformats.org/officeDocument/2006/relationships/image" Target="../media/image21.png"/><Relationship Id="rId10" Type="http://schemas.openxmlformats.org/officeDocument/2006/relationships/image" Target="../media/image8.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52.svg"/><Relationship Id="rId2" Type="http://schemas.openxmlformats.org/officeDocument/2006/relationships/image" Target="../media/image23.png"/><Relationship Id="rId10" Type="http://schemas.openxmlformats.org/officeDocument/2006/relationships/image" Target="../media/image8.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3.xml"/><Relationship Id="rId3" Type="http://schemas.openxmlformats.org/officeDocument/2006/relationships/image" Target="../media/image53.svg"/><Relationship Id="rId2" Type="http://schemas.openxmlformats.org/officeDocument/2006/relationships/image" Target="../media/image25.png"/><Relationship Id="rId10" Type="http://schemas.openxmlformats.org/officeDocument/2006/relationships/image" Target="../media/image8.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4.xml"/><Relationship Id="rId3" Type="http://schemas.openxmlformats.org/officeDocument/2006/relationships/image" Target="../media/image54.svg"/><Relationship Id="rId2" Type="http://schemas.openxmlformats.org/officeDocument/2006/relationships/image" Target="../media/image27.png"/><Relationship Id="rId10" Type="http://schemas.openxmlformats.org/officeDocument/2006/relationships/image" Target="../media/image8.png"/><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5.xml"/><Relationship Id="rId3" Type="http://schemas.openxmlformats.org/officeDocument/2006/relationships/image" Target="../media/image55.svg"/><Relationship Id="rId2" Type="http://schemas.openxmlformats.org/officeDocument/2006/relationships/image" Target="../media/image29.png"/><Relationship Id="rId10" Type="http://schemas.openxmlformats.org/officeDocument/2006/relationships/image" Target="../media/image8.png"/><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6.xml"/><Relationship Id="rId3" Type="http://schemas.openxmlformats.org/officeDocument/2006/relationships/image" Target="../media/image56.svg"/><Relationship Id="rId2" Type="http://schemas.openxmlformats.org/officeDocument/2006/relationships/image" Target="../media/image31.png"/><Relationship Id="rId10" Type="http://schemas.openxmlformats.org/officeDocument/2006/relationships/image" Target="../media/image8.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7.xml"/><Relationship Id="rId3" Type="http://schemas.openxmlformats.org/officeDocument/2006/relationships/image" Target="../media/image57.svg"/><Relationship Id="rId2" Type="http://schemas.openxmlformats.org/officeDocument/2006/relationships/image" Target="../media/image33.png"/><Relationship Id="rId10" Type="http://schemas.openxmlformats.org/officeDocument/2006/relationships/image" Target="../media/image8.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2.svg"/><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3.svg"/><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4.svg"/><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5.sv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6.sv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2.svg"/><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3.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4.svg"/><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5.svg"/><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6.svg"/><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2.sv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3.svg"/><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4.sv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5.svg"/><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6.svg"/><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9.xml"/></Relationships>
</file>

<file path=ppt/slideLayouts/_rels/slideLayout25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19.xml"/></Relationships>
</file>

<file path=ppt/slideLayouts/_rels/slideLayout25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19.xml"/></Relationships>
</file>

<file path=ppt/slideLayouts/_rels/slideLayout25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19.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9.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1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19.xml"/></Relationships>
</file>

<file path=ppt/slideLayouts/_rels/slideLayout26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26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2.svg"/><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3.svg"/><Relationship Id="rId2" Type="http://schemas.openxmlformats.org/officeDocument/2006/relationships/image" Target="../media/image25.png"/><Relationship Id="rId1" Type="http://schemas.openxmlformats.org/officeDocument/2006/relationships/slideMaster" Target="../slideMasters/slideMaster20.xml"/></Relationships>
</file>

<file path=ppt/slideLayouts/_rels/slideLayout26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4.svg"/><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26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5.svg"/><Relationship Id="rId2" Type="http://schemas.openxmlformats.org/officeDocument/2006/relationships/image" Target="../media/image29.png"/><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6.svg"/><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26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2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25.png"/><Relationship Id="rId1" Type="http://schemas.openxmlformats.org/officeDocument/2006/relationships/slideMaster" Target="../slideMasters/slideMaster2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29.png"/><Relationship Id="rId1" Type="http://schemas.openxmlformats.org/officeDocument/2006/relationships/slideMaster" Target="../slideMasters/slideMaster2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20.xml"/></Relationships>
</file>

<file path=ppt/slideLayouts/_rels/slideLayout27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21.xml"/></Relationships>
</file>

<file path=ppt/slideLayouts/_rels/slideLayout27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21.xml"/></Relationships>
</file>

<file path=ppt/slideLayouts/_rels/slideLayout27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21.xml"/></Relationships>
</file>

<file path=ppt/slideLayouts/_rels/slideLayout27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21.xml"/></Relationships>
</file>

<file path=ppt/slideLayouts/_rels/slideLayout27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21.xml"/></Relationships>
</file>

<file path=ppt/slideLayouts/_rels/slideLayout28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21.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Master" Target="../slideMasters/slideMaster2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23.png"/><Relationship Id="rId1" Type="http://schemas.openxmlformats.org/officeDocument/2006/relationships/slideMaster" Target="../slideMasters/slideMaster21.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25.png"/><Relationship Id="rId1" Type="http://schemas.openxmlformats.org/officeDocument/2006/relationships/slideMaster" Target="../slideMasters/slideMaster2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2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29.png"/><Relationship Id="rId1" Type="http://schemas.openxmlformats.org/officeDocument/2006/relationships/slideMaster" Target="../slideMasters/slideMaster2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31.png"/><Relationship Id="rId1" Type="http://schemas.openxmlformats.org/officeDocument/2006/relationships/slideMaster" Target="../slideMasters/slideMaster2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33.png"/><Relationship Id="rId1" Type="http://schemas.openxmlformats.org/officeDocument/2006/relationships/slideMaster" Target="../slideMasters/slideMaster21.xml"/></Relationships>
</file>

<file path=ppt/slideLayouts/_rels/slideLayout28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2.xml"/></Relationships>
</file>

<file path=ppt/slideLayouts/_rels/slideLayout29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2.xml"/></Relationships>
</file>

<file path=ppt/slideLayouts/_rels/slideLayout29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2.xml"/></Relationships>
</file>

<file path=ppt/slideLayouts/_rels/slideLayout29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2.xml"/></Relationships>
</file>

<file path=ppt/slideLayouts/_rels/slideLayout29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2.xml"/></Relationships>
</file>

<file path=ppt/slideLayouts/_rels/slideLayout29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2.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2.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2.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22.xml"/></Relationships>
</file>

<file path=ppt/slideLayouts/_rels/slideLayout304.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05.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06.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07.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08.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09.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2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23.xml"/></Relationships>
</file>

<file path=ppt/slideLayouts/_rels/slideLayout31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24.xml"/></Relationships>
</file>

<file path=ppt/slideLayouts/_rels/slideLayout31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24.xml"/></Relationships>
</file>

<file path=ppt/slideLayouts/_rels/slideLayout3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24.xml"/></Relationships>
</file>

<file path=ppt/slideLayouts/_rels/slideLayout32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32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24.xml"/></Relationships>
</file>

<file path=ppt/slideLayouts/_rels/slideLayout32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24.xml"/></Relationships>
</file>

<file path=ppt/slideLayouts/_rels/slideLayout32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2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24.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2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2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24.xml"/></Relationships>
</file>

<file path=ppt/slideLayouts/_rels/slideLayout3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24.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24.xml"/></Relationships>
</file>

<file path=ppt/slideLayouts/_rels/slideLayout332.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33.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34.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35.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36.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37.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3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2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25.xml"/></Relationships>
</file>

<file path=ppt/slideLayouts/_rels/slideLayout346.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347.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348.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349.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3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351.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35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2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2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361.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362.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363.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364.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365.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36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2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27.xml"/></Relationships>
</file>

<file path=ppt/slideLayouts/_rels/slideLayout374.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375.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376.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377.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378.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379.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2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28.xml"/></Relationships>
</file>

<file path=ppt/slideLayouts/_rels/slideLayout38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29.xml"/></Relationships>
</file>

<file path=ppt/slideLayouts/_rels/slideLayout38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2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29.xml"/></Relationships>
</file>

<file path=ppt/slideLayouts/_rels/slideLayout39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29.xml"/></Relationships>
</file>

<file path=ppt/slideLayouts/_rels/slideLayout39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29.xml"/></Relationships>
</file>

<file path=ppt/slideLayouts/_rels/slideLayout39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29.xml"/></Relationships>
</file>

<file path=ppt/slideLayouts/_rels/slideLayout39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2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29.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29.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29.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29.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29.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29.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29.xml"/></Relationships>
</file>

<file path=ppt/slideLayouts/_rels/slideLayout402.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03.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04.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05.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06.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07.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0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3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30.xml"/></Relationships>
</file>

<file path=ppt/slideLayouts/_rels/slideLayout41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31.xml"/></Relationships>
</file>

<file path=ppt/slideLayouts/_rels/slideLayout41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31.xml"/></Relationships>
</file>

<file path=ppt/slideLayouts/_rels/slideLayout41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31.xml"/></Relationships>
</file>

<file path=ppt/slideLayouts/_rels/slideLayout41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3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1.xml"/></Relationships>
</file>

<file path=ppt/slideLayouts/_rels/slideLayout42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31.xml"/></Relationships>
</file>

<file path=ppt/slideLayouts/_rels/slideLayout42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31.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31.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31.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31.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31.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1.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31.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31.xml"/></Relationships>
</file>

<file path=ppt/slideLayouts/_rels/slideLayout4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32.xml"/></Relationships>
</file>

<file path=ppt/slideLayouts/_rels/slideLayout43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32.xml"/></Relationships>
</file>

<file path=ppt/slideLayouts/_rels/slideLayout43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32.xml"/></Relationships>
</file>

<file path=ppt/slideLayouts/_rels/slideLayout43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32.xml"/></Relationships>
</file>

<file path=ppt/slideLayouts/_rels/slideLayout43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2.xml"/></Relationships>
</file>

<file path=ppt/slideLayouts/_rels/slideLayout43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32.xml"/></Relationships>
</file>

<file path=ppt/slideLayouts/_rels/slideLayout43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32.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32.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32.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32.xml"/></Relationships>
</file>

<file path=ppt/slideLayouts/_rels/slideLayout4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32.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32.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32.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32.xml"/></Relationships>
</file>

<file path=ppt/slideLayouts/_rels/slideLayout445.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46.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47.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48.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49.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5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3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Master" Target="../slideMasters/slideMaster33.xml"/></Relationships>
</file>

<file path=ppt/slideLayouts/_rels/slideLayout459.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61.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62.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63.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64.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6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3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Master" Target="../slideMasters/slideMaster34.xml"/></Relationships>
</file>

<file path=ppt/slideLayouts/_rels/slideLayout4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1_标题和内容">
    <p:bg>
      <p:bgPr>
        <a:solidFill>
          <a:schemeClr val="bg1"/>
        </a:solidFill>
        <a:effectLst/>
      </p:bgPr>
    </p:bg>
    <p:spTree>
      <p:nvGrpSpPr>
        <p:cNvPr id="1" name=""/>
        <p:cNvGrpSpPr/>
        <p:nvPr/>
      </p:nvGrpSpPr>
      <p:grpSpPr>
        <a:xfrm>
          <a:off x="0" y="0"/>
          <a:ext cx="0" cy="0"/>
          <a:chOff x="0" y="0"/>
          <a:chExt cx="0" cy="0"/>
        </a:xfrm>
      </p:grpSpPr>
      <p:pic>
        <p:nvPicPr>
          <p:cNvPr id="14" name="图片 13" descr="签名1"/>
          <p:cNvPicPr>
            <a:picLocks noChangeAspect="1"/>
          </p:cNvPicPr>
          <p:nvPr userDrawn="1"/>
        </p:nvPicPr>
        <p:blipFill>
          <a:blip r:embed="rId2"/>
          <a:srcRect t="9182" b="6678"/>
          <a:stretch>
            <a:fillRect/>
          </a:stretch>
        </p:blipFill>
        <p:spPr>
          <a:xfrm>
            <a:off x="635" y="6537960"/>
            <a:ext cx="12191365" cy="320040"/>
          </a:xfrm>
          <a:prstGeom prst="rect">
            <a:avLst/>
          </a:prstGeom>
        </p:spPr>
      </p:pic>
      <p:grpSp>
        <p:nvGrpSpPr>
          <p:cNvPr id="16" name="组合 15"/>
          <p:cNvGrpSpPr/>
          <p:nvPr userDrawn="1"/>
        </p:nvGrpSpPr>
        <p:grpSpPr>
          <a:xfrm flipV="1">
            <a:off x="527685" y="811530"/>
            <a:ext cx="11135995" cy="18000"/>
            <a:chOff x="403" y="1329"/>
            <a:chExt cx="17993" cy="28"/>
          </a:xfrm>
        </p:grpSpPr>
        <p:sp>
          <p:nvSpPr>
            <p:cNvPr id="61" name="矩形 60"/>
            <p:cNvSpPr/>
            <p:nvPr userDrawn="1"/>
          </p:nvSpPr>
          <p:spPr>
            <a:xfrm flipV="1">
              <a:off x="403" y="1329"/>
              <a:ext cx="15480" cy="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9" name="矩形 68"/>
            <p:cNvSpPr/>
            <p:nvPr userDrawn="1"/>
          </p:nvSpPr>
          <p:spPr>
            <a:xfrm flipV="1">
              <a:off x="15912" y="1329"/>
              <a:ext cx="2484" cy="28"/>
            </a:xfrm>
            <a:prstGeom prst="rect">
              <a:avLst/>
            </a:prstGeom>
            <a:solidFill>
              <a:srgbClr val="E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9" name="矩形 18"/>
          <p:cNvSpPr/>
          <p:nvPr userDrawn="1"/>
        </p:nvSpPr>
        <p:spPr>
          <a:xfrm>
            <a:off x="0" y="276860"/>
            <a:ext cx="36000" cy="504000"/>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lt1"/>
              </a:solidFill>
            </a:endParaRPr>
          </a:p>
        </p:txBody>
      </p:sp>
      <p:sp>
        <p:nvSpPr>
          <p:cNvPr id="20" name="等腰三角形 19"/>
          <p:cNvSpPr/>
          <p:nvPr userDrawn="1"/>
        </p:nvSpPr>
        <p:spPr>
          <a:xfrm rot="5400000">
            <a:off x="-4935" y="459545"/>
            <a:ext cx="180000" cy="108000"/>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C00000"/>
              </a:solidFill>
            </a:endParaRPr>
          </a:p>
        </p:txBody>
      </p:sp>
      <p:pic>
        <p:nvPicPr>
          <p:cNvPr id="2" name="图片 1" descr="PNG版英文版logo"/>
          <p:cNvPicPr>
            <a:picLocks noChangeAspect="1"/>
          </p:cNvPicPr>
          <p:nvPr userDrawn="1"/>
        </p:nvPicPr>
        <p:blipFill>
          <a:blip r:embed="rId3"/>
          <a:stretch>
            <a:fillRect/>
          </a:stretch>
        </p:blipFill>
        <p:spPr>
          <a:xfrm>
            <a:off x="10024127" y="-8455"/>
            <a:ext cx="1741740" cy="1044000"/>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
        <p:nvSpPr>
          <p:cNvPr id="38" name="圆角矩形 37"/>
          <p:cNvSpPr/>
          <p:nvPr userDrawn="1"/>
        </p:nvSpPr>
        <p:spPr>
          <a:xfrm>
            <a:off x="506095" y="2103755"/>
            <a:ext cx="11179810" cy="1812925"/>
          </a:xfrm>
          <a:prstGeom prst="roundRect">
            <a:avLst>
              <a:gd name="adj" fmla="val 6306"/>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17855" y="4609622"/>
            <a:ext cx="4102682" cy="275590"/>
          </a:xfrm>
          <a:prstGeom prst="rect">
            <a:avLst/>
          </a:prstGeom>
          <a:noFill/>
        </p:spPr>
        <p:txBody>
          <a:bodyPr wrap="square" rtlCol="0">
            <a:spAutoFit/>
          </a:bodyPr>
          <a:lstStyle/>
          <a:p>
            <a:r>
              <a:rPr kumimoji="1" lang="en-US" altLang="zh-CN" sz="1200" b="1" dirty="0">
                <a:solidFill>
                  <a:srgbClr val="9E1C51"/>
                </a:solidFill>
                <a:latin typeface="Arial" panose="020B0604020202020204" pitchFamily="34" charset="0"/>
                <a:cs typeface="Arial" panose="020B0604020202020204" pitchFamily="34" charset="0"/>
                <a:sym typeface="+mn-ea"/>
              </a:rPr>
              <a:t>CLINICAL STUDIES</a:t>
            </a:r>
            <a:endParaRPr kumimoji="1" lang="en-US" altLang="zh-CN" sz="1200" b="1" dirty="0">
              <a:solidFill>
                <a:srgbClr val="9E1C51"/>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Scientific Support</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pic>
        <p:nvPicPr>
          <p:cNvPr id="10" name="图片 9" descr="徽标&#10;&#10;AI 生成的内容可能不正确。"/>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39455" y="5655945"/>
            <a:ext cx="515620" cy="421640"/>
          </a:xfrm>
          <a:prstGeom prst="rect">
            <a:avLst/>
          </a:prstGeom>
        </p:spPr>
      </p:pic>
      <p:pic>
        <p:nvPicPr>
          <p:cNvPr id="12" name="图片 11" descr="资源 40@10x"/>
          <p:cNvPicPr>
            <a:picLocks noChangeAspect="1"/>
          </p:cNvPicPr>
          <p:nvPr userDrawn="1"/>
        </p:nvPicPr>
        <p:blipFill>
          <a:blip r:embed="rId6"/>
          <a:stretch>
            <a:fillRect/>
          </a:stretch>
        </p:blipFill>
        <p:spPr>
          <a:xfrm>
            <a:off x="7522210" y="5692775"/>
            <a:ext cx="614680" cy="386080"/>
          </a:xfrm>
          <a:prstGeom prst="rect">
            <a:avLst/>
          </a:prstGeom>
        </p:spPr>
      </p:pic>
      <p:pic>
        <p:nvPicPr>
          <p:cNvPr id="81" name="图片 80"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05340" y="5525770"/>
            <a:ext cx="709930" cy="709930"/>
          </a:xfrm>
          <a:prstGeom prst="rect">
            <a:avLst/>
          </a:prstGeom>
        </p:spPr>
      </p:pic>
      <p:pic>
        <p:nvPicPr>
          <p:cNvPr id="83" name="图片 82" descr="徽标, 公司名称&#10;&#10;描述已自动生成"/>
          <p:cNvPicPr>
            <a:picLocks noChangeAspect="1"/>
          </p:cNvPicPr>
          <p:nvPr userDrawn="1"/>
        </p:nvPicPr>
        <p:blipFill>
          <a:blip r:embed="rId8" cstate="print">
            <a:extLst>
              <a:ext uri="{28A0092B-C50C-407E-A947-70E740481C1C}">
                <a14:useLocalDpi xmlns:a14="http://schemas.microsoft.com/office/drawing/2010/main" val="0"/>
              </a:ext>
            </a:extLst>
          </a:blip>
          <a:srcRect l="10811" t="12846" r="12731" b="13769"/>
          <a:stretch>
            <a:fillRect/>
          </a:stretch>
        </p:blipFill>
        <p:spPr>
          <a:xfrm>
            <a:off x="11211560" y="5600065"/>
            <a:ext cx="539750" cy="520065"/>
          </a:xfrm>
          <a:prstGeom prst="rect">
            <a:avLst/>
          </a:prstGeom>
        </p:spPr>
      </p:pic>
      <p:pic>
        <p:nvPicPr>
          <p:cNvPr id="55" name="图片 55" descr="BHGDGJFCHAJHC-UeyK2jk2oA"/>
          <p:cNvPicPr>
            <a:picLocks noChangeAspect="1"/>
          </p:cNvPicPr>
          <p:nvPr userDrawn="1"/>
        </p:nvPicPr>
        <p:blipFill>
          <a:blip r:embed="rId9">
            <a:clrChange>
              <a:clrFrom>
                <a:srgbClr val="FFFFFF">
                  <a:alpha val="100000"/>
                </a:srgbClr>
              </a:clrFrom>
              <a:clrTo>
                <a:srgbClr val="FFFFFF">
                  <a:alpha val="100000"/>
                  <a:alpha val="0"/>
                </a:srgbClr>
              </a:clrTo>
            </a:clrChange>
          </a:blip>
          <a:stretch>
            <a:fillRect/>
          </a:stretch>
        </p:blipFill>
        <p:spPr>
          <a:xfrm>
            <a:off x="10442575" y="5545455"/>
            <a:ext cx="661670" cy="661670"/>
          </a:xfrm>
          <a:prstGeom prst="rect">
            <a:avLst/>
          </a:prstGeom>
        </p:spPr>
      </p:pic>
      <p:pic>
        <p:nvPicPr>
          <p:cNvPr id="56" name="图片 13"/>
          <p:cNvPicPr>
            <a:picLocks noChangeAspect="1"/>
          </p:cNvPicPr>
          <p:nvPr userDrawn="1"/>
        </p:nvPicPr>
        <p:blipFill>
          <a:blip r:embed="rId10"/>
          <a:stretch>
            <a:fillRect/>
          </a:stretch>
        </p:blipFill>
        <p:spPr>
          <a:xfrm>
            <a:off x="9027795" y="5655945"/>
            <a:ext cx="650875" cy="471170"/>
          </a:xfrm>
          <a:prstGeom prst="rect">
            <a:avLst/>
          </a:prstGeom>
          <a:noFill/>
          <a:ln>
            <a:noFill/>
          </a:ln>
        </p:spPr>
      </p:pic>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cs typeface="Arial" panose="020B0604020202020204" pitchFamily="34" charset="0"/>
                <a:sym typeface="+mn-ea"/>
              </a:rPr>
              <a:t>WecPro® -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
        <p:nvSpPr>
          <p:cNvPr id="38" name="圆角矩形 37"/>
          <p:cNvSpPr/>
          <p:nvPr userDrawn="1"/>
        </p:nvSpPr>
        <p:spPr>
          <a:xfrm>
            <a:off x="506095" y="2103755"/>
            <a:ext cx="11179810" cy="1812925"/>
          </a:xfrm>
          <a:prstGeom prst="roundRect">
            <a:avLst>
              <a:gd name="adj" fmla="val 6306"/>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17855" y="4609622"/>
            <a:ext cx="4102682" cy="275590"/>
          </a:xfrm>
          <a:prstGeom prst="rect">
            <a:avLst/>
          </a:prstGeom>
          <a:noFill/>
        </p:spPr>
        <p:txBody>
          <a:bodyPr wrap="square" rtlCol="0">
            <a:spAutoFit/>
          </a:bodyPr>
          <a:lstStyle/>
          <a:p>
            <a:r>
              <a:rPr kumimoji="1" lang="en-US" altLang="zh-CN" sz="1200" b="1" dirty="0">
                <a:solidFill>
                  <a:srgbClr val="AF3014"/>
                </a:solidFill>
                <a:latin typeface="Arial" panose="020B0604020202020204" pitchFamily="34" charset="0"/>
                <a:cs typeface="Arial" panose="020B0604020202020204" pitchFamily="34" charset="0"/>
                <a:sym typeface="+mn-ea"/>
              </a:rPr>
              <a:t>CLINICAL STUDIES</a:t>
            </a:r>
            <a:endParaRPr kumimoji="1" lang="en-US" altLang="zh-CN" sz="1200" b="1" dirty="0">
              <a:solidFill>
                <a:srgbClr val="AF3014"/>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Scientific Support</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pic>
        <p:nvPicPr>
          <p:cNvPr id="10" name="图片 9" descr="徽标&#10;&#10;AI 生成的内容可能不正确。"/>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39455" y="5655945"/>
            <a:ext cx="515620" cy="421640"/>
          </a:xfrm>
          <a:prstGeom prst="rect">
            <a:avLst/>
          </a:prstGeom>
        </p:spPr>
      </p:pic>
      <p:pic>
        <p:nvPicPr>
          <p:cNvPr id="12" name="图片 11" descr="资源 40@10x"/>
          <p:cNvPicPr>
            <a:picLocks noChangeAspect="1"/>
          </p:cNvPicPr>
          <p:nvPr userDrawn="1"/>
        </p:nvPicPr>
        <p:blipFill>
          <a:blip r:embed="rId6"/>
          <a:stretch>
            <a:fillRect/>
          </a:stretch>
        </p:blipFill>
        <p:spPr>
          <a:xfrm>
            <a:off x="7522210" y="5692775"/>
            <a:ext cx="614680" cy="386080"/>
          </a:xfrm>
          <a:prstGeom prst="rect">
            <a:avLst/>
          </a:prstGeom>
        </p:spPr>
      </p:pic>
      <p:pic>
        <p:nvPicPr>
          <p:cNvPr id="81" name="图片 80"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05340" y="5525770"/>
            <a:ext cx="709930" cy="709930"/>
          </a:xfrm>
          <a:prstGeom prst="rect">
            <a:avLst/>
          </a:prstGeom>
        </p:spPr>
      </p:pic>
      <p:pic>
        <p:nvPicPr>
          <p:cNvPr id="83" name="图片 82" descr="徽标, 公司名称&#10;&#10;描述已自动生成"/>
          <p:cNvPicPr>
            <a:picLocks noChangeAspect="1"/>
          </p:cNvPicPr>
          <p:nvPr userDrawn="1"/>
        </p:nvPicPr>
        <p:blipFill>
          <a:blip r:embed="rId8" cstate="print">
            <a:extLst>
              <a:ext uri="{28A0092B-C50C-407E-A947-70E740481C1C}">
                <a14:useLocalDpi xmlns:a14="http://schemas.microsoft.com/office/drawing/2010/main" val="0"/>
              </a:ext>
            </a:extLst>
          </a:blip>
          <a:srcRect l="10811" t="12846" r="12731" b="13769"/>
          <a:stretch>
            <a:fillRect/>
          </a:stretch>
        </p:blipFill>
        <p:spPr>
          <a:xfrm>
            <a:off x="11211560" y="5600065"/>
            <a:ext cx="539750" cy="520065"/>
          </a:xfrm>
          <a:prstGeom prst="rect">
            <a:avLst/>
          </a:prstGeom>
        </p:spPr>
      </p:pic>
      <p:pic>
        <p:nvPicPr>
          <p:cNvPr id="55" name="图片 55" descr="BHGDGJFCHAJHC-UeyK2jk2oA"/>
          <p:cNvPicPr>
            <a:picLocks noChangeAspect="1"/>
          </p:cNvPicPr>
          <p:nvPr userDrawn="1"/>
        </p:nvPicPr>
        <p:blipFill>
          <a:blip r:embed="rId9">
            <a:clrChange>
              <a:clrFrom>
                <a:srgbClr val="FFFFFF">
                  <a:alpha val="100000"/>
                </a:srgbClr>
              </a:clrFrom>
              <a:clrTo>
                <a:srgbClr val="FFFFFF">
                  <a:alpha val="100000"/>
                  <a:alpha val="0"/>
                </a:srgbClr>
              </a:clrTo>
            </a:clrChange>
          </a:blip>
          <a:stretch>
            <a:fillRect/>
          </a:stretch>
        </p:blipFill>
        <p:spPr>
          <a:xfrm>
            <a:off x="10442575" y="5545455"/>
            <a:ext cx="661670" cy="661670"/>
          </a:xfrm>
          <a:prstGeom prst="rect">
            <a:avLst/>
          </a:prstGeom>
        </p:spPr>
      </p:pic>
      <p:pic>
        <p:nvPicPr>
          <p:cNvPr id="56" name="图片 13"/>
          <p:cNvPicPr>
            <a:picLocks noChangeAspect="1"/>
          </p:cNvPicPr>
          <p:nvPr userDrawn="1"/>
        </p:nvPicPr>
        <p:blipFill>
          <a:blip r:embed="rId10"/>
          <a:stretch>
            <a:fillRect/>
          </a:stretch>
        </p:blipFill>
        <p:spPr>
          <a:xfrm>
            <a:off x="9027795" y="5655945"/>
            <a:ext cx="650875" cy="471170"/>
          </a:xfrm>
          <a:prstGeom prst="rect">
            <a:avLst/>
          </a:prstGeom>
          <a:noFill/>
          <a:ln>
            <a:noFill/>
          </a:ln>
        </p:spPr>
      </p:pic>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cs typeface="Arial" panose="020B0604020202020204" pitchFamily="34" charset="0"/>
                <a:sym typeface="+mn-ea"/>
              </a:rPr>
              <a:t>WecPro® -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38" name="圆角矩形 37"/>
          <p:cNvSpPr/>
          <p:nvPr userDrawn="1"/>
        </p:nvSpPr>
        <p:spPr>
          <a:xfrm>
            <a:off x="506095" y="2103755"/>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17855" y="4609622"/>
            <a:ext cx="4102682" cy="275590"/>
          </a:xfrm>
          <a:prstGeom prst="rect">
            <a:avLst/>
          </a:prstGeom>
          <a:noFill/>
        </p:spPr>
        <p:txBody>
          <a:bodyPr wrap="square" rtlCol="0">
            <a:spAutoFit/>
          </a:bodyPr>
          <a:lstStyle/>
          <a:p>
            <a:r>
              <a:rPr kumimoji="1" lang="en-US" altLang="zh-CN" sz="1200" b="1" dirty="0">
                <a:solidFill>
                  <a:srgbClr val="234423"/>
                </a:solidFill>
                <a:latin typeface="Arial" panose="020B0604020202020204" pitchFamily="34" charset="0"/>
                <a:cs typeface="Arial" panose="020B0604020202020204" pitchFamily="34" charset="0"/>
                <a:sym typeface="+mn-ea"/>
              </a:rPr>
              <a:t>CLINICAL STUDIES</a:t>
            </a:r>
            <a:endParaRPr kumimoji="1" lang="en-US" altLang="zh-CN" sz="1200"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Scientific Support</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pic>
        <p:nvPicPr>
          <p:cNvPr id="10" name="图片 9" descr="徽标&#10;&#10;AI 生成的内容可能不正确。"/>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39455" y="5655945"/>
            <a:ext cx="515620" cy="421640"/>
          </a:xfrm>
          <a:prstGeom prst="rect">
            <a:avLst/>
          </a:prstGeom>
        </p:spPr>
      </p:pic>
      <p:pic>
        <p:nvPicPr>
          <p:cNvPr id="12" name="图片 11" descr="资源 40@10x"/>
          <p:cNvPicPr>
            <a:picLocks noChangeAspect="1"/>
          </p:cNvPicPr>
          <p:nvPr userDrawn="1"/>
        </p:nvPicPr>
        <p:blipFill>
          <a:blip r:embed="rId6"/>
          <a:stretch>
            <a:fillRect/>
          </a:stretch>
        </p:blipFill>
        <p:spPr>
          <a:xfrm>
            <a:off x="7522210" y="5692775"/>
            <a:ext cx="614680" cy="386080"/>
          </a:xfrm>
          <a:prstGeom prst="rect">
            <a:avLst/>
          </a:prstGeom>
        </p:spPr>
      </p:pic>
      <p:pic>
        <p:nvPicPr>
          <p:cNvPr id="81" name="图片 80"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05340" y="5525770"/>
            <a:ext cx="709930" cy="709930"/>
          </a:xfrm>
          <a:prstGeom prst="rect">
            <a:avLst/>
          </a:prstGeom>
        </p:spPr>
      </p:pic>
      <p:pic>
        <p:nvPicPr>
          <p:cNvPr id="83" name="图片 82" descr="徽标, 公司名称&#10;&#10;描述已自动生成"/>
          <p:cNvPicPr>
            <a:picLocks noChangeAspect="1"/>
          </p:cNvPicPr>
          <p:nvPr userDrawn="1"/>
        </p:nvPicPr>
        <p:blipFill>
          <a:blip r:embed="rId8" cstate="print">
            <a:extLst>
              <a:ext uri="{28A0092B-C50C-407E-A947-70E740481C1C}">
                <a14:useLocalDpi xmlns:a14="http://schemas.microsoft.com/office/drawing/2010/main" val="0"/>
              </a:ext>
            </a:extLst>
          </a:blip>
          <a:srcRect l="10811" t="12846" r="12731" b="13769"/>
          <a:stretch>
            <a:fillRect/>
          </a:stretch>
        </p:blipFill>
        <p:spPr>
          <a:xfrm>
            <a:off x="11211560" y="5600065"/>
            <a:ext cx="539750" cy="520065"/>
          </a:xfrm>
          <a:prstGeom prst="rect">
            <a:avLst/>
          </a:prstGeom>
        </p:spPr>
      </p:pic>
      <p:pic>
        <p:nvPicPr>
          <p:cNvPr id="55" name="图片 55" descr="BHGDGJFCHAJHC-UeyK2jk2oA"/>
          <p:cNvPicPr>
            <a:picLocks noChangeAspect="1"/>
          </p:cNvPicPr>
          <p:nvPr userDrawn="1"/>
        </p:nvPicPr>
        <p:blipFill>
          <a:blip r:embed="rId9">
            <a:clrChange>
              <a:clrFrom>
                <a:srgbClr val="FFFFFF">
                  <a:alpha val="100000"/>
                </a:srgbClr>
              </a:clrFrom>
              <a:clrTo>
                <a:srgbClr val="FFFFFF">
                  <a:alpha val="100000"/>
                  <a:alpha val="0"/>
                </a:srgbClr>
              </a:clrTo>
            </a:clrChange>
          </a:blip>
          <a:stretch>
            <a:fillRect/>
          </a:stretch>
        </p:blipFill>
        <p:spPr>
          <a:xfrm>
            <a:off x="10442575" y="5545455"/>
            <a:ext cx="661670" cy="661670"/>
          </a:xfrm>
          <a:prstGeom prst="rect">
            <a:avLst/>
          </a:prstGeom>
        </p:spPr>
      </p:pic>
      <p:pic>
        <p:nvPicPr>
          <p:cNvPr id="56" name="图片 13"/>
          <p:cNvPicPr>
            <a:picLocks noChangeAspect="1"/>
          </p:cNvPicPr>
          <p:nvPr userDrawn="1"/>
        </p:nvPicPr>
        <p:blipFill>
          <a:blip r:embed="rId10"/>
          <a:stretch>
            <a:fillRect/>
          </a:stretch>
        </p:blipFill>
        <p:spPr>
          <a:xfrm>
            <a:off x="9027795" y="5655945"/>
            <a:ext cx="650875" cy="471170"/>
          </a:xfrm>
          <a:prstGeom prst="rect">
            <a:avLst/>
          </a:prstGeom>
          <a:noFill/>
          <a:ln>
            <a:noFill/>
          </a:ln>
        </p:spPr>
      </p:pic>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cs typeface="Arial" panose="020B0604020202020204" pitchFamily="34" charset="0"/>
                <a:sym typeface="+mn-ea"/>
              </a:rPr>
              <a:t>WecPro® -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
        <p:nvSpPr>
          <p:cNvPr id="38" name="圆角矩形 37"/>
          <p:cNvSpPr/>
          <p:nvPr userDrawn="1"/>
        </p:nvSpPr>
        <p:spPr>
          <a:xfrm>
            <a:off x="506095" y="2103755"/>
            <a:ext cx="11179810" cy="1812925"/>
          </a:xfrm>
          <a:prstGeom prst="roundRect">
            <a:avLst>
              <a:gd name="adj" fmla="val 6306"/>
            </a:avLst>
          </a:prstGeom>
          <a:solidFill>
            <a:srgbClr val="FFF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17855" y="4609622"/>
            <a:ext cx="4102682" cy="275590"/>
          </a:xfrm>
          <a:prstGeom prst="rect">
            <a:avLst/>
          </a:prstGeom>
          <a:noFill/>
        </p:spPr>
        <p:txBody>
          <a:bodyPr wrap="square" rtlCol="0">
            <a:spAutoFit/>
          </a:bodyPr>
          <a:lstStyle/>
          <a:p>
            <a:r>
              <a:rPr kumimoji="1" lang="en-US" altLang="zh-CN" sz="1200" b="1" dirty="0">
                <a:solidFill>
                  <a:srgbClr val="5E3D1C"/>
                </a:solidFill>
                <a:latin typeface="Arial" panose="020B0604020202020204" pitchFamily="34" charset="0"/>
                <a:cs typeface="Arial" panose="020B0604020202020204" pitchFamily="34" charset="0"/>
                <a:sym typeface="+mn-ea"/>
              </a:rPr>
              <a:t>CLINICAL STUDIES</a:t>
            </a:r>
            <a:endParaRPr kumimoji="1" lang="en-US" altLang="zh-CN" sz="1200" b="1" dirty="0">
              <a:solidFill>
                <a:srgbClr val="5E3D1C"/>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Scientific Support</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pic>
        <p:nvPicPr>
          <p:cNvPr id="10" name="图片 9" descr="徽标&#10;&#10;AI 生成的内容可能不正确。"/>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39455" y="5655945"/>
            <a:ext cx="515620" cy="421640"/>
          </a:xfrm>
          <a:prstGeom prst="rect">
            <a:avLst/>
          </a:prstGeom>
        </p:spPr>
      </p:pic>
      <p:pic>
        <p:nvPicPr>
          <p:cNvPr id="12" name="图片 11" descr="资源 40@10x"/>
          <p:cNvPicPr>
            <a:picLocks noChangeAspect="1"/>
          </p:cNvPicPr>
          <p:nvPr userDrawn="1"/>
        </p:nvPicPr>
        <p:blipFill>
          <a:blip r:embed="rId6"/>
          <a:stretch>
            <a:fillRect/>
          </a:stretch>
        </p:blipFill>
        <p:spPr>
          <a:xfrm>
            <a:off x="7522210" y="5692775"/>
            <a:ext cx="614680" cy="386080"/>
          </a:xfrm>
          <a:prstGeom prst="rect">
            <a:avLst/>
          </a:prstGeom>
        </p:spPr>
      </p:pic>
      <p:pic>
        <p:nvPicPr>
          <p:cNvPr id="81" name="图片 80"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05340" y="5525770"/>
            <a:ext cx="709930" cy="709930"/>
          </a:xfrm>
          <a:prstGeom prst="rect">
            <a:avLst/>
          </a:prstGeom>
        </p:spPr>
      </p:pic>
      <p:pic>
        <p:nvPicPr>
          <p:cNvPr id="83" name="图片 82" descr="徽标, 公司名称&#10;&#10;描述已自动生成"/>
          <p:cNvPicPr>
            <a:picLocks noChangeAspect="1"/>
          </p:cNvPicPr>
          <p:nvPr userDrawn="1"/>
        </p:nvPicPr>
        <p:blipFill>
          <a:blip r:embed="rId8" cstate="print">
            <a:extLst>
              <a:ext uri="{28A0092B-C50C-407E-A947-70E740481C1C}">
                <a14:useLocalDpi xmlns:a14="http://schemas.microsoft.com/office/drawing/2010/main" val="0"/>
              </a:ext>
            </a:extLst>
          </a:blip>
          <a:srcRect l="10811" t="12846" r="12731" b="13769"/>
          <a:stretch>
            <a:fillRect/>
          </a:stretch>
        </p:blipFill>
        <p:spPr>
          <a:xfrm>
            <a:off x="11211560" y="5600065"/>
            <a:ext cx="539750" cy="520065"/>
          </a:xfrm>
          <a:prstGeom prst="rect">
            <a:avLst/>
          </a:prstGeom>
        </p:spPr>
      </p:pic>
      <p:pic>
        <p:nvPicPr>
          <p:cNvPr id="55" name="图片 55" descr="BHGDGJFCHAJHC-UeyK2jk2oA"/>
          <p:cNvPicPr>
            <a:picLocks noChangeAspect="1"/>
          </p:cNvPicPr>
          <p:nvPr userDrawn="1"/>
        </p:nvPicPr>
        <p:blipFill>
          <a:blip r:embed="rId9">
            <a:clrChange>
              <a:clrFrom>
                <a:srgbClr val="FFFFFF">
                  <a:alpha val="100000"/>
                </a:srgbClr>
              </a:clrFrom>
              <a:clrTo>
                <a:srgbClr val="FFFFFF">
                  <a:alpha val="100000"/>
                  <a:alpha val="0"/>
                </a:srgbClr>
              </a:clrTo>
            </a:clrChange>
          </a:blip>
          <a:stretch>
            <a:fillRect/>
          </a:stretch>
        </p:blipFill>
        <p:spPr>
          <a:xfrm>
            <a:off x="10442575" y="5545455"/>
            <a:ext cx="661670" cy="661670"/>
          </a:xfrm>
          <a:prstGeom prst="rect">
            <a:avLst/>
          </a:prstGeom>
        </p:spPr>
      </p:pic>
      <p:pic>
        <p:nvPicPr>
          <p:cNvPr id="56" name="图片 13"/>
          <p:cNvPicPr>
            <a:picLocks noChangeAspect="1"/>
          </p:cNvPicPr>
          <p:nvPr userDrawn="1"/>
        </p:nvPicPr>
        <p:blipFill>
          <a:blip r:embed="rId10"/>
          <a:stretch>
            <a:fillRect/>
          </a:stretch>
        </p:blipFill>
        <p:spPr>
          <a:xfrm>
            <a:off x="9027795" y="5655945"/>
            <a:ext cx="650875" cy="471170"/>
          </a:xfrm>
          <a:prstGeom prst="rect">
            <a:avLst/>
          </a:prstGeom>
          <a:noFill/>
          <a:ln>
            <a:noFill/>
          </a:ln>
        </p:spPr>
      </p:pic>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cs typeface="Arial" panose="020B0604020202020204" pitchFamily="34" charset="0"/>
                <a:sym typeface="+mn-ea"/>
              </a:rPr>
              <a:t>WecPro® -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
        <p:nvSpPr>
          <p:cNvPr id="38" name="圆角矩形 37"/>
          <p:cNvSpPr/>
          <p:nvPr userDrawn="1"/>
        </p:nvSpPr>
        <p:spPr>
          <a:xfrm>
            <a:off x="506095" y="2103755"/>
            <a:ext cx="11179810" cy="1812925"/>
          </a:xfrm>
          <a:prstGeom prst="roundRect">
            <a:avLst>
              <a:gd name="adj" fmla="val 6306"/>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17855" y="4609622"/>
            <a:ext cx="4102682" cy="275590"/>
          </a:xfrm>
          <a:prstGeom prst="rect">
            <a:avLst/>
          </a:prstGeom>
          <a:noFill/>
        </p:spPr>
        <p:txBody>
          <a:bodyPr wrap="square" rtlCol="0">
            <a:spAutoFit/>
          </a:bodyPr>
          <a:lstStyle/>
          <a:p>
            <a:r>
              <a:rPr kumimoji="1" lang="en-US" altLang="zh-CN" sz="1200" b="1" dirty="0">
                <a:solidFill>
                  <a:srgbClr val="234423"/>
                </a:solidFill>
                <a:latin typeface="Arial" panose="020B0604020202020204" pitchFamily="34" charset="0"/>
                <a:cs typeface="Arial" panose="020B0604020202020204" pitchFamily="34" charset="0"/>
                <a:sym typeface="+mn-ea"/>
              </a:rPr>
              <a:t>CLINICAL STUDIES</a:t>
            </a:r>
            <a:endParaRPr kumimoji="1" lang="en-US" altLang="zh-CN" sz="1200"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Scientific Support</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pic>
        <p:nvPicPr>
          <p:cNvPr id="10" name="图片 9" descr="徽标&#10;&#10;AI 生成的内容可能不正确。"/>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39455" y="5655945"/>
            <a:ext cx="515620" cy="421640"/>
          </a:xfrm>
          <a:prstGeom prst="rect">
            <a:avLst/>
          </a:prstGeom>
        </p:spPr>
      </p:pic>
      <p:pic>
        <p:nvPicPr>
          <p:cNvPr id="12" name="图片 11" descr="资源 40@10x"/>
          <p:cNvPicPr>
            <a:picLocks noChangeAspect="1"/>
          </p:cNvPicPr>
          <p:nvPr userDrawn="1"/>
        </p:nvPicPr>
        <p:blipFill>
          <a:blip r:embed="rId6"/>
          <a:stretch>
            <a:fillRect/>
          </a:stretch>
        </p:blipFill>
        <p:spPr>
          <a:xfrm>
            <a:off x="7522210" y="5692775"/>
            <a:ext cx="614680" cy="386080"/>
          </a:xfrm>
          <a:prstGeom prst="rect">
            <a:avLst/>
          </a:prstGeom>
        </p:spPr>
      </p:pic>
      <p:pic>
        <p:nvPicPr>
          <p:cNvPr id="81" name="图片 80"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05340" y="5525770"/>
            <a:ext cx="709930" cy="709930"/>
          </a:xfrm>
          <a:prstGeom prst="rect">
            <a:avLst/>
          </a:prstGeom>
        </p:spPr>
      </p:pic>
      <p:pic>
        <p:nvPicPr>
          <p:cNvPr id="83" name="图片 82" descr="徽标, 公司名称&#10;&#10;描述已自动生成"/>
          <p:cNvPicPr>
            <a:picLocks noChangeAspect="1"/>
          </p:cNvPicPr>
          <p:nvPr userDrawn="1"/>
        </p:nvPicPr>
        <p:blipFill>
          <a:blip r:embed="rId8" cstate="print">
            <a:extLst>
              <a:ext uri="{28A0092B-C50C-407E-A947-70E740481C1C}">
                <a14:useLocalDpi xmlns:a14="http://schemas.microsoft.com/office/drawing/2010/main" val="0"/>
              </a:ext>
            </a:extLst>
          </a:blip>
          <a:srcRect l="10811" t="12846" r="12731" b="13769"/>
          <a:stretch>
            <a:fillRect/>
          </a:stretch>
        </p:blipFill>
        <p:spPr>
          <a:xfrm>
            <a:off x="11211560" y="5600065"/>
            <a:ext cx="539750" cy="520065"/>
          </a:xfrm>
          <a:prstGeom prst="rect">
            <a:avLst/>
          </a:prstGeom>
        </p:spPr>
      </p:pic>
      <p:pic>
        <p:nvPicPr>
          <p:cNvPr id="55" name="图片 55" descr="BHGDGJFCHAJHC-UeyK2jk2oA"/>
          <p:cNvPicPr>
            <a:picLocks noChangeAspect="1"/>
          </p:cNvPicPr>
          <p:nvPr userDrawn="1"/>
        </p:nvPicPr>
        <p:blipFill>
          <a:blip r:embed="rId9">
            <a:clrChange>
              <a:clrFrom>
                <a:srgbClr val="FFFFFF">
                  <a:alpha val="100000"/>
                </a:srgbClr>
              </a:clrFrom>
              <a:clrTo>
                <a:srgbClr val="FFFFFF">
                  <a:alpha val="100000"/>
                  <a:alpha val="0"/>
                </a:srgbClr>
              </a:clrTo>
            </a:clrChange>
          </a:blip>
          <a:stretch>
            <a:fillRect/>
          </a:stretch>
        </p:blipFill>
        <p:spPr>
          <a:xfrm>
            <a:off x="10442575" y="5545455"/>
            <a:ext cx="661670" cy="661670"/>
          </a:xfrm>
          <a:prstGeom prst="rect">
            <a:avLst/>
          </a:prstGeom>
        </p:spPr>
      </p:pic>
      <p:pic>
        <p:nvPicPr>
          <p:cNvPr id="56" name="图片 13"/>
          <p:cNvPicPr>
            <a:picLocks noChangeAspect="1"/>
          </p:cNvPicPr>
          <p:nvPr userDrawn="1"/>
        </p:nvPicPr>
        <p:blipFill>
          <a:blip r:embed="rId10"/>
          <a:stretch>
            <a:fillRect/>
          </a:stretch>
        </p:blipFill>
        <p:spPr>
          <a:xfrm>
            <a:off x="9027795" y="5655945"/>
            <a:ext cx="650875" cy="471170"/>
          </a:xfrm>
          <a:prstGeom prst="rect">
            <a:avLst/>
          </a:prstGeom>
          <a:noFill/>
          <a:ln>
            <a:noFill/>
          </a:ln>
        </p:spPr>
      </p:pic>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003F34"/>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003F34"/>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003F34"/>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003F34"/>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003F34"/>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003F34"/>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cs typeface="Arial" panose="020B0604020202020204" pitchFamily="34" charset="0"/>
                <a:sym typeface="+mn-ea"/>
              </a:rPr>
              <a:t>WecPro® -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
        <p:nvSpPr>
          <p:cNvPr id="38" name="圆角矩形 37"/>
          <p:cNvSpPr/>
          <p:nvPr userDrawn="1"/>
        </p:nvSpPr>
        <p:spPr>
          <a:xfrm>
            <a:off x="506095" y="2103755"/>
            <a:ext cx="11179810" cy="1812925"/>
          </a:xfrm>
          <a:prstGeom prst="roundRect">
            <a:avLst>
              <a:gd name="adj" fmla="val 6306"/>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17855" y="4609622"/>
            <a:ext cx="4102682" cy="275590"/>
          </a:xfrm>
          <a:prstGeom prst="rect">
            <a:avLst/>
          </a:prstGeom>
          <a:noFill/>
        </p:spPr>
        <p:txBody>
          <a:bodyPr wrap="square" rtlCol="0">
            <a:spAutoFit/>
          </a:bodyPr>
          <a:lstStyle/>
          <a:p>
            <a:r>
              <a:rPr kumimoji="1" lang="en-US" altLang="zh-CN" sz="1200" b="1" dirty="0">
                <a:solidFill>
                  <a:srgbClr val="462B6B"/>
                </a:solidFill>
                <a:latin typeface="Arial" panose="020B0604020202020204" pitchFamily="34" charset="0"/>
                <a:cs typeface="Arial" panose="020B0604020202020204" pitchFamily="34" charset="0"/>
                <a:sym typeface="+mn-ea"/>
              </a:rPr>
              <a:t>CLINICAL STUDIES</a:t>
            </a:r>
            <a:endParaRPr kumimoji="1" lang="en-US" altLang="zh-CN" sz="1200" b="1" dirty="0">
              <a:solidFill>
                <a:srgbClr val="462B6B"/>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Scientific Support</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pic>
        <p:nvPicPr>
          <p:cNvPr id="10" name="图片 9" descr="徽标&#10;&#10;AI 生成的内容可能不正确。"/>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39455" y="5655945"/>
            <a:ext cx="515620" cy="421640"/>
          </a:xfrm>
          <a:prstGeom prst="rect">
            <a:avLst/>
          </a:prstGeom>
        </p:spPr>
      </p:pic>
      <p:pic>
        <p:nvPicPr>
          <p:cNvPr id="12" name="图片 11" descr="资源 40@10x"/>
          <p:cNvPicPr>
            <a:picLocks noChangeAspect="1"/>
          </p:cNvPicPr>
          <p:nvPr userDrawn="1"/>
        </p:nvPicPr>
        <p:blipFill>
          <a:blip r:embed="rId6"/>
          <a:stretch>
            <a:fillRect/>
          </a:stretch>
        </p:blipFill>
        <p:spPr>
          <a:xfrm>
            <a:off x="7522210" y="5692775"/>
            <a:ext cx="614680" cy="386080"/>
          </a:xfrm>
          <a:prstGeom prst="rect">
            <a:avLst/>
          </a:prstGeom>
        </p:spPr>
      </p:pic>
      <p:pic>
        <p:nvPicPr>
          <p:cNvPr id="81" name="图片 80"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05340" y="5525770"/>
            <a:ext cx="709930" cy="709930"/>
          </a:xfrm>
          <a:prstGeom prst="rect">
            <a:avLst/>
          </a:prstGeom>
        </p:spPr>
      </p:pic>
      <p:pic>
        <p:nvPicPr>
          <p:cNvPr id="83" name="图片 82" descr="徽标, 公司名称&#10;&#10;描述已自动生成"/>
          <p:cNvPicPr>
            <a:picLocks noChangeAspect="1"/>
          </p:cNvPicPr>
          <p:nvPr userDrawn="1"/>
        </p:nvPicPr>
        <p:blipFill>
          <a:blip r:embed="rId8" cstate="print">
            <a:extLst>
              <a:ext uri="{28A0092B-C50C-407E-A947-70E740481C1C}">
                <a14:useLocalDpi xmlns:a14="http://schemas.microsoft.com/office/drawing/2010/main" val="0"/>
              </a:ext>
            </a:extLst>
          </a:blip>
          <a:srcRect l="10811" t="12846" r="12731" b="13769"/>
          <a:stretch>
            <a:fillRect/>
          </a:stretch>
        </p:blipFill>
        <p:spPr>
          <a:xfrm>
            <a:off x="11211560" y="5600065"/>
            <a:ext cx="539750" cy="520065"/>
          </a:xfrm>
          <a:prstGeom prst="rect">
            <a:avLst/>
          </a:prstGeom>
        </p:spPr>
      </p:pic>
      <p:pic>
        <p:nvPicPr>
          <p:cNvPr id="55" name="图片 55" descr="BHGDGJFCHAJHC-UeyK2jk2oA"/>
          <p:cNvPicPr>
            <a:picLocks noChangeAspect="1"/>
          </p:cNvPicPr>
          <p:nvPr userDrawn="1"/>
        </p:nvPicPr>
        <p:blipFill>
          <a:blip r:embed="rId9">
            <a:clrChange>
              <a:clrFrom>
                <a:srgbClr val="FFFFFF">
                  <a:alpha val="100000"/>
                </a:srgbClr>
              </a:clrFrom>
              <a:clrTo>
                <a:srgbClr val="FFFFFF">
                  <a:alpha val="100000"/>
                  <a:alpha val="0"/>
                </a:srgbClr>
              </a:clrTo>
            </a:clrChange>
          </a:blip>
          <a:stretch>
            <a:fillRect/>
          </a:stretch>
        </p:blipFill>
        <p:spPr>
          <a:xfrm>
            <a:off x="10442575" y="5545455"/>
            <a:ext cx="661670" cy="661670"/>
          </a:xfrm>
          <a:prstGeom prst="rect">
            <a:avLst/>
          </a:prstGeom>
        </p:spPr>
      </p:pic>
      <p:pic>
        <p:nvPicPr>
          <p:cNvPr id="56" name="图片 13"/>
          <p:cNvPicPr>
            <a:picLocks noChangeAspect="1"/>
          </p:cNvPicPr>
          <p:nvPr userDrawn="1"/>
        </p:nvPicPr>
        <p:blipFill>
          <a:blip r:embed="rId10"/>
          <a:stretch>
            <a:fillRect/>
          </a:stretch>
        </p:blipFill>
        <p:spPr>
          <a:xfrm>
            <a:off x="9027795" y="5655945"/>
            <a:ext cx="650875" cy="471170"/>
          </a:xfrm>
          <a:prstGeom prst="rect">
            <a:avLst/>
          </a:prstGeom>
          <a:noFill/>
          <a:ln>
            <a:noFill/>
          </a:ln>
        </p:spPr>
      </p:pic>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53337E"/>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53337E"/>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53337E"/>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53337E"/>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53337E"/>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53337E"/>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cs typeface="Arial" panose="020B0604020202020204" pitchFamily="34" charset="0"/>
                <a:sym typeface="+mn-ea"/>
              </a:rPr>
              <a:t>WecPro® -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
        <p:nvSpPr>
          <p:cNvPr id="38" name="圆角矩形 37"/>
          <p:cNvSpPr/>
          <p:nvPr userDrawn="1"/>
        </p:nvSpPr>
        <p:spPr>
          <a:xfrm>
            <a:off x="506095" y="2103755"/>
            <a:ext cx="11179810" cy="1812925"/>
          </a:xfrm>
          <a:prstGeom prst="roundRect">
            <a:avLst>
              <a:gd name="adj" fmla="val 6306"/>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17855" y="4609622"/>
            <a:ext cx="4102682" cy="275590"/>
          </a:xfrm>
          <a:prstGeom prst="rect">
            <a:avLst/>
          </a:prstGeom>
          <a:noFill/>
        </p:spPr>
        <p:txBody>
          <a:bodyPr wrap="square" rtlCol="0">
            <a:spAutoFit/>
          </a:bodyPr>
          <a:lstStyle/>
          <a:p>
            <a:r>
              <a:rPr kumimoji="1" lang="en-US" altLang="zh-CN" sz="1200" b="1" dirty="0">
                <a:solidFill>
                  <a:srgbClr val="053B75"/>
                </a:solidFill>
                <a:latin typeface="Arial" panose="020B0604020202020204" pitchFamily="34" charset="0"/>
                <a:cs typeface="Arial" panose="020B0604020202020204" pitchFamily="34" charset="0"/>
                <a:sym typeface="+mn-ea"/>
              </a:rPr>
              <a:t>CLINICAL STUDIES</a:t>
            </a:r>
            <a:endParaRPr kumimoji="1" lang="en-US" altLang="zh-CN" sz="1200" b="1" dirty="0">
              <a:solidFill>
                <a:srgbClr val="053B75"/>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Scientific Support</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pic>
        <p:nvPicPr>
          <p:cNvPr id="10" name="图片 9" descr="徽标&#10;&#10;AI 生成的内容可能不正确。"/>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39455" y="5655945"/>
            <a:ext cx="515620" cy="421640"/>
          </a:xfrm>
          <a:prstGeom prst="rect">
            <a:avLst/>
          </a:prstGeom>
        </p:spPr>
      </p:pic>
      <p:pic>
        <p:nvPicPr>
          <p:cNvPr id="12" name="图片 11" descr="资源 40@10x"/>
          <p:cNvPicPr>
            <a:picLocks noChangeAspect="1"/>
          </p:cNvPicPr>
          <p:nvPr userDrawn="1"/>
        </p:nvPicPr>
        <p:blipFill>
          <a:blip r:embed="rId6"/>
          <a:stretch>
            <a:fillRect/>
          </a:stretch>
        </p:blipFill>
        <p:spPr>
          <a:xfrm>
            <a:off x="7522210" y="5692775"/>
            <a:ext cx="614680" cy="386080"/>
          </a:xfrm>
          <a:prstGeom prst="rect">
            <a:avLst/>
          </a:prstGeom>
        </p:spPr>
      </p:pic>
      <p:pic>
        <p:nvPicPr>
          <p:cNvPr id="81" name="图片 80"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05340" y="5525770"/>
            <a:ext cx="709930" cy="709930"/>
          </a:xfrm>
          <a:prstGeom prst="rect">
            <a:avLst/>
          </a:prstGeom>
        </p:spPr>
      </p:pic>
      <p:pic>
        <p:nvPicPr>
          <p:cNvPr id="83" name="图片 82" descr="徽标, 公司名称&#10;&#10;描述已自动生成"/>
          <p:cNvPicPr>
            <a:picLocks noChangeAspect="1"/>
          </p:cNvPicPr>
          <p:nvPr userDrawn="1"/>
        </p:nvPicPr>
        <p:blipFill>
          <a:blip r:embed="rId8" cstate="print">
            <a:extLst>
              <a:ext uri="{28A0092B-C50C-407E-A947-70E740481C1C}">
                <a14:useLocalDpi xmlns:a14="http://schemas.microsoft.com/office/drawing/2010/main" val="0"/>
              </a:ext>
            </a:extLst>
          </a:blip>
          <a:srcRect l="10811" t="12846" r="12731" b="13769"/>
          <a:stretch>
            <a:fillRect/>
          </a:stretch>
        </p:blipFill>
        <p:spPr>
          <a:xfrm>
            <a:off x="11211560" y="5600065"/>
            <a:ext cx="539750" cy="520065"/>
          </a:xfrm>
          <a:prstGeom prst="rect">
            <a:avLst/>
          </a:prstGeom>
        </p:spPr>
      </p:pic>
      <p:pic>
        <p:nvPicPr>
          <p:cNvPr id="55" name="图片 55" descr="BHGDGJFCHAJHC-UeyK2jk2oA"/>
          <p:cNvPicPr>
            <a:picLocks noChangeAspect="1"/>
          </p:cNvPicPr>
          <p:nvPr userDrawn="1"/>
        </p:nvPicPr>
        <p:blipFill>
          <a:blip r:embed="rId9">
            <a:clrChange>
              <a:clrFrom>
                <a:srgbClr val="FFFFFF">
                  <a:alpha val="100000"/>
                </a:srgbClr>
              </a:clrFrom>
              <a:clrTo>
                <a:srgbClr val="FFFFFF">
                  <a:alpha val="100000"/>
                  <a:alpha val="0"/>
                </a:srgbClr>
              </a:clrTo>
            </a:clrChange>
          </a:blip>
          <a:stretch>
            <a:fillRect/>
          </a:stretch>
        </p:blipFill>
        <p:spPr>
          <a:xfrm>
            <a:off x="10442575" y="5545455"/>
            <a:ext cx="661670" cy="661670"/>
          </a:xfrm>
          <a:prstGeom prst="rect">
            <a:avLst/>
          </a:prstGeom>
        </p:spPr>
      </p:pic>
      <p:pic>
        <p:nvPicPr>
          <p:cNvPr id="56" name="图片 13"/>
          <p:cNvPicPr>
            <a:picLocks noChangeAspect="1"/>
          </p:cNvPicPr>
          <p:nvPr userDrawn="1"/>
        </p:nvPicPr>
        <p:blipFill>
          <a:blip r:embed="rId10"/>
          <a:stretch>
            <a:fillRect/>
          </a:stretch>
        </p:blipFill>
        <p:spPr>
          <a:xfrm>
            <a:off x="9027795" y="5655945"/>
            <a:ext cx="650875" cy="471170"/>
          </a:xfrm>
          <a:prstGeom prst="rect">
            <a:avLst/>
          </a:prstGeom>
          <a:noFill/>
          <a:ln>
            <a:noFill/>
          </a:ln>
        </p:spPr>
      </p:pic>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053B75"/>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053B75"/>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053B75"/>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053B75"/>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053B75"/>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053B75"/>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59588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女性健康</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66128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情绪健康</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62572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代谢健康</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63080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胃肠健康</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603500"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免疫健康</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281555"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婴童健康</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44475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zh-CN" altLang="en-US" sz="1600" b="1" dirty="0">
                <a:solidFill>
                  <a:schemeClr val="bg1"/>
                </a:solidFill>
                <a:latin typeface="Arial" panose="020B0604020202020204" pitchFamily="34" charset="0"/>
                <a:cs typeface="Arial" panose="020B0604020202020204" pitchFamily="34" charset="0"/>
                <a:sym typeface="+mn-ea"/>
              </a:rPr>
              <a:t>口腔健康</a:t>
            </a:r>
            <a:endParaRPr lang="zh-CN" altLang="en-US" sz="1600" b="1" dirty="0">
              <a:solidFill>
                <a:schemeClr val="bg1"/>
              </a:solidFill>
              <a:latin typeface="Arial" panose="020B0604020202020204" pitchFamily="34" charset="0"/>
              <a:cs typeface="Arial" panose="020B0604020202020204" pitchFamily="34" charset="0"/>
              <a:sym typeface="+mn-ea"/>
            </a:endParaRPr>
          </a:p>
        </p:txBody>
      </p:sp>
      <p:grpSp>
        <p:nvGrpSpPr>
          <p:cNvPr id="10" name="组合 9"/>
          <p:cNvGrpSpPr/>
          <p:nvPr userDrawn="1"/>
        </p:nvGrpSpPr>
        <p:grpSpPr>
          <a:xfrm>
            <a:off x="7522210" y="5946140"/>
            <a:ext cx="4229100" cy="709930"/>
            <a:chOff x="11846" y="9364"/>
            <a:chExt cx="6660" cy="1118"/>
          </a:xfrm>
        </p:grpSpPr>
        <p:pic>
          <p:nvPicPr>
            <p:cNvPr id="11" name="图片 10"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59588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女性健康</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66128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情绪健康</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62572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代谢健康</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63080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胃肠健康</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603500"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免疫健康</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281555"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婴童健康</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44475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zh-CN" altLang="en-US" sz="1600" b="1" dirty="0">
                <a:solidFill>
                  <a:schemeClr val="bg1"/>
                </a:solidFill>
                <a:latin typeface="Arial" panose="020B0604020202020204" pitchFamily="34" charset="0"/>
                <a:cs typeface="Arial" panose="020B0604020202020204" pitchFamily="34" charset="0"/>
                <a:sym typeface="+mn-ea"/>
              </a:rPr>
              <a:t>口腔健康</a:t>
            </a:r>
            <a:endParaRPr lang="zh-CN" altLang="en-US"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cSld name="1_标题和内容">
    <p:bg>
      <p:bgPr>
        <a:solidFill>
          <a:schemeClr val="bg1"/>
        </a:solidFill>
        <a:effectLst/>
      </p:bgPr>
    </p:bg>
    <p:spTree>
      <p:nvGrpSpPr>
        <p:cNvPr id="1" name=""/>
        <p:cNvGrpSpPr/>
        <p:nvPr/>
      </p:nvGrpSpPr>
      <p:grpSpPr>
        <a:xfrm>
          <a:off x="0" y="0"/>
          <a:ext cx="0" cy="0"/>
          <a:chOff x="0" y="0"/>
          <a:chExt cx="0" cy="0"/>
        </a:xfrm>
      </p:grpSpPr>
      <p:pic>
        <p:nvPicPr>
          <p:cNvPr id="14" name="图片 13" descr="签名1"/>
          <p:cNvPicPr>
            <a:picLocks noChangeAspect="1"/>
          </p:cNvPicPr>
          <p:nvPr userDrawn="1"/>
        </p:nvPicPr>
        <p:blipFill>
          <a:blip r:embed="rId2"/>
          <a:srcRect t="9182" b="6678"/>
          <a:stretch>
            <a:fillRect/>
          </a:stretch>
        </p:blipFill>
        <p:spPr>
          <a:xfrm>
            <a:off x="635" y="6537960"/>
            <a:ext cx="12191365" cy="320040"/>
          </a:xfrm>
          <a:prstGeom prst="rect">
            <a:avLst/>
          </a:prstGeom>
        </p:spPr>
      </p:pic>
      <p:grpSp>
        <p:nvGrpSpPr>
          <p:cNvPr id="16" name="组合 15"/>
          <p:cNvGrpSpPr/>
          <p:nvPr userDrawn="1"/>
        </p:nvGrpSpPr>
        <p:grpSpPr>
          <a:xfrm flipV="1">
            <a:off x="527685" y="811530"/>
            <a:ext cx="11135995" cy="18000"/>
            <a:chOff x="403" y="1329"/>
            <a:chExt cx="17993" cy="28"/>
          </a:xfrm>
        </p:grpSpPr>
        <p:sp>
          <p:nvSpPr>
            <p:cNvPr id="61" name="矩形 60"/>
            <p:cNvSpPr/>
            <p:nvPr userDrawn="1"/>
          </p:nvSpPr>
          <p:spPr>
            <a:xfrm flipV="1">
              <a:off x="403" y="1329"/>
              <a:ext cx="15480" cy="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9" name="矩形 68"/>
            <p:cNvSpPr/>
            <p:nvPr userDrawn="1"/>
          </p:nvSpPr>
          <p:spPr>
            <a:xfrm flipV="1">
              <a:off x="15912" y="1329"/>
              <a:ext cx="2484" cy="28"/>
            </a:xfrm>
            <a:prstGeom prst="rect">
              <a:avLst/>
            </a:prstGeom>
            <a:solidFill>
              <a:srgbClr val="E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9" name="矩形 18"/>
          <p:cNvSpPr/>
          <p:nvPr userDrawn="1"/>
        </p:nvSpPr>
        <p:spPr>
          <a:xfrm>
            <a:off x="0" y="276860"/>
            <a:ext cx="36000" cy="504000"/>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lt1"/>
              </a:solidFill>
            </a:endParaRPr>
          </a:p>
        </p:txBody>
      </p:sp>
      <p:sp>
        <p:nvSpPr>
          <p:cNvPr id="20" name="等腰三角形 19"/>
          <p:cNvSpPr/>
          <p:nvPr userDrawn="1"/>
        </p:nvSpPr>
        <p:spPr>
          <a:xfrm rot="5400000">
            <a:off x="-4935" y="459545"/>
            <a:ext cx="180000" cy="108000"/>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C00000"/>
              </a:solidFill>
            </a:endParaRPr>
          </a:p>
        </p:txBody>
      </p:sp>
      <p:pic>
        <p:nvPicPr>
          <p:cNvPr id="2" name="图片 1" descr="PNG版英文版logo"/>
          <p:cNvPicPr>
            <a:picLocks noChangeAspect="1"/>
          </p:cNvPicPr>
          <p:nvPr userDrawn="1"/>
        </p:nvPicPr>
        <p:blipFill>
          <a:blip r:embed="rId3"/>
          <a:stretch>
            <a:fillRect/>
          </a:stretch>
        </p:blipFill>
        <p:spPr>
          <a:xfrm>
            <a:off x="10024127" y="-8455"/>
            <a:ext cx="1741740" cy="1044000"/>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3"/>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3"/>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3"/>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3"/>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3"/>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3"/>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cSld name="1_标题和内容">
    <p:bg>
      <p:bgPr>
        <a:solidFill>
          <a:schemeClr val="bg1"/>
        </a:solidFill>
        <a:effectLst/>
      </p:bgPr>
    </p:bg>
    <p:spTree>
      <p:nvGrpSpPr>
        <p:cNvPr id="1" name=""/>
        <p:cNvGrpSpPr/>
        <p:nvPr/>
      </p:nvGrpSpPr>
      <p:grpSpPr>
        <a:xfrm>
          <a:off x="0" y="0"/>
          <a:ext cx="0" cy="0"/>
          <a:chOff x="0" y="0"/>
          <a:chExt cx="0" cy="0"/>
        </a:xfrm>
      </p:grpSpPr>
      <p:pic>
        <p:nvPicPr>
          <p:cNvPr id="14" name="图片 13" descr="签名1"/>
          <p:cNvPicPr>
            <a:picLocks noChangeAspect="1"/>
          </p:cNvPicPr>
          <p:nvPr userDrawn="1"/>
        </p:nvPicPr>
        <p:blipFill>
          <a:blip r:embed="rId2"/>
          <a:srcRect t="9182" b="6678"/>
          <a:stretch>
            <a:fillRect/>
          </a:stretch>
        </p:blipFill>
        <p:spPr>
          <a:xfrm>
            <a:off x="635" y="6537960"/>
            <a:ext cx="12191365" cy="320040"/>
          </a:xfrm>
          <a:prstGeom prst="rect">
            <a:avLst/>
          </a:prstGeom>
        </p:spPr>
      </p:pic>
      <p:grpSp>
        <p:nvGrpSpPr>
          <p:cNvPr id="16" name="组合 15"/>
          <p:cNvGrpSpPr/>
          <p:nvPr userDrawn="1"/>
        </p:nvGrpSpPr>
        <p:grpSpPr>
          <a:xfrm flipV="1">
            <a:off x="527685" y="811530"/>
            <a:ext cx="11135995" cy="18000"/>
            <a:chOff x="403" y="1329"/>
            <a:chExt cx="17993" cy="28"/>
          </a:xfrm>
        </p:grpSpPr>
        <p:sp>
          <p:nvSpPr>
            <p:cNvPr id="61" name="矩形 60"/>
            <p:cNvSpPr/>
            <p:nvPr userDrawn="1"/>
          </p:nvSpPr>
          <p:spPr>
            <a:xfrm flipV="1">
              <a:off x="403" y="1329"/>
              <a:ext cx="15480" cy="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9" name="矩形 68"/>
            <p:cNvSpPr/>
            <p:nvPr userDrawn="1"/>
          </p:nvSpPr>
          <p:spPr>
            <a:xfrm flipV="1">
              <a:off x="15912" y="1329"/>
              <a:ext cx="2484" cy="28"/>
            </a:xfrm>
            <a:prstGeom prst="rect">
              <a:avLst/>
            </a:prstGeom>
            <a:solidFill>
              <a:srgbClr val="E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9" name="矩形 18"/>
          <p:cNvSpPr/>
          <p:nvPr userDrawn="1"/>
        </p:nvSpPr>
        <p:spPr>
          <a:xfrm>
            <a:off x="0" y="276860"/>
            <a:ext cx="36000" cy="504000"/>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lt1"/>
              </a:solidFill>
            </a:endParaRPr>
          </a:p>
        </p:txBody>
      </p:sp>
      <p:sp>
        <p:nvSpPr>
          <p:cNvPr id="20" name="等腰三角形 19"/>
          <p:cNvSpPr/>
          <p:nvPr userDrawn="1"/>
        </p:nvSpPr>
        <p:spPr>
          <a:xfrm rot="5400000">
            <a:off x="-4935" y="459545"/>
            <a:ext cx="180000" cy="108000"/>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C00000"/>
              </a:solidFill>
            </a:endParaRPr>
          </a:p>
        </p:txBody>
      </p:sp>
      <p:pic>
        <p:nvPicPr>
          <p:cNvPr id="2" name="图片 1" descr="PNG版英文版logo"/>
          <p:cNvPicPr>
            <a:picLocks noChangeAspect="1"/>
          </p:cNvPicPr>
          <p:nvPr userDrawn="1"/>
        </p:nvPicPr>
        <p:blipFill>
          <a:blip r:embed="rId3"/>
          <a:stretch>
            <a:fillRect/>
          </a:stretch>
        </p:blipFill>
        <p:spPr>
          <a:xfrm>
            <a:off x="10024127" y="-8455"/>
            <a:ext cx="1741740" cy="1044000"/>
          </a:xfrm>
          <a:prstGeom prst="rect">
            <a:avLst/>
          </a:prstGeom>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3"/>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3"/>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3"/>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6">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7"/>
            <a:stretch>
              <a:fillRect/>
            </a:stretch>
          </p:blipFill>
          <p:spPr>
            <a:xfrm>
              <a:off x="14217" y="9569"/>
              <a:ext cx="1025" cy="742"/>
            </a:xfrm>
            <a:prstGeom prst="rect">
              <a:avLst/>
            </a:prstGeom>
            <a:noFill/>
            <a:ln>
              <a:noFill/>
            </a:ln>
          </p:spPr>
        </p:pic>
      </p:gr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2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3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4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5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3" name="图片 2"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4" name="图片 3" descr="资源 40@10x"/>
            <p:cNvPicPr>
              <a:picLocks noChangeAspect="1"/>
            </p:cNvPicPr>
            <p:nvPr userDrawn="1"/>
          </p:nvPicPr>
          <p:blipFill>
            <a:blip r:embed="rId5"/>
            <a:stretch>
              <a:fillRect/>
            </a:stretch>
          </p:blipFill>
          <p:spPr>
            <a:xfrm>
              <a:off x="11846" y="9627"/>
              <a:ext cx="968" cy="608"/>
            </a:xfrm>
            <a:prstGeom prst="rect">
              <a:avLst/>
            </a:prstGeom>
          </p:spPr>
        </p:pic>
        <p:pic>
          <p:nvPicPr>
            <p:cNvPr id="5" name="图片 4"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6" name="图片 5"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7"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8"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1_Women’s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93695" cy="300355"/>
          </a:xfrm>
          <a:prstGeom prst="roundRect">
            <a:avLst>
              <a:gd name="adj" fmla="val 50000"/>
            </a:avLst>
          </a:prstGeom>
          <a:solidFill>
            <a:srgbClr val="AF3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Mental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1_Metabolic Health">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207385" cy="300355"/>
          </a:xfrm>
          <a:prstGeom prst="roundRect">
            <a:avLst>
              <a:gd name="adj" fmla="val 50000"/>
            </a:avLst>
          </a:prstGeom>
          <a:solidFill>
            <a:srgbClr val="234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Metabolic Health</a:t>
            </a:r>
            <a:endPar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6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FF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77615" cy="300355"/>
          </a:xfrm>
          <a:prstGeom prst="roundRect">
            <a:avLst>
              <a:gd name="adj" fmla="val 50000"/>
            </a:avLst>
          </a:prstGeom>
          <a:solidFill>
            <a:srgbClr val="5E3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Gastrointestinal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7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730625" cy="300355"/>
          </a:xfrm>
          <a:prstGeom prst="roundRect">
            <a:avLst>
              <a:gd name="adj" fmla="val 50000"/>
            </a:avLst>
          </a:prstGeom>
          <a:solidFill>
            <a:srgbClr val="00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Immunological</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8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2865120" cy="300355"/>
          </a:xfrm>
          <a:prstGeom prst="roundRect">
            <a:avLst>
              <a:gd name="adj" fmla="val 50000"/>
            </a:avLst>
          </a:prstGeom>
          <a:solidFill>
            <a:srgbClr val="462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Infant</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9_Mental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464560" cy="300355"/>
          </a:xfrm>
          <a:prstGeom prst="roundRect">
            <a:avLst>
              <a:gd name="adj" fmla="val 50000"/>
            </a:avLst>
          </a:prstGeom>
          <a:solidFill>
            <a:srgbClr val="05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a:t>
            </a:r>
            <a:r>
              <a:rPr lang="en-US" altLang="zh-CN" sz="1600" b="1" dirty="0">
                <a:solidFill>
                  <a:schemeClr val="bg1"/>
                </a:solidFill>
                <a:latin typeface="Arial" panose="020B0604020202020204" pitchFamily="34" charset="0"/>
                <a:cs typeface="Arial" panose="020B0604020202020204" pitchFamily="34" charset="0"/>
                <a:sym typeface="+mn-ea"/>
              </a:rPr>
              <a:t> Dental &amp; Oral Health</a:t>
            </a:r>
            <a:endParaRPr lang="en-US" altLang="zh-CN" sz="16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Women’s Health&#13;">
    <p:spTree>
      <p:nvGrpSpPr>
        <p:cNvPr id="1" name=""/>
        <p:cNvGrpSpPr/>
        <p:nvPr/>
      </p:nvGrpSpPr>
      <p:grpSpPr>
        <a:xfrm>
          <a:off x="0" y="0"/>
          <a:ext cx="0" cy="0"/>
          <a:chOff x="0" y="0"/>
          <a:chExt cx="0" cy="0"/>
        </a:xfrm>
      </p:grpSpPr>
      <p:sp>
        <p:nvSpPr>
          <p:cNvPr id="9" name="矩形 8"/>
          <p:cNvSpPr/>
          <p:nvPr userDrawn="1"/>
        </p:nvSpPr>
        <p:spPr>
          <a:xfrm>
            <a:off x="0" y="-31750"/>
            <a:ext cx="12192000" cy="1086485"/>
          </a:xfrm>
          <a:prstGeom prst="rect">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endParaRPr kumimoji="1" lang="zh-CN" altLang="en-US" b="1" dirty="0">
              <a:solidFill>
                <a:srgbClr val="FF6D6A"/>
              </a:solidFill>
              <a:latin typeface="Arial" panose="020B0604020202020204" pitchFamily="34" charset="0"/>
              <a:cs typeface="Arial" panose="020B0604020202020204" pitchFamily="34" charset="0"/>
            </a:endParaRPr>
          </a:p>
        </p:txBody>
      </p:sp>
      <p:pic>
        <p:nvPicPr>
          <p:cNvPr id="30" name="图片 29" descr="资源 12"/>
          <p:cNvPicPr>
            <a:picLocks noChangeAspect="1"/>
          </p:cNvPicPr>
          <p:nvPr userDrawn="1"/>
        </p:nvPicPr>
        <p:blipFill>
          <a:blip r:embed="rId2">
            <a:extLst>
              <a:ext uri="{96DAC541-7B7A-43D3-8B79-37D633B846F1}">
                <asvg:svgBlip xmlns:asvg="http://schemas.microsoft.com/office/drawing/2016/SVG/main" r:embed="rId3"/>
              </a:ext>
            </a:extLst>
          </a:blip>
          <a:srcRect l="303" t="9698" b="15550"/>
          <a:stretch>
            <a:fillRect/>
          </a:stretch>
        </p:blipFill>
        <p:spPr>
          <a:xfrm>
            <a:off x="9678670" y="-8890"/>
            <a:ext cx="2480945" cy="1058545"/>
          </a:xfrm>
          <a:prstGeom prst="rect">
            <a:avLst/>
          </a:prstGeom>
        </p:spPr>
      </p:pic>
      <p:sp>
        <p:nvSpPr>
          <p:cNvPr id="36" name="圆角矩形 35"/>
          <p:cNvSpPr/>
          <p:nvPr userDrawn="1"/>
        </p:nvSpPr>
        <p:spPr>
          <a:xfrm>
            <a:off x="601345" y="224790"/>
            <a:ext cx="3007360" cy="300355"/>
          </a:xfrm>
          <a:prstGeom prst="roundRect">
            <a:avLst>
              <a:gd name="adj" fmla="val 50000"/>
            </a:avLst>
          </a:prstGeom>
          <a:solidFill>
            <a:srgbClr val="9E1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600" b="1" dirty="0">
                <a:solidFill>
                  <a:schemeClr val="bg1"/>
                </a:solidFill>
                <a:latin typeface="Arial" panose="020B0604020202020204" pitchFamily="34" charset="0"/>
                <a:cs typeface="Arial" panose="020B0604020202020204" pitchFamily="34" charset="0"/>
                <a:sym typeface="+mn-ea"/>
              </a:rPr>
              <a:t>WecPro</a:t>
            </a:r>
            <a:r>
              <a:rPr kumimoji="1" lang="en-US" altLang="zh-CN" sz="1600" b="1" baseline="30000" dirty="0">
                <a:solidFill>
                  <a:schemeClr val="bg1"/>
                </a:solidFill>
                <a:latin typeface="Arial" panose="020B0604020202020204" pitchFamily="34" charset="0"/>
                <a:cs typeface="Arial" panose="020B0604020202020204" pitchFamily="34" charset="0"/>
                <a:sym typeface="+mn-ea"/>
              </a:rPr>
              <a:t>® </a:t>
            </a:r>
            <a:r>
              <a:rPr kumimoji="1" lang="en-US" altLang="zh-CN" sz="1600" b="1" dirty="0">
                <a:solidFill>
                  <a:schemeClr val="bg1"/>
                </a:solidFill>
                <a:latin typeface="Arial" panose="020B0604020202020204" pitchFamily="34" charset="0"/>
                <a:cs typeface="Arial" panose="020B0604020202020204" pitchFamily="34" charset="0"/>
                <a:sym typeface="+mn-ea"/>
              </a:rPr>
              <a:t>- </a:t>
            </a:r>
            <a:r>
              <a:rPr lang="en-US" altLang="zh-CN" sz="1600" b="1" noProof="0" dirty="0">
                <a:ln>
                  <a:noFill/>
                </a:ln>
                <a:solidFill>
                  <a:schemeClr val="bg1"/>
                </a:solidFill>
                <a:effectLst/>
                <a:uLnTx/>
                <a:uFillTx/>
                <a:latin typeface="Arial" panose="020B0604020202020204" pitchFamily="34" charset="0"/>
                <a:ea typeface="黑体" panose="02010609060101010101" charset="-122"/>
                <a:cs typeface="Arial" panose="020B0604020202020204" pitchFamily="34" charset="0"/>
                <a:sym typeface="+mn-ea"/>
              </a:rPr>
              <a:t>Women</a:t>
            </a:r>
            <a:r>
              <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rPr>
              <a:t>’s Health</a:t>
            </a:r>
            <a:endParaRPr lang="en-US" altLang="zh-CN" sz="1600" b="1" dirty="0">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2" name="组合 1"/>
          <p:cNvGrpSpPr/>
          <p:nvPr userDrawn="1"/>
        </p:nvGrpSpPr>
        <p:grpSpPr>
          <a:xfrm>
            <a:off x="7522210" y="5946140"/>
            <a:ext cx="4229100" cy="709930"/>
            <a:chOff x="11846" y="9364"/>
            <a:chExt cx="6660" cy="1118"/>
          </a:xfrm>
        </p:grpSpPr>
        <p:pic>
          <p:nvPicPr>
            <p:cNvPr id="10" name="图片 9" descr="徽标&#10;&#10;AI 生成的内容可能不正确。"/>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33" y="9569"/>
              <a:ext cx="812" cy="664"/>
            </a:xfrm>
            <a:prstGeom prst="rect">
              <a:avLst/>
            </a:prstGeom>
          </p:spPr>
        </p:pic>
        <p:pic>
          <p:nvPicPr>
            <p:cNvPr id="12" name="图片 11" descr="资源 40@10x"/>
            <p:cNvPicPr>
              <a:picLocks noChangeAspect="1"/>
            </p:cNvPicPr>
            <p:nvPr userDrawn="1"/>
          </p:nvPicPr>
          <p:blipFill>
            <a:blip r:embed="rId5"/>
            <a:stretch>
              <a:fillRect/>
            </a:stretch>
          </p:blipFill>
          <p:spPr>
            <a:xfrm>
              <a:off x="11846" y="9627"/>
              <a:ext cx="968" cy="608"/>
            </a:xfrm>
            <a:prstGeom prst="rect">
              <a:avLst/>
            </a:prstGeom>
          </p:spPr>
        </p:pic>
        <p:pic>
          <p:nvPicPr>
            <p:cNvPr id="81" name="图片 80" descr="徽标, 公司名称&#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84" y="9364"/>
              <a:ext cx="1118" cy="1118"/>
            </a:xfrm>
            <a:prstGeom prst="rect">
              <a:avLst/>
            </a:prstGeom>
          </p:spPr>
        </p:pic>
        <p:pic>
          <p:nvPicPr>
            <p:cNvPr id="83" name="图片 82" descr="徽标, 公司名称&#10;&#10;描述已自动生成"/>
            <p:cNvPicPr>
              <a:picLocks noChangeAspect="1"/>
            </p:cNvPicPr>
            <p:nvPr userDrawn="1"/>
          </p:nvPicPr>
          <p:blipFill>
            <a:blip r:embed="rId7" cstate="print">
              <a:extLst>
                <a:ext uri="{28A0092B-C50C-407E-A947-70E740481C1C}">
                  <a14:useLocalDpi xmlns:a14="http://schemas.microsoft.com/office/drawing/2010/main" val="0"/>
                </a:ext>
              </a:extLst>
            </a:blip>
            <a:srcRect l="10811" t="12846" r="12731" b="13769"/>
            <a:stretch>
              <a:fillRect/>
            </a:stretch>
          </p:blipFill>
          <p:spPr>
            <a:xfrm>
              <a:off x="17656" y="9481"/>
              <a:ext cx="850" cy="819"/>
            </a:xfrm>
            <a:prstGeom prst="rect">
              <a:avLst/>
            </a:prstGeom>
          </p:spPr>
        </p:pic>
        <p:pic>
          <p:nvPicPr>
            <p:cNvPr id="55" name="图片 55" descr="BHGDGJFCHAJHC-UeyK2jk2oA"/>
            <p:cNvPicPr>
              <a:picLocks noChangeAspect="1"/>
            </p:cNvPicPr>
            <p:nvPr userDrawn="1"/>
          </p:nvPicPr>
          <p:blipFill>
            <a:blip r:embed="rId8">
              <a:clrChange>
                <a:clrFrom>
                  <a:srgbClr val="FFFFFF">
                    <a:alpha val="100000"/>
                  </a:srgbClr>
                </a:clrFrom>
                <a:clrTo>
                  <a:srgbClr val="FFFFFF">
                    <a:alpha val="100000"/>
                    <a:alpha val="0"/>
                  </a:srgbClr>
                </a:clrTo>
              </a:clrChange>
            </a:blip>
            <a:stretch>
              <a:fillRect/>
            </a:stretch>
          </p:blipFill>
          <p:spPr>
            <a:xfrm>
              <a:off x="16445" y="9395"/>
              <a:ext cx="1042" cy="1042"/>
            </a:xfrm>
            <a:prstGeom prst="rect">
              <a:avLst/>
            </a:prstGeom>
          </p:spPr>
        </p:pic>
        <p:pic>
          <p:nvPicPr>
            <p:cNvPr id="56" name="图片 13"/>
            <p:cNvPicPr>
              <a:picLocks noChangeAspect="1"/>
            </p:cNvPicPr>
            <p:nvPr userDrawn="1"/>
          </p:nvPicPr>
          <p:blipFill>
            <a:blip r:embed="rId9"/>
            <a:stretch>
              <a:fillRect/>
            </a:stretch>
          </p:blipFill>
          <p:spPr>
            <a:xfrm>
              <a:off x="14217" y="9569"/>
              <a:ext cx="1025" cy="74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6.xml"/><Relationship Id="rId8" Type="http://schemas.openxmlformats.org/officeDocument/2006/relationships/slideLayout" Target="../slideLayouts/slideLayout135.xml"/><Relationship Id="rId7" Type="http://schemas.openxmlformats.org/officeDocument/2006/relationships/slideLayout" Target="../slideLayouts/slideLayout134.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4" Type="http://schemas.openxmlformats.org/officeDocument/2006/relationships/slideLayout" Target="../slideLayouts/slideLayout131.xml"/><Relationship Id="rId3" Type="http://schemas.openxmlformats.org/officeDocument/2006/relationships/slideLayout" Target="../slideLayouts/slideLayout130.xml"/><Relationship Id="rId2" Type="http://schemas.openxmlformats.org/officeDocument/2006/relationships/slideLayout" Target="../slideLayouts/slideLayout129.xml"/><Relationship Id="rId15" Type="http://schemas.openxmlformats.org/officeDocument/2006/relationships/theme" Target="../theme/theme10.xml"/><Relationship Id="rId14" Type="http://schemas.openxmlformats.org/officeDocument/2006/relationships/slideLayout" Target="../slideLayouts/slideLayout141.xml"/><Relationship Id="rId13" Type="http://schemas.openxmlformats.org/officeDocument/2006/relationships/slideLayout" Target="../slideLayouts/slideLayout140.xml"/><Relationship Id="rId12" Type="http://schemas.openxmlformats.org/officeDocument/2006/relationships/slideLayout" Target="../slideLayouts/slideLayout139.xml"/><Relationship Id="rId11" Type="http://schemas.openxmlformats.org/officeDocument/2006/relationships/slideLayout" Target="../slideLayouts/slideLayout138.xml"/><Relationship Id="rId10" Type="http://schemas.openxmlformats.org/officeDocument/2006/relationships/slideLayout" Target="../slideLayouts/slideLayout137.xml"/><Relationship Id="rId1" Type="http://schemas.openxmlformats.org/officeDocument/2006/relationships/slideLayout" Target="../slideLayouts/slideLayout128.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7" Type="http://schemas.openxmlformats.org/officeDocument/2006/relationships/slideLayout" Target="../slideLayouts/slideLayout148.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4" Type="http://schemas.openxmlformats.org/officeDocument/2006/relationships/slideLayout" Target="../slideLayouts/slideLayout145.xml"/><Relationship Id="rId3" Type="http://schemas.openxmlformats.org/officeDocument/2006/relationships/slideLayout" Target="../slideLayouts/slideLayout144.xml"/><Relationship Id="rId2" Type="http://schemas.openxmlformats.org/officeDocument/2006/relationships/slideLayout" Target="../slideLayouts/slideLayout143.xml"/><Relationship Id="rId1" Type="http://schemas.openxmlformats.org/officeDocument/2006/relationships/slideLayout" Target="../slideLayouts/slideLayout142.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 Type="http://schemas.openxmlformats.org/officeDocument/2006/relationships/slideLayout" Target="../slideLayouts/slideLayout153.xml"/><Relationship Id="rId4" Type="http://schemas.openxmlformats.org/officeDocument/2006/relationships/slideLayout" Target="../slideLayouts/slideLayout152.xml"/><Relationship Id="rId3" Type="http://schemas.openxmlformats.org/officeDocument/2006/relationships/slideLayout" Target="../slideLayouts/slideLayout151.xml"/><Relationship Id="rId2" Type="http://schemas.openxmlformats.org/officeDocument/2006/relationships/slideLayout" Target="../slideLayouts/slideLayout150.xml"/><Relationship Id="rId15" Type="http://schemas.openxmlformats.org/officeDocument/2006/relationships/theme" Target="../theme/theme12.xml"/><Relationship Id="rId14" Type="http://schemas.openxmlformats.org/officeDocument/2006/relationships/slideLayout" Target="../slideLayouts/slideLayout162.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71.xml"/><Relationship Id="rId8" Type="http://schemas.openxmlformats.org/officeDocument/2006/relationships/slideLayout" Target="../slideLayouts/slideLayout170.xml"/><Relationship Id="rId7" Type="http://schemas.openxmlformats.org/officeDocument/2006/relationships/slideLayout" Target="../slideLayouts/slideLayout169.xml"/><Relationship Id="rId6" Type="http://schemas.openxmlformats.org/officeDocument/2006/relationships/slideLayout" Target="../slideLayouts/slideLayout168.xml"/><Relationship Id="rId5" Type="http://schemas.openxmlformats.org/officeDocument/2006/relationships/slideLayout" Target="../slideLayouts/slideLayout167.xml"/><Relationship Id="rId4" Type="http://schemas.openxmlformats.org/officeDocument/2006/relationships/slideLayout" Target="../slideLayouts/slideLayout166.xml"/><Relationship Id="rId3" Type="http://schemas.openxmlformats.org/officeDocument/2006/relationships/slideLayout" Target="../slideLayouts/slideLayout165.xml"/><Relationship Id="rId2" Type="http://schemas.openxmlformats.org/officeDocument/2006/relationships/slideLayout" Target="../slideLayouts/slideLayout164.xml"/><Relationship Id="rId15" Type="http://schemas.openxmlformats.org/officeDocument/2006/relationships/theme" Target="../theme/theme13.xml"/><Relationship Id="rId14" Type="http://schemas.openxmlformats.org/officeDocument/2006/relationships/slideLayout" Target="../slideLayouts/slideLayout176.xml"/><Relationship Id="rId13" Type="http://schemas.openxmlformats.org/officeDocument/2006/relationships/slideLayout" Target="../slideLayouts/slideLayout175.xml"/><Relationship Id="rId12" Type="http://schemas.openxmlformats.org/officeDocument/2006/relationships/slideLayout" Target="../slideLayouts/slideLayout174.xml"/><Relationship Id="rId11" Type="http://schemas.openxmlformats.org/officeDocument/2006/relationships/slideLayout" Target="../slideLayouts/slideLayout173.xml"/><Relationship Id="rId10" Type="http://schemas.openxmlformats.org/officeDocument/2006/relationships/slideLayout" Target="../slideLayouts/slideLayout172.xml"/><Relationship Id="rId1" Type="http://schemas.openxmlformats.org/officeDocument/2006/relationships/slideLayout" Target="../slideLayouts/slideLayout16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5" Type="http://schemas.openxmlformats.org/officeDocument/2006/relationships/theme" Target="../theme/theme14.xml"/><Relationship Id="rId14" Type="http://schemas.openxmlformats.org/officeDocument/2006/relationships/slideLayout" Target="../slideLayouts/slideLayout190.xml"/><Relationship Id="rId13" Type="http://schemas.openxmlformats.org/officeDocument/2006/relationships/slideLayout" Target="../slideLayouts/slideLayout189.xml"/><Relationship Id="rId12" Type="http://schemas.openxmlformats.org/officeDocument/2006/relationships/slideLayout" Target="../slideLayouts/slideLayout188.xml"/><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15.xml"/><Relationship Id="rId14" Type="http://schemas.openxmlformats.org/officeDocument/2006/relationships/slideLayout" Target="../slideLayouts/slideLayout204.xml"/><Relationship Id="rId13" Type="http://schemas.openxmlformats.org/officeDocument/2006/relationships/slideLayout" Target="../slideLayouts/slideLayout203.xml"/><Relationship Id="rId12" Type="http://schemas.openxmlformats.org/officeDocument/2006/relationships/slideLayout" Target="../slideLayouts/slideLayout202.xml"/><Relationship Id="rId11" Type="http://schemas.openxmlformats.org/officeDocument/2006/relationships/slideLayout" Target="../slideLayouts/slideLayout201.xml"/><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13.xml"/><Relationship Id="rId8" Type="http://schemas.openxmlformats.org/officeDocument/2006/relationships/slideLayout" Target="../slideLayouts/slideLayout212.xml"/><Relationship Id="rId7" Type="http://schemas.openxmlformats.org/officeDocument/2006/relationships/slideLayout" Target="../slideLayouts/slideLayout211.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4" Type="http://schemas.openxmlformats.org/officeDocument/2006/relationships/slideLayout" Target="../slideLayouts/slideLayout208.xml"/><Relationship Id="rId3" Type="http://schemas.openxmlformats.org/officeDocument/2006/relationships/slideLayout" Target="../slideLayouts/slideLayout207.xml"/><Relationship Id="rId2" Type="http://schemas.openxmlformats.org/officeDocument/2006/relationships/slideLayout" Target="../slideLayouts/slideLayout206.xml"/><Relationship Id="rId15" Type="http://schemas.openxmlformats.org/officeDocument/2006/relationships/theme" Target="../theme/theme16.xml"/><Relationship Id="rId14" Type="http://schemas.openxmlformats.org/officeDocument/2006/relationships/slideLayout" Target="../slideLayouts/slideLayout218.xml"/><Relationship Id="rId13" Type="http://schemas.openxmlformats.org/officeDocument/2006/relationships/slideLayout" Target="../slideLayouts/slideLayout217.xml"/><Relationship Id="rId12" Type="http://schemas.openxmlformats.org/officeDocument/2006/relationships/slideLayout" Target="../slideLayouts/slideLayout216.xml"/><Relationship Id="rId11" Type="http://schemas.openxmlformats.org/officeDocument/2006/relationships/slideLayout" Target="../slideLayouts/slideLayout215.xml"/><Relationship Id="rId10" Type="http://schemas.openxmlformats.org/officeDocument/2006/relationships/slideLayout" Target="../slideLayouts/slideLayout214.xml"/><Relationship Id="rId1" Type="http://schemas.openxmlformats.org/officeDocument/2006/relationships/slideLayout" Target="../slideLayouts/slideLayout205.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27.xml"/><Relationship Id="rId8" Type="http://schemas.openxmlformats.org/officeDocument/2006/relationships/slideLayout" Target="../slideLayouts/slideLayout226.xml"/><Relationship Id="rId7" Type="http://schemas.openxmlformats.org/officeDocument/2006/relationships/slideLayout" Target="../slideLayouts/slideLayout225.xml"/><Relationship Id="rId6" Type="http://schemas.openxmlformats.org/officeDocument/2006/relationships/slideLayout" Target="../slideLayouts/slideLayout224.xml"/><Relationship Id="rId5" Type="http://schemas.openxmlformats.org/officeDocument/2006/relationships/slideLayout" Target="../slideLayouts/slideLayout223.xml"/><Relationship Id="rId4" Type="http://schemas.openxmlformats.org/officeDocument/2006/relationships/slideLayout" Target="../slideLayouts/slideLayout222.xml"/><Relationship Id="rId3" Type="http://schemas.openxmlformats.org/officeDocument/2006/relationships/slideLayout" Target="../slideLayouts/slideLayout221.xml"/><Relationship Id="rId2" Type="http://schemas.openxmlformats.org/officeDocument/2006/relationships/slideLayout" Target="../slideLayouts/slideLayout220.xml"/><Relationship Id="rId15" Type="http://schemas.openxmlformats.org/officeDocument/2006/relationships/theme" Target="../theme/theme17.xml"/><Relationship Id="rId14" Type="http://schemas.openxmlformats.org/officeDocument/2006/relationships/slideLayout" Target="../slideLayouts/slideLayout232.xml"/><Relationship Id="rId13" Type="http://schemas.openxmlformats.org/officeDocument/2006/relationships/slideLayout" Target="../slideLayouts/slideLayout231.xml"/><Relationship Id="rId12" Type="http://schemas.openxmlformats.org/officeDocument/2006/relationships/slideLayout" Target="../slideLayouts/slideLayout230.xml"/><Relationship Id="rId11" Type="http://schemas.openxmlformats.org/officeDocument/2006/relationships/slideLayout" Target="../slideLayouts/slideLayout229.xml"/><Relationship Id="rId10" Type="http://schemas.openxmlformats.org/officeDocument/2006/relationships/slideLayout" Target="../slideLayouts/slideLayout228.xml"/><Relationship Id="rId1" Type="http://schemas.openxmlformats.org/officeDocument/2006/relationships/slideLayout" Target="../slideLayouts/slideLayout21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41.xml"/><Relationship Id="rId8" Type="http://schemas.openxmlformats.org/officeDocument/2006/relationships/slideLayout" Target="../slideLayouts/slideLayout240.xml"/><Relationship Id="rId7" Type="http://schemas.openxmlformats.org/officeDocument/2006/relationships/slideLayout" Target="../slideLayouts/slideLayout239.xml"/><Relationship Id="rId6" Type="http://schemas.openxmlformats.org/officeDocument/2006/relationships/slideLayout" Target="../slideLayouts/slideLayout238.xml"/><Relationship Id="rId5" Type="http://schemas.openxmlformats.org/officeDocument/2006/relationships/slideLayout" Target="../slideLayouts/slideLayout237.xml"/><Relationship Id="rId4" Type="http://schemas.openxmlformats.org/officeDocument/2006/relationships/slideLayout" Target="../slideLayouts/slideLayout236.xml"/><Relationship Id="rId3" Type="http://schemas.openxmlformats.org/officeDocument/2006/relationships/slideLayout" Target="../slideLayouts/slideLayout235.xml"/><Relationship Id="rId2" Type="http://schemas.openxmlformats.org/officeDocument/2006/relationships/slideLayout" Target="../slideLayouts/slideLayout234.xml"/><Relationship Id="rId15" Type="http://schemas.openxmlformats.org/officeDocument/2006/relationships/theme" Target="../theme/theme18.xml"/><Relationship Id="rId14" Type="http://schemas.openxmlformats.org/officeDocument/2006/relationships/slideLayout" Target="../slideLayouts/slideLayout246.xml"/><Relationship Id="rId13" Type="http://schemas.openxmlformats.org/officeDocument/2006/relationships/slideLayout" Target="../slideLayouts/slideLayout245.xml"/><Relationship Id="rId12" Type="http://schemas.openxmlformats.org/officeDocument/2006/relationships/slideLayout" Target="../slideLayouts/slideLayout244.xml"/><Relationship Id="rId11" Type="http://schemas.openxmlformats.org/officeDocument/2006/relationships/slideLayout" Target="../slideLayouts/slideLayout243.xml"/><Relationship Id="rId10" Type="http://schemas.openxmlformats.org/officeDocument/2006/relationships/slideLayout" Target="../slideLayouts/slideLayout242.xml"/><Relationship Id="rId1" Type="http://schemas.openxmlformats.org/officeDocument/2006/relationships/slideLayout" Target="../slideLayouts/slideLayout233.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55.xml"/><Relationship Id="rId8" Type="http://schemas.openxmlformats.org/officeDocument/2006/relationships/slideLayout" Target="../slideLayouts/slideLayout254.xml"/><Relationship Id="rId7" Type="http://schemas.openxmlformats.org/officeDocument/2006/relationships/slideLayout" Target="../slideLayouts/slideLayout253.xml"/><Relationship Id="rId6" Type="http://schemas.openxmlformats.org/officeDocument/2006/relationships/slideLayout" Target="../slideLayouts/slideLayout252.xml"/><Relationship Id="rId5" Type="http://schemas.openxmlformats.org/officeDocument/2006/relationships/slideLayout" Target="../slideLayouts/slideLayout251.xml"/><Relationship Id="rId4" Type="http://schemas.openxmlformats.org/officeDocument/2006/relationships/slideLayout" Target="../slideLayouts/slideLayout250.xml"/><Relationship Id="rId3" Type="http://schemas.openxmlformats.org/officeDocument/2006/relationships/slideLayout" Target="../slideLayouts/slideLayout249.xml"/><Relationship Id="rId2" Type="http://schemas.openxmlformats.org/officeDocument/2006/relationships/slideLayout" Target="../slideLayouts/slideLayout248.xml"/><Relationship Id="rId15" Type="http://schemas.openxmlformats.org/officeDocument/2006/relationships/theme" Target="../theme/theme19.xml"/><Relationship Id="rId14" Type="http://schemas.openxmlformats.org/officeDocument/2006/relationships/slideLayout" Target="../slideLayouts/slideLayout260.xml"/><Relationship Id="rId13" Type="http://schemas.openxmlformats.org/officeDocument/2006/relationships/slideLayout" Target="../slideLayouts/slideLayout259.xml"/><Relationship Id="rId12" Type="http://schemas.openxmlformats.org/officeDocument/2006/relationships/slideLayout" Target="../slideLayouts/slideLayout258.xml"/><Relationship Id="rId11" Type="http://schemas.openxmlformats.org/officeDocument/2006/relationships/slideLayout" Target="../slideLayouts/slideLayout257.xml"/><Relationship Id="rId10" Type="http://schemas.openxmlformats.org/officeDocument/2006/relationships/slideLayout" Target="../slideLayouts/slideLayout256.xml"/><Relationship Id="rId1"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0.xml"/><Relationship Id="rId14" Type="http://schemas.openxmlformats.org/officeDocument/2006/relationships/slideLayout" Target="../slideLayouts/slideLayout274.xml"/><Relationship Id="rId13" Type="http://schemas.openxmlformats.org/officeDocument/2006/relationships/slideLayout" Target="../slideLayouts/slideLayout273.xml"/><Relationship Id="rId12" Type="http://schemas.openxmlformats.org/officeDocument/2006/relationships/slideLayout" Target="../slideLayouts/slideLayout272.xml"/><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83.xml"/><Relationship Id="rId8" Type="http://schemas.openxmlformats.org/officeDocument/2006/relationships/slideLayout" Target="../slideLayouts/slideLayout282.xml"/><Relationship Id="rId7" Type="http://schemas.openxmlformats.org/officeDocument/2006/relationships/slideLayout" Target="../slideLayouts/slideLayout281.xml"/><Relationship Id="rId6" Type="http://schemas.openxmlformats.org/officeDocument/2006/relationships/slideLayout" Target="../slideLayouts/slideLayout280.xml"/><Relationship Id="rId5" Type="http://schemas.openxmlformats.org/officeDocument/2006/relationships/slideLayout" Target="../slideLayouts/slideLayout279.xml"/><Relationship Id="rId4" Type="http://schemas.openxmlformats.org/officeDocument/2006/relationships/slideLayout" Target="../slideLayouts/slideLayout278.xml"/><Relationship Id="rId3" Type="http://schemas.openxmlformats.org/officeDocument/2006/relationships/slideLayout" Target="../slideLayouts/slideLayout277.xml"/><Relationship Id="rId2" Type="http://schemas.openxmlformats.org/officeDocument/2006/relationships/slideLayout" Target="../slideLayouts/slideLayout276.xml"/><Relationship Id="rId15" Type="http://schemas.openxmlformats.org/officeDocument/2006/relationships/theme" Target="../theme/theme21.xml"/><Relationship Id="rId14" Type="http://schemas.openxmlformats.org/officeDocument/2006/relationships/slideLayout" Target="../slideLayouts/slideLayout288.xml"/><Relationship Id="rId13" Type="http://schemas.openxmlformats.org/officeDocument/2006/relationships/slideLayout" Target="../slideLayouts/slideLayout287.xml"/><Relationship Id="rId12" Type="http://schemas.openxmlformats.org/officeDocument/2006/relationships/slideLayout" Target="../slideLayouts/slideLayout286.xml"/><Relationship Id="rId11" Type="http://schemas.openxmlformats.org/officeDocument/2006/relationships/slideLayout" Target="../slideLayouts/slideLayout285.xml"/><Relationship Id="rId10" Type="http://schemas.openxmlformats.org/officeDocument/2006/relationships/slideLayout" Target="../slideLayouts/slideLayout284.xml"/><Relationship Id="rId1" Type="http://schemas.openxmlformats.org/officeDocument/2006/relationships/slideLayout" Target="../slideLayouts/slideLayout275.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97.xml"/><Relationship Id="rId8" Type="http://schemas.openxmlformats.org/officeDocument/2006/relationships/slideLayout" Target="../slideLayouts/slideLayout296.xml"/><Relationship Id="rId7" Type="http://schemas.openxmlformats.org/officeDocument/2006/relationships/slideLayout" Target="../slideLayouts/slideLayout295.xml"/><Relationship Id="rId6" Type="http://schemas.openxmlformats.org/officeDocument/2006/relationships/slideLayout" Target="../slideLayouts/slideLayout294.xml"/><Relationship Id="rId5" Type="http://schemas.openxmlformats.org/officeDocument/2006/relationships/slideLayout" Target="../slideLayouts/slideLayout293.xml"/><Relationship Id="rId4" Type="http://schemas.openxmlformats.org/officeDocument/2006/relationships/slideLayout" Target="../slideLayouts/slideLayout292.xml"/><Relationship Id="rId3" Type="http://schemas.openxmlformats.org/officeDocument/2006/relationships/slideLayout" Target="../slideLayouts/slideLayout291.xml"/><Relationship Id="rId2" Type="http://schemas.openxmlformats.org/officeDocument/2006/relationships/slideLayout" Target="../slideLayouts/slideLayout290.xml"/><Relationship Id="rId16" Type="http://schemas.openxmlformats.org/officeDocument/2006/relationships/theme" Target="../theme/theme22.xml"/><Relationship Id="rId15" Type="http://schemas.openxmlformats.org/officeDocument/2006/relationships/slideLayout" Target="../slideLayouts/slideLayout303.xml"/><Relationship Id="rId14" Type="http://schemas.openxmlformats.org/officeDocument/2006/relationships/slideLayout" Target="../slideLayouts/slideLayout302.xml"/><Relationship Id="rId13" Type="http://schemas.openxmlformats.org/officeDocument/2006/relationships/slideLayout" Target="../slideLayouts/slideLayout301.xml"/><Relationship Id="rId12" Type="http://schemas.openxmlformats.org/officeDocument/2006/relationships/slideLayout" Target="../slideLayouts/slideLayout300.xml"/><Relationship Id="rId11" Type="http://schemas.openxmlformats.org/officeDocument/2006/relationships/slideLayout" Target="../slideLayouts/slideLayout299.xml"/><Relationship Id="rId10" Type="http://schemas.openxmlformats.org/officeDocument/2006/relationships/slideLayout" Target="../slideLayouts/slideLayout298.xml"/><Relationship Id="rId1" Type="http://schemas.openxmlformats.org/officeDocument/2006/relationships/slideLayout" Target="../slideLayouts/slideLayout289.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12.xml"/><Relationship Id="rId8" Type="http://schemas.openxmlformats.org/officeDocument/2006/relationships/slideLayout" Target="../slideLayouts/slideLayout311.xml"/><Relationship Id="rId7" Type="http://schemas.openxmlformats.org/officeDocument/2006/relationships/slideLayout" Target="../slideLayouts/slideLayout310.xml"/><Relationship Id="rId6" Type="http://schemas.openxmlformats.org/officeDocument/2006/relationships/slideLayout" Target="../slideLayouts/slideLayout309.xml"/><Relationship Id="rId5" Type="http://schemas.openxmlformats.org/officeDocument/2006/relationships/slideLayout" Target="../slideLayouts/slideLayout308.xml"/><Relationship Id="rId4" Type="http://schemas.openxmlformats.org/officeDocument/2006/relationships/slideLayout" Target="../slideLayouts/slideLayout307.xml"/><Relationship Id="rId3" Type="http://schemas.openxmlformats.org/officeDocument/2006/relationships/slideLayout" Target="../slideLayouts/slideLayout306.xml"/><Relationship Id="rId2" Type="http://schemas.openxmlformats.org/officeDocument/2006/relationships/slideLayout" Target="../slideLayouts/slideLayout305.xml"/><Relationship Id="rId15" Type="http://schemas.openxmlformats.org/officeDocument/2006/relationships/theme" Target="../theme/theme23.xml"/><Relationship Id="rId14" Type="http://schemas.openxmlformats.org/officeDocument/2006/relationships/slideLayout" Target="../slideLayouts/slideLayout317.xml"/><Relationship Id="rId13" Type="http://schemas.openxmlformats.org/officeDocument/2006/relationships/slideLayout" Target="../slideLayouts/slideLayout316.xml"/><Relationship Id="rId12" Type="http://schemas.openxmlformats.org/officeDocument/2006/relationships/slideLayout" Target="../slideLayouts/slideLayout315.xml"/><Relationship Id="rId11" Type="http://schemas.openxmlformats.org/officeDocument/2006/relationships/slideLayout" Target="../slideLayouts/slideLayout314.xml"/><Relationship Id="rId10" Type="http://schemas.openxmlformats.org/officeDocument/2006/relationships/slideLayout" Target="../slideLayouts/slideLayout313.xml"/><Relationship Id="rId1" Type="http://schemas.openxmlformats.org/officeDocument/2006/relationships/slideLayout" Target="../slideLayouts/slideLayout304.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26.xml"/><Relationship Id="rId8" Type="http://schemas.openxmlformats.org/officeDocument/2006/relationships/slideLayout" Target="../slideLayouts/slideLayout325.xml"/><Relationship Id="rId7" Type="http://schemas.openxmlformats.org/officeDocument/2006/relationships/slideLayout" Target="../slideLayouts/slideLayout324.xml"/><Relationship Id="rId6" Type="http://schemas.openxmlformats.org/officeDocument/2006/relationships/slideLayout" Target="../slideLayouts/slideLayout323.xml"/><Relationship Id="rId5" Type="http://schemas.openxmlformats.org/officeDocument/2006/relationships/slideLayout" Target="../slideLayouts/slideLayout322.xml"/><Relationship Id="rId4" Type="http://schemas.openxmlformats.org/officeDocument/2006/relationships/slideLayout" Target="../slideLayouts/slideLayout321.xml"/><Relationship Id="rId3" Type="http://schemas.openxmlformats.org/officeDocument/2006/relationships/slideLayout" Target="../slideLayouts/slideLayout320.xml"/><Relationship Id="rId2" Type="http://schemas.openxmlformats.org/officeDocument/2006/relationships/slideLayout" Target="../slideLayouts/slideLayout319.xml"/><Relationship Id="rId15" Type="http://schemas.openxmlformats.org/officeDocument/2006/relationships/theme" Target="../theme/theme24.xml"/><Relationship Id="rId14" Type="http://schemas.openxmlformats.org/officeDocument/2006/relationships/slideLayout" Target="../slideLayouts/slideLayout331.xml"/><Relationship Id="rId13" Type="http://schemas.openxmlformats.org/officeDocument/2006/relationships/slideLayout" Target="../slideLayouts/slideLayout330.xml"/><Relationship Id="rId12" Type="http://schemas.openxmlformats.org/officeDocument/2006/relationships/slideLayout" Target="../slideLayouts/slideLayout329.xml"/><Relationship Id="rId11" Type="http://schemas.openxmlformats.org/officeDocument/2006/relationships/slideLayout" Target="../slideLayouts/slideLayout328.xml"/><Relationship Id="rId10" Type="http://schemas.openxmlformats.org/officeDocument/2006/relationships/slideLayout" Target="../slideLayouts/slideLayout327.xml"/><Relationship Id="rId1" Type="http://schemas.openxmlformats.org/officeDocument/2006/relationships/slideLayout" Target="../slideLayouts/slideLayout318.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40.xml"/><Relationship Id="rId8" Type="http://schemas.openxmlformats.org/officeDocument/2006/relationships/slideLayout" Target="../slideLayouts/slideLayout339.xml"/><Relationship Id="rId7" Type="http://schemas.openxmlformats.org/officeDocument/2006/relationships/slideLayout" Target="../slideLayouts/slideLayout338.xml"/><Relationship Id="rId6" Type="http://schemas.openxmlformats.org/officeDocument/2006/relationships/slideLayout" Target="../slideLayouts/slideLayout337.xml"/><Relationship Id="rId5" Type="http://schemas.openxmlformats.org/officeDocument/2006/relationships/slideLayout" Target="../slideLayouts/slideLayout336.xml"/><Relationship Id="rId4" Type="http://schemas.openxmlformats.org/officeDocument/2006/relationships/slideLayout" Target="../slideLayouts/slideLayout335.xml"/><Relationship Id="rId3" Type="http://schemas.openxmlformats.org/officeDocument/2006/relationships/slideLayout" Target="../slideLayouts/slideLayout334.xml"/><Relationship Id="rId2" Type="http://schemas.openxmlformats.org/officeDocument/2006/relationships/slideLayout" Target="../slideLayouts/slideLayout333.xml"/><Relationship Id="rId15" Type="http://schemas.openxmlformats.org/officeDocument/2006/relationships/theme" Target="../theme/theme25.xml"/><Relationship Id="rId14" Type="http://schemas.openxmlformats.org/officeDocument/2006/relationships/slideLayout" Target="../slideLayouts/slideLayout345.xml"/><Relationship Id="rId13" Type="http://schemas.openxmlformats.org/officeDocument/2006/relationships/slideLayout" Target="../slideLayouts/slideLayout344.xml"/><Relationship Id="rId12" Type="http://schemas.openxmlformats.org/officeDocument/2006/relationships/slideLayout" Target="../slideLayouts/slideLayout343.xml"/><Relationship Id="rId11" Type="http://schemas.openxmlformats.org/officeDocument/2006/relationships/slideLayout" Target="../slideLayouts/slideLayout342.xml"/><Relationship Id="rId10" Type="http://schemas.openxmlformats.org/officeDocument/2006/relationships/slideLayout" Target="../slideLayouts/slideLayout341.xml"/><Relationship Id="rId1" Type="http://schemas.openxmlformats.org/officeDocument/2006/relationships/slideLayout" Target="../slideLayouts/slideLayout332.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54.xml"/><Relationship Id="rId8" Type="http://schemas.openxmlformats.org/officeDocument/2006/relationships/slideLayout" Target="../slideLayouts/slideLayout353.xml"/><Relationship Id="rId7" Type="http://schemas.openxmlformats.org/officeDocument/2006/relationships/slideLayout" Target="../slideLayouts/slideLayout352.xml"/><Relationship Id="rId6" Type="http://schemas.openxmlformats.org/officeDocument/2006/relationships/slideLayout" Target="../slideLayouts/slideLayout351.xml"/><Relationship Id="rId5" Type="http://schemas.openxmlformats.org/officeDocument/2006/relationships/slideLayout" Target="../slideLayouts/slideLayout350.xml"/><Relationship Id="rId4" Type="http://schemas.openxmlformats.org/officeDocument/2006/relationships/slideLayout" Target="../slideLayouts/slideLayout349.xml"/><Relationship Id="rId3" Type="http://schemas.openxmlformats.org/officeDocument/2006/relationships/slideLayout" Target="../slideLayouts/slideLayout348.xml"/><Relationship Id="rId2" Type="http://schemas.openxmlformats.org/officeDocument/2006/relationships/slideLayout" Target="../slideLayouts/slideLayout347.xml"/><Relationship Id="rId15" Type="http://schemas.openxmlformats.org/officeDocument/2006/relationships/theme" Target="../theme/theme26.xml"/><Relationship Id="rId14" Type="http://schemas.openxmlformats.org/officeDocument/2006/relationships/slideLayout" Target="../slideLayouts/slideLayout359.xml"/><Relationship Id="rId13" Type="http://schemas.openxmlformats.org/officeDocument/2006/relationships/slideLayout" Target="../slideLayouts/slideLayout358.xml"/><Relationship Id="rId12" Type="http://schemas.openxmlformats.org/officeDocument/2006/relationships/slideLayout" Target="../slideLayouts/slideLayout357.xml"/><Relationship Id="rId11" Type="http://schemas.openxmlformats.org/officeDocument/2006/relationships/slideLayout" Target="../slideLayouts/slideLayout356.xml"/><Relationship Id="rId10" Type="http://schemas.openxmlformats.org/officeDocument/2006/relationships/slideLayout" Target="../slideLayouts/slideLayout355.xml"/><Relationship Id="rId1" Type="http://schemas.openxmlformats.org/officeDocument/2006/relationships/slideLayout" Target="../slideLayouts/slideLayout34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68.xml"/><Relationship Id="rId8" Type="http://schemas.openxmlformats.org/officeDocument/2006/relationships/slideLayout" Target="../slideLayouts/slideLayout367.xml"/><Relationship Id="rId7" Type="http://schemas.openxmlformats.org/officeDocument/2006/relationships/slideLayout" Target="../slideLayouts/slideLayout366.xml"/><Relationship Id="rId6" Type="http://schemas.openxmlformats.org/officeDocument/2006/relationships/slideLayout" Target="../slideLayouts/slideLayout365.xml"/><Relationship Id="rId5" Type="http://schemas.openxmlformats.org/officeDocument/2006/relationships/slideLayout" Target="../slideLayouts/slideLayout364.xml"/><Relationship Id="rId4" Type="http://schemas.openxmlformats.org/officeDocument/2006/relationships/slideLayout" Target="../slideLayouts/slideLayout363.xml"/><Relationship Id="rId3" Type="http://schemas.openxmlformats.org/officeDocument/2006/relationships/slideLayout" Target="../slideLayouts/slideLayout362.xml"/><Relationship Id="rId2" Type="http://schemas.openxmlformats.org/officeDocument/2006/relationships/slideLayout" Target="../slideLayouts/slideLayout361.xml"/><Relationship Id="rId15" Type="http://schemas.openxmlformats.org/officeDocument/2006/relationships/theme" Target="../theme/theme27.xml"/><Relationship Id="rId14" Type="http://schemas.openxmlformats.org/officeDocument/2006/relationships/slideLayout" Target="../slideLayouts/slideLayout373.xml"/><Relationship Id="rId13" Type="http://schemas.openxmlformats.org/officeDocument/2006/relationships/slideLayout" Target="../slideLayouts/slideLayout372.xml"/><Relationship Id="rId12" Type="http://schemas.openxmlformats.org/officeDocument/2006/relationships/slideLayout" Target="../slideLayouts/slideLayout371.xml"/><Relationship Id="rId11" Type="http://schemas.openxmlformats.org/officeDocument/2006/relationships/slideLayout" Target="../slideLayouts/slideLayout370.xml"/><Relationship Id="rId10" Type="http://schemas.openxmlformats.org/officeDocument/2006/relationships/slideLayout" Target="../slideLayouts/slideLayout369.xml"/><Relationship Id="rId1" Type="http://schemas.openxmlformats.org/officeDocument/2006/relationships/slideLayout" Target="../slideLayouts/slideLayout360.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82.xml"/><Relationship Id="rId8" Type="http://schemas.openxmlformats.org/officeDocument/2006/relationships/slideLayout" Target="../slideLayouts/slideLayout381.xml"/><Relationship Id="rId7" Type="http://schemas.openxmlformats.org/officeDocument/2006/relationships/slideLayout" Target="../slideLayouts/slideLayout380.xml"/><Relationship Id="rId6" Type="http://schemas.openxmlformats.org/officeDocument/2006/relationships/slideLayout" Target="../slideLayouts/slideLayout379.xml"/><Relationship Id="rId5" Type="http://schemas.openxmlformats.org/officeDocument/2006/relationships/slideLayout" Target="../slideLayouts/slideLayout378.xml"/><Relationship Id="rId4" Type="http://schemas.openxmlformats.org/officeDocument/2006/relationships/slideLayout" Target="../slideLayouts/slideLayout377.xml"/><Relationship Id="rId3" Type="http://schemas.openxmlformats.org/officeDocument/2006/relationships/slideLayout" Target="../slideLayouts/slideLayout376.xml"/><Relationship Id="rId2" Type="http://schemas.openxmlformats.org/officeDocument/2006/relationships/slideLayout" Target="../slideLayouts/slideLayout375.xml"/><Relationship Id="rId15" Type="http://schemas.openxmlformats.org/officeDocument/2006/relationships/theme" Target="../theme/theme28.xml"/><Relationship Id="rId14" Type="http://schemas.openxmlformats.org/officeDocument/2006/relationships/slideLayout" Target="../slideLayouts/slideLayout387.xml"/><Relationship Id="rId13" Type="http://schemas.openxmlformats.org/officeDocument/2006/relationships/slideLayout" Target="../slideLayouts/slideLayout386.xml"/><Relationship Id="rId12" Type="http://schemas.openxmlformats.org/officeDocument/2006/relationships/slideLayout" Target="../slideLayouts/slideLayout385.xml"/><Relationship Id="rId11" Type="http://schemas.openxmlformats.org/officeDocument/2006/relationships/slideLayout" Target="../slideLayouts/slideLayout384.xml"/><Relationship Id="rId10" Type="http://schemas.openxmlformats.org/officeDocument/2006/relationships/slideLayout" Target="../slideLayouts/slideLayout383.xml"/><Relationship Id="rId1" Type="http://schemas.openxmlformats.org/officeDocument/2006/relationships/slideLayout" Target="../slideLayouts/slideLayout374.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96.xml"/><Relationship Id="rId8" Type="http://schemas.openxmlformats.org/officeDocument/2006/relationships/slideLayout" Target="../slideLayouts/slideLayout395.xml"/><Relationship Id="rId7" Type="http://schemas.openxmlformats.org/officeDocument/2006/relationships/slideLayout" Target="../slideLayouts/slideLayout394.xml"/><Relationship Id="rId6" Type="http://schemas.openxmlformats.org/officeDocument/2006/relationships/slideLayout" Target="../slideLayouts/slideLayout393.xml"/><Relationship Id="rId5" Type="http://schemas.openxmlformats.org/officeDocument/2006/relationships/slideLayout" Target="../slideLayouts/slideLayout392.xml"/><Relationship Id="rId4" Type="http://schemas.openxmlformats.org/officeDocument/2006/relationships/slideLayout" Target="../slideLayouts/slideLayout391.xml"/><Relationship Id="rId3" Type="http://schemas.openxmlformats.org/officeDocument/2006/relationships/slideLayout" Target="../slideLayouts/slideLayout390.xml"/><Relationship Id="rId2" Type="http://schemas.openxmlformats.org/officeDocument/2006/relationships/slideLayout" Target="../slideLayouts/slideLayout389.xml"/><Relationship Id="rId15" Type="http://schemas.openxmlformats.org/officeDocument/2006/relationships/theme" Target="../theme/theme29.xml"/><Relationship Id="rId14" Type="http://schemas.openxmlformats.org/officeDocument/2006/relationships/slideLayout" Target="../slideLayouts/slideLayout401.xml"/><Relationship Id="rId13" Type="http://schemas.openxmlformats.org/officeDocument/2006/relationships/slideLayout" Target="../slideLayouts/slideLayout400.xml"/><Relationship Id="rId12" Type="http://schemas.openxmlformats.org/officeDocument/2006/relationships/slideLayout" Target="../slideLayouts/slideLayout399.xml"/><Relationship Id="rId11" Type="http://schemas.openxmlformats.org/officeDocument/2006/relationships/slideLayout" Target="../slideLayouts/slideLayout398.xml"/><Relationship Id="rId10" Type="http://schemas.openxmlformats.org/officeDocument/2006/relationships/slideLayout" Target="../slideLayouts/slideLayout397.xml"/><Relationship Id="rId1" Type="http://schemas.openxmlformats.org/officeDocument/2006/relationships/slideLayout" Target="../slideLayouts/slideLayout38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5" Type="http://schemas.openxmlformats.org/officeDocument/2006/relationships/theme" Target="../theme/theme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410.xml"/><Relationship Id="rId8" Type="http://schemas.openxmlformats.org/officeDocument/2006/relationships/slideLayout" Target="../slideLayouts/slideLayout409.xml"/><Relationship Id="rId7" Type="http://schemas.openxmlformats.org/officeDocument/2006/relationships/slideLayout" Target="../slideLayouts/slideLayout408.xml"/><Relationship Id="rId6" Type="http://schemas.openxmlformats.org/officeDocument/2006/relationships/slideLayout" Target="../slideLayouts/slideLayout407.xml"/><Relationship Id="rId5" Type="http://schemas.openxmlformats.org/officeDocument/2006/relationships/slideLayout" Target="../slideLayouts/slideLayout406.xml"/><Relationship Id="rId4" Type="http://schemas.openxmlformats.org/officeDocument/2006/relationships/slideLayout" Target="../slideLayouts/slideLayout405.xml"/><Relationship Id="rId3" Type="http://schemas.openxmlformats.org/officeDocument/2006/relationships/slideLayout" Target="../slideLayouts/slideLayout404.xml"/><Relationship Id="rId2" Type="http://schemas.openxmlformats.org/officeDocument/2006/relationships/slideLayout" Target="../slideLayouts/slideLayout403.xml"/><Relationship Id="rId15" Type="http://schemas.openxmlformats.org/officeDocument/2006/relationships/theme" Target="../theme/theme30.xml"/><Relationship Id="rId14" Type="http://schemas.openxmlformats.org/officeDocument/2006/relationships/slideLayout" Target="../slideLayouts/slideLayout415.xml"/><Relationship Id="rId13" Type="http://schemas.openxmlformats.org/officeDocument/2006/relationships/slideLayout" Target="../slideLayouts/slideLayout414.xml"/><Relationship Id="rId12" Type="http://schemas.openxmlformats.org/officeDocument/2006/relationships/slideLayout" Target="../slideLayouts/slideLayout413.xml"/><Relationship Id="rId11" Type="http://schemas.openxmlformats.org/officeDocument/2006/relationships/slideLayout" Target="../slideLayouts/slideLayout412.xml"/><Relationship Id="rId10" Type="http://schemas.openxmlformats.org/officeDocument/2006/relationships/slideLayout" Target="../slideLayouts/slideLayout411.xml"/><Relationship Id="rId1" Type="http://schemas.openxmlformats.org/officeDocument/2006/relationships/slideLayout" Target="../slideLayouts/slideLayout402.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424.xml"/><Relationship Id="rId8" Type="http://schemas.openxmlformats.org/officeDocument/2006/relationships/slideLayout" Target="../slideLayouts/slideLayout423.xml"/><Relationship Id="rId7" Type="http://schemas.openxmlformats.org/officeDocument/2006/relationships/slideLayout" Target="../slideLayouts/slideLayout422.xml"/><Relationship Id="rId6" Type="http://schemas.openxmlformats.org/officeDocument/2006/relationships/slideLayout" Target="../slideLayouts/slideLayout421.xml"/><Relationship Id="rId5" Type="http://schemas.openxmlformats.org/officeDocument/2006/relationships/slideLayout" Target="../slideLayouts/slideLayout420.xml"/><Relationship Id="rId4" Type="http://schemas.openxmlformats.org/officeDocument/2006/relationships/slideLayout" Target="../slideLayouts/slideLayout419.xml"/><Relationship Id="rId3" Type="http://schemas.openxmlformats.org/officeDocument/2006/relationships/slideLayout" Target="../slideLayouts/slideLayout418.xml"/><Relationship Id="rId2" Type="http://schemas.openxmlformats.org/officeDocument/2006/relationships/slideLayout" Target="../slideLayouts/slideLayout417.xml"/><Relationship Id="rId15" Type="http://schemas.openxmlformats.org/officeDocument/2006/relationships/theme" Target="../theme/theme31.xml"/><Relationship Id="rId14" Type="http://schemas.openxmlformats.org/officeDocument/2006/relationships/slideLayout" Target="../slideLayouts/slideLayout429.xml"/><Relationship Id="rId13" Type="http://schemas.openxmlformats.org/officeDocument/2006/relationships/slideLayout" Target="../slideLayouts/slideLayout428.xml"/><Relationship Id="rId12" Type="http://schemas.openxmlformats.org/officeDocument/2006/relationships/slideLayout" Target="../slideLayouts/slideLayout427.xml"/><Relationship Id="rId11" Type="http://schemas.openxmlformats.org/officeDocument/2006/relationships/slideLayout" Target="../slideLayouts/slideLayout426.xml"/><Relationship Id="rId10" Type="http://schemas.openxmlformats.org/officeDocument/2006/relationships/slideLayout" Target="../slideLayouts/slideLayout425.xml"/><Relationship Id="rId1" Type="http://schemas.openxmlformats.org/officeDocument/2006/relationships/slideLayout" Target="../slideLayouts/slideLayout416.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6" Type="http://schemas.openxmlformats.org/officeDocument/2006/relationships/theme" Target="../theme/theme32.xml"/><Relationship Id="rId15" Type="http://schemas.openxmlformats.org/officeDocument/2006/relationships/slideLayout" Target="../slideLayouts/slideLayout444.xml"/><Relationship Id="rId14" Type="http://schemas.openxmlformats.org/officeDocument/2006/relationships/slideLayout" Target="../slideLayouts/slideLayout443.xml"/><Relationship Id="rId13" Type="http://schemas.openxmlformats.org/officeDocument/2006/relationships/slideLayout" Target="../slideLayouts/slideLayout442.xml"/><Relationship Id="rId12" Type="http://schemas.openxmlformats.org/officeDocument/2006/relationships/slideLayout" Target="../slideLayouts/slideLayout441.xml"/><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453.xml"/><Relationship Id="rId8" Type="http://schemas.openxmlformats.org/officeDocument/2006/relationships/slideLayout" Target="../slideLayouts/slideLayout452.xml"/><Relationship Id="rId7" Type="http://schemas.openxmlformats.org/officeDocument/2006/relationships/slideLayout" Target="../slideLayouts/slideLayout451.xml"/><Relationship Id="rId6" Type="http://schemas.openxmlformats.org/officeDocument/2006/relationships/slideLayout" Target="../slideLayouts/slideLayout450.xml"/><Relationship Id="rId5" Type="http://schemas.openxmlformats.org/officeDocument/2006/relationships/slideLayout" Target="../slideLayouts/slideLayout449.xml"/><Relationship Id="rId4" Type="http://schemas.openxmlformats.org/officeDocument/2006/relationships/slideLayout" Target="../slideLayouts/slideLayout448.xml"/><Relationship Id="rId3" Type="http://schemas.openxmlformats.org/officeDocument/2006/relationships/slideLayout" Target="../slideLayouts/slideLayout447.xml"/><Relationship Id="rId2" Type="http://schemas.openxmlformats.org/officeDocument/2006/relationships/slideLayout" Target="../slideLayouts/slideLayout446.xml"/><Relationship Id="rId15" Type="http://schemas.openxmlformats.org/officeDocument/2006/relationships/theme" Target="../theme/theme33.xml"/><Relationship Id="rId14" Type="http://schemas.openxmlformats.org/officeDocument/2006/relationships/slideLayout" Target="../slideLayouts/slideLayout458.xml"/><Relationship Id="rId13" Type="http://schemas.openxmlformats.org/officeDocument/2006/relationships/slideLayout" Target="../slideLayouts/slideLayout457.xml"/><Relationship Id="rId12" Type="http://schemas.openxmlformats.org/officeDocument/2006/relationships/slideLayout" Target="../slideLayouts/slideLayout456.xml"/><Relationship Id="rId11" Type="http://schemas.openxmlformats.org/officeDocument/2006/relationships/slideLayout" Target="../slideLayouts/slideLayout455.xml"/><Relationship Id="rId10" Type="http://schemas.openxmlformats.org/officeDocument/2006/relationships/slideLayout" Target="../slideLayouts/slideLayout454.xml"/><Relationship Id="rId1" Type="http://schemas.openxmlformats.org/officeDocument/2006/relationships/slideLayout" Target="../slideLayouts/slideLayout445.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67.xml"/><Relationship Id="rId8" Type="http://schemas.openxmlformats.org/officeDocument/2006/relationships/slideLayout" Target="../slideLayouts/slideLayout466.xml"/><Relationship Id="rId7" Type="http://schemas.openxmlformats.org/officeDocument/2006/relationships/slideLayout" Target="../slideLayouts/slideLayout465.xml"/><Relationship Id="rId6" Type="http://schemas.openxmlformats.org/officeDocument/2006/relationships/slideLayout" Target="../slideLayouts/slideLayout464.xml"/><Relationship Id="rId5" Type="http://schemas.openxmlformats.org/officeDocument/2006/relationships/slideLayout" Target="../slideLayouts/slideLayout463.xml"/><Relationship Id="rId4" Type="http://schemas.openxmlformats.org/officeDocument/2006/relationships/slideLayout" Target="../slideLayouts/slideLayout462.xml"/><Relationship Id="rId3" Type="http://schemas.openxmlformats.org/officeDocument/2006/relationships/slideLayout" Target="../slideLayouts/slideLayout461.xml"/><Relationship Id="rId2" Type="http://schemas.openxmlformats.org/officeDocument/2006/relationships/slideLayout" Target="../slideLayouts/slideLayout460.xml"/><Relationship Id="rId15" Type="http://schemas.openxmlformats.org/officeDocument/2006/relationships/theme" Target="../theme/theme34.xml"/><Relationship Id="rId14" Type="http://schemas.openxmlformats.org/officeDocument/2006/relationships/slideLayout" Target="../slideLayouts/slideLayout472.xml"/><Relationship Id="rId13" Type="http://schemas.openxmlformats.org/officeDocument/2006/relationships/slideLayout" Target="../slideLayouts/slideLayout471.xml"/><Relationship Id="rId12" Type="http://schemas.openxmlformats.org/officeDocument/2006/relationships/slideLayout" Target="../slideLayouts/slideLayout470.xml"/><Relationship Id="rId11" Type="http://schemas.openxmlformats.org/officeDocument/2006/relationships/slideLayout" Target="../slideLayouts/slideLayout469.xml"/><Relationship Id="rId10" Type="http://schemas.openxmlformats.org/officeDocument/2006/relationships/slideLayout" Target="../slideLayouts/slideLayout468.xml"/><Relationship Id="rId1" Type="http://schemas.openxmlformats.org/officeDocument/2006/relationships/slideLayout" Target="../slideLayouts/slideLayout45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5" Type="http://schemas.openxmlformats.org/officeDocument/2006/relationships/theme" Target="../theme/theme4.xml"/><Relationship Id="rId14" Type="http://schemas.openxmlformats.org/officeDocument/2006/relationships/slideLayout" Target="../slideLayouts/slideLayout56.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5" Type="http://schemas.openxmlformats.org/officeDocument/2006/relationships/theme" Target="../theme/theme5.xml"/><Relationship Id="rId14" Type="http://schemas.openxmlformats.org/officeDocument/2006/relationships/slideLayout" Target="../slideLayouts/slideLayout70.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6.xml"/><Relationship Id="rId14" Type="http://schemas.openxmlformats.org/officeDocument/2006/relationships/slideLayout" Target="../slideLayouts/slideLayout84.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5" Type="http://schemas.openxmlformats.org/officeDocument/2006/relationships/theme" Target="../theme/theme7.xml"/><Relationship Id="rId14" Type="http://schemas.openxmlformats.org/officeDocument/2006/relationships/slideLayout" Target="../slideLayouts/slideLayout98.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6" Type="http://schemas.openxmlformats.org/officeDocument/2006/relationships/theme" Target="../theme/theme8.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2.xml"/><Relationship Id="rId8" Type="http://schemas.openxmlformats.org/officeDocument/2006/relationships/slideLayout" Target="../slideLayouts/slideLayout121.xml"/><Relationship Id="rId7" Type="http://schemas.openxmlformats.org/officeDocument/2006/relationships/slideLayout" Target="../slideLayouts/slideLayout120.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3" Type="http://schemas.openxmlformats.org/officeDocument/2006/relationships/slideLayout" Target="../slideLayouts/slideLayout116.xml"/><Relationship Id="rId2" Type="http://schemas.openxmlformats.org/officeDocument/2006/relationships/slideLayout" Target="../slideLayouts/slideLayout115.xml"/><Relationship Id="rId15" Type="http://schemas.openxmlformats.org/officeDocument/2006/relationships/theme" Target="../theme/theme9.xml"/><Relationship Id="rId14" Type="http://schemas.openxmlformats.org/officeDocument/2006/relationships/slideLayout" Target="../slideLayouts/slideLayout127.xml"/><Relationship Id="rId13" Type="http://schemas.openxmlformats.org/officeDocument/2006/relationships/slideLayout" Target="../slideLayouts/slideLayout126.xml"/><Relationship Id="rId12" Type="http://schemas.openxmlformats.org/officeDocument/2006/relationships/slideLayout" Target="../slideLayouts/slideLayout125.xml"/><Relationship Id="rId11" Type="http://schemas.openxmlformats.org/officeDocument/2006/relationships/slideLayout" Target="../slideLayouts/slideLayout124.xml"/><Relationship Id="rId10" Type="http://schemas.openxmlformats.org/officeDocument/2006/relationships/slideLayout" Target="../slideLayouts/slideLayout123.xml"/><Relationship Id="rId1"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Lst>
  <p:txStyles>
    <p:title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Lst>
  <p:txStyles>
    <p:title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Lst>
  <p:txStyles>
    <p:title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Lst>
  <p:txStyles>
    <p:title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Lst>
  <p:txStyles>
    <p:titleStyle>
      <a:lvl1pPr algn="l" defTabSz="914400" rtl="0" eaLnBrk="1" latinLnBrk="0" hangingPunct="1">
        <a:lnSpc>
          <a:spcPct val="90000"/>
        </a:lnSpc>
        <a:spcBef>
          <a:spcPct val="0"/>
        </a:spcBef>
        <a:buNone/>
        <a:defRPr sz="4000" kern="1200">
          <a:solidFill>
            <a:schemeClr val="tx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83.png"/><Relationship Id="rId1" Type="http://schemas.openxmlformats.org/officeDocument/2006/relationships/image" Target="../media/image8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88.png"/><Relationship Id="rId1" Type="http://schemas.openxmlformats.org/officeDocument/2006/relationships/image" Target="../media/image8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9.xml"/><Relationship Id="rId6" Type="http://schemas.openxmlformats.org/officeDocument/2006/relationships/image" Target="../media/image90.png"/><Relationship Id="rId5" Type="http://schemas.openxmlformats.org/officeDocument/2006/relationships/tags" Target="../tags/tag22.xml"/><Relationship Id="rId4" Type="http://schemas.openxmlformats.org/officeDocument/2006/relationships/image" Target="../media/image89.pn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3.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00.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tags" Target="../tags/tag25.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72.sv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 Id="rId3" Type="http://schemas.openxmlformats.org/officeDocument/2006/relationships/image" Target="../media/image67.png"/><Relationship Id="rId2" Type="http://schemas.openxmlformats.org/officeDocument/2006/relationships/image" Target="../media/image66.png"/><Relationship Id="rId10" Type="http://schemas.openxmlformats.org/officeDocument/2006/relationships/notesSlide" Target="../notesSlides/notesSlide1.xml"/><Relationship Id="rId1" Type="http://schemas.openxmlformats.org/officeDocument/2006/relationships/image" Target="../media/image65.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00.xml"/><Relationship Id="rId7" Type="http://schemas.openxmlformats.org/officeDocument/2006/relationships/tags" Target="../tags/tag30.xml"/><Relationship Id="rId6" Type="http://schemas.openxmlformats.org/officeDocument/2006/relationships/image" Target="../media/image96.png"/><Relationship Id="rId5" Type="http://schemas.openxmlformats.org/officeDocument/2006/relationships/tags" Target="../tags/tag29.xml"/><Relationship Id="rId4" Type="http://schemas.openxmlformats.org/officeDocument/2006/relationships/image" Target="../media/image95.png"/><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tags" Target="../tags/tag32.xml"/><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00.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tags" Target="../tags/tag34.xml"/><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image" Target="../media/image101.png"/><Relationship Id="rId1" Type="http://schemas.openxmlformats.org/officeDocument/2006/relationships/image" Target="../media/image10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tags" Target="../tags/tag35.xml"/></Relationships>
</file>

<file path=ppt/slides/_rels/slide26.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image" Target="../media/image103.png"/><Relationship Id="rId5" Type="http://schemas.openxmlformats.org/officeDocument/2006/relationships/tags" Target="../tags/tag39.xml"/><Relationship Id="rId4" Type="http://schemas.openxmlformats.org/officeDocument/2006/relationships/image" Target="../media/image102.emf"/><Relationship Id="rId3" Type="http://schemas.openxmlformats.org/officeDocument/2006/relationships/tags" Target="../tags/tag38.xml"/><Relationship Id="rId23" Type="http://schemas.openxmlformats.org/officeDocument/2006/relationships/slideLayout" Target="../slideLayouts/slideLayout101.xml"/><Relationship Id="rId22" Type="http://schemas.openxmlformats.org/officeDocument/2006/relationships/tags" Target="../tags/tag52.xml"/><Relationship Id="rId21" Type="http://schemas.openxmlformats.org/officeDocument/2006/relationships/tags" Target="../tags/tag51.xml"/><Relationship Id="rId20" Type="http://schemas.openxmlformats.org/officeDocument/2006/relationships/tags" Target="../tags/tag50.xml"/><Relationship Id="rId2" Type="http://schemas.openxmlformats.org/officeDocument/2006/relationships/tags" Target="../tags/tag37.xml"/><Relationship Id="rId19" Type="http://schemas.openxmlformats.org/officeDocument/2006/relationships/image" Target="../media/image106.png"/><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image" Target="../media/image105.emf"/><Relationship Id="rId12" Type="http://schemas.openxmlformats.org/officeDocument/2006/relationships/tags" Target="../tags/tag44.xml"/><Relationship Id="rId11" Type="http://schemas.openxmlformats.org/officeDocument/2006/relationships/image" Target="../media/image104.emf"/><Relationship Id="rId10" Type="http://schemas.openxmlformats.org/officeDocument/2006/relationships/tags" Target="../tags/tag43.xml"/><Relationship Id="rId1" Type="http://schemas.openxmlformats.org/officeDocument/2006/relationships/tags" Target="../tags/tag3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28.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107.png"/><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hyperlink" Target="https://doi.org/10.3390/nu16233990" TargetMode="External"/><Relationship Id="rId25" Type="http://schemas.openxmlformats.org/officeDocument/2006/relationships/slideLayout" Target="../slideLayouts/slideLayout59.xml"/><Relationship Id="rId24" Type="http://schemas.openxmlformats.org/officeDocument/2006/relationships/tags" Target="../tags/tag69.xml"/><Relationship Id="rId23" Type="http://schemas.openxmlformats.org/officeDocument/2006/relationships/tags" Target="../tags/tag68.xml"/><Relationship Id="rId22" Type="http://schemas.openxmlformats.org/officeDocument/2006/relationships/tags" Target="../tags/tag67.xml"/><Relationship Id="rId21" Type="http://schemas.openxmlformats.org/officeDocument/2006/relationships/tags" Target="../tags/tag66.xml"/><Relationship Id="rId20" Type="http://schemas.openxmlformats.org/officeDocument/2006/relationships/tags" Target="../tags/tag65.xml"/><Relationship Id="rId2" Type="http://schemas.openxmlformats.org/officeDocument/2006/relationships/tags" Target="../tags/tag55.xml"/><Relationship Id="rId19" Type="http://schemas.openxmlformats.org/officeDocument/2006/relationships/tags" Target="../tags/tag64.xml"/><Relationship Id="rId18" Type="http://schemas.openxmlformats.org/officeDocument/2006/relationships/image" Target="../media/image112.svg"/><Relationship Id="rId17" Type="http://schemas.openxmlformats.org/officeDocument/2006/relationships/image" Target="../media/image71.png"/><Relationship Id="rId16" Type="http://schemas.openxmlformats.org/officeDocument/2006/relationships/image" Target="../media/image111.png"/><Relationship Id="rId15" Type="http://schemas.openxmlformats.org/officeDocument/2006/relationships/tags" Target="../tags/tag63.xml"/><Relationship Id="rId14" Type="http://schemas.openxmlformats.org/officeDocument/2006/relationships/image" Target="../media/image110.png"/><Relationship Id="rId13" Type="http://schemas.openxmlformats.org/officeDocument/2006/relationships/tags" Target="../tags/tag62.xml"/><Relationship Id="rId12" Type="http://schemas.openxmlformats.org/officeDocument/2006/relationships/image" Target="../media/image109.png"/><Relationship Id="rId11" Type="http://schemas.openxmlformats.org/officeDocument/2006/relationships/tags" Target="../tags/tag61.xml"/><Relationship Id="rId10" Type="http://schemas.openxmlformats.org/officeDocument/2006/relationships/image" Target="../media/image108.png"/><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9" Type="http://schemas.openxmlformats.org/officeDocument/2006/relationships/image" Target="../media/image116.png"/><Relationship Id="rId8" Type="http://schemas.openxmlformats.org/officeDocument/2006/relationships/image" Target="../media/image115.png"/><Relationship Id="rId7" Type="http://schemas.openxmlformats.org/officeDocument/2006/relationships/image" Target="../media/image114.jpeg"/><Relationship Id="rId6" Type="http://schemas.openxmlformats.org/officeDocument/2006/relationships/tags" Target="../tags/tag75.xml"/><Relationship Id="rId5" Type="http://schemas.openxmlformats.org/officeDocument/2006/relationships/image" Target="../media/image113.png"/><Relationship Id="rId4" Type="http://schemas.openxmlformats.org/officeDocument/2006/relationships/tags" Target="../tags/tag74.xml"/><Relationship Id="rId3" Type="http://schemas.openxmlformats.org/officeDocument/2006/relationships/tags" Target="../tags/tag73.xml"/><Relationship Id="rId22" Type="http://schemas.openxmlformats.org/officeDocument/2006/relationships/notesSlide" Target="../notesSlides/notesSlide4.xml"/><Relationship Id="rId21" Type="http://schemas.openxmlformats.org/officeDocument/2006/relationships/slideLayout" Target="../slideLayouts/slideLayout59.xml"/><Relationship Id="rId20" Type="http://schemas.openxmlformats.org/officeDocument/2006/relationships/tags" Target="../tags/tag86.xml"/><Relationship Id="rId2" Type="http://schemas.openxmlformats.org/officeDocument/2006/relationships/tags" Target="../tags/tag72.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7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tags" Target="../tags/tag87.xml"/></Relationships>
</file>

<file path=ppt/slides/_rels/slide32.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image" Target="../media/image117.png"/><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1" Type="http://schemas.openxmlformats.org/officeDocument/2006/relationships/slideLayout" Target="../slideLayouts/slideLayout101.xml"/><Relationship Id="rId20" Type="http://schemas.openxmlformats.org/officeDocument/2006/relationships/tags" Target="../tags/tag103.xml"/><Relationship Id="rId2" Type="http://schemas.openxmlformats.org/officeDocument/2006/relationships/tags" Target="../tags/tag89.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image" Target="../media/image120.png"/><Relationship Id="rId13" Type="http://schemas.openxmlformats.org/officeDocument/2006/relationships/tags" Target="../tags/tag97.xml"/><Relationship Id="rId12" Type="http://schemas.openxmlformats.org/officeDocument/2006/relationships/image" Target="../media/image119.png"/><Relationship Id="rId11" Type="http://schemas.openxmlformats.org/officeDocument/2006/relationships/tags" Target="../tags/tag96.xml"/><Relationship Id="rId10" Type="http://schemas.openxmlformats.org/officeDocument/2006/relationships/image" Target="../media/image118.png"/><Relationship Id="rId1" Type="http://schemas.openxmlformats.org/officeDocument/2006/relationships/tags" Target="../tags/tag8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16.xml"/><Relationship Id="rId1" Type="http://schemas.openxmlformats.org/officeDocument/2006/relationships/tags" Target="../tags/tag104.xml"/></Relationships>
</file>

<file path=ppt/slides/_rels/slide34.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image" Target="../media/image121.png"/><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4" Type="http://schemas.openxmlformats.org/officeDocument/2006/relationships/notesSlide" Target="../notesSlides/notesSlide5.xml"/><Relationship Id="rId13" Type="http://schemas.openxmlformats.org/officeDocument/2006/relationships/slideLayout" Target="../slideLayouts/slideLayout130.xml"/><Relationship Id="rId12" Type="http://schemas.openxmlformats.org/officeDocument/2006/relationships/image" Target="../media/image122.png"/><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5.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image" Target="../media/image124.png"/><Relationship Id="rId1" Type="http://schemas.openxmlformats.org/officeDocument/2006/relationships/image" Target="../media/image12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ags" Target="../tags/tag122.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79.xml"/><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93.xml"/><Relationship Id="rId1" Type="http://schemas.openxmlformats.org/officeDocument/2006/relationships/tags" Target="../tags/tag1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74.png"/><Relationship Id="rId1" Type="http://schemas.openxmlformats.org/officeDocument/2006/relationships/image" Target="../media/image7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1.xml"/><Relationship Id="rId1" Type="http://schemas.openxmlformats.org/officeDocument/2006/relationships/image" Target="../media/image127.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07.xml"/><Relationship Id="rId1" Type="http://schemas.openxmlformats.org/officeDocument/2006/relationships/tags" Target="../tags/tag127.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21.xml"/><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tags" Target="../tags/tag129.xml"/><Relationship Id="rId1" Type="http://schemas.openxmlformats.org/officeDocument/2006/relationships/tags" Target="../tags/tag12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35.xml"/><Relationship Id="rId1" Type="http://schemas.openxmlformats.org/officeDocument/2006/relationships/tags" Target="../tags/tag130.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49.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tags" Target="../tags/tag132.xml"/><Relationship Id="rId1" Type="http://schemas.openxmlformats.org/officeDocument/2006/relationships/tags" Target="../tags/tag13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4.xml"/><Relationship Id="rId1" Type="http://schemas.openxmlformats.org/officeDocument/2006/relationships/tags" Target="../tags/tag133.xml"/></Relationships>
</file>

<file path=ppt/slides/_rels/slide46.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image" Target="../media/image136.tiff"/><Relationship Id="rId2" Type="http://schemas.openxmlformats.org/officeDocument/2006/relationships/image" Target="../media/image135.tiff"/><Relationship Id="rId13" Type="http://schemas.openxmlformats.org/officeDocument/2006/relationships/slideLayout" Target="../slideLayouts/slideLayout263.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image" Target="../media/image134.tif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4.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77.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78.xml"/><Relationship Id="rId2" Type="http://schemas.openxmlformats.org/officeDocument/2006/relationships/tags" Target="../tags/tag146.xml"/><Relationship Id="rId1" Type="http://schemas.openxmlformats.org/officeDocument/2006/relationships/tags" Target="../tags/tag14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50.xml.rels><?xml version="1.0" encoding="UTF-8" standalone="yes"?>
<Relationships xmlns="http://schemas.openxmlformats.org/package/2006/relationships"><Relationship Id="rId9" Type="http://schemas.openxmlformats.org/officeDocument/2006/relationships/image" Target="../media/image143.svg"/><Relationship Id="rId8" Type="http://schemas.openxmlformats.org/officeDocument/2006/relationships/image" Target="../media/image142.png"/><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tags" Target="../tags/tag148.xml"/><Relationship Id="rId17" Type="http://schemas.openxmlformats.org/officeDocument/2006/relationships/slideLayout" Target="../slideLayouts/slideLayout278.xml"/><Relationship Id="rId16" Type="http://schemas.openxmlformats.org/officeDocument/2006/relationships/tags" Target="../tags/tag154.xml"/><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hyperlink" Target="https://doi.org/10.3390/foods14040654" TargetMode="External"/><Relationship Id="rId12" Type="http://schemas.openxmlformats.org/officeDocument/2006/relationships/hyperlink" Target="https://doi.org/10.1007/s00394-025-03586-0" TargetMode="External"/><Relationship Id="rId11" Type="http://schemas.openxmlformats.org/officeDocument/2006/relationships/hyperlink" Target="https://doi.org/10.3389/fnut.2024.1395083" TargetMode="External"/><Relationship Id="rId10" Type="http://schemas.openxmlformats.org/officeDocument/2006/relationships/hyperlink" Target="https://doi.org/10.1163/18762891-bja00038" TargetMode="External"/><Relationship Id="rId1" Type="http://schemas.openxmlformats.org/officeDocument/2006/relationships/tags" Target="../tags/tag147.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78.xml"/><Relationship Id="rId2" Type="http://schemas.openxmlformats.org/officeDocument/2006/relationships/tags" Target="../tags/tag156.xml"/><Relationship Id="rId1" Type="http://schemas.openxmlformats.org/officeDocument/2006/relationships/tags" Target="../tags/tag155.xml"/></Relationships>
</file>

<file path=ppt/slides/_rels/slide52.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146.emf"/><Relationship Id="rId7" Type="http://schemas.openxmlformats.org/officeDocument/2006/relationships/image" Target="../media/image145.emf"/><Relationship Id="rId6" Type="http://schemas.openxmlformats.org/officeDocument/2006/relationships/image" Target="../media/image144.png"/><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9" Type="http://schemas.openxmlformats.org/officeDocument/2006/relationships/slideLayout" Target="../slideLayouts/slideLayout278.xml"/><Relationship Id="rId18" Type="http://schemas.openxmlformats.org/officeDocument/2006/relationships/hyperlink" Target="https://doi.org/10.1016/j.clnu.2025.07.004" TargetMode="External"/><Relationship Id="rId17" Type="http://schemas.openxmlformats.org/officeDocument/2006/relationships/hyperlink" Target="https://doi.org/10.3389/fnut.2024.1479186" TargetMode="External"/><Relationship Id="rId16" Type="http://schemas.openxmlformats.org/officeDocument/2006/relationships/hyperlink" Target="https://doi.org/10.3390/nu17193087" TargetMode="External"/><Relationship Id="rId15" Type="http://schemas.openxmlformats.org/officeDocument/2006/relationships/hyperlink" Target="https://doi.org/10.1002/fsn3.70490" TargetMode="External"/><Relationship Id="rId14" Type="http://schemas.openxmlformats.org/officeDocument/2006/relationships/hyperlink" Target="https://doi.org/10.1038/s41430-024-01428-6" TargetMode="External"/><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image" Target="../media/image143.svg"/><Relationship Id="rId1" Type="http://schemas.openxmlformats.org/officeDocument/2006/relationships/tags" Target="../tags/tag157.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78.xml"/><Relationship Id="rId2" Type="http://schemas.openxmlformats.org/officeDocument/2006/relationships/tags" Target="../tags/tag166.xml"/><Relationship Id="rId1" Type="http://schemas.openxmlformats.org/officeDocument/2006/relationships/tags" Target="../tags/tag165.xml"/></Relationships>
</file>

<file path=ppt/slides/_rels/slide54.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hyperlink" Target="https://doi.org/10.3389/fnut.2024.1484646" TargetMode="External"/><Relationship Id="rId4" Type="http://schemas.openxmlformats.org/officeDocument/2006/relationships/hyperlink" Target="https://doi.org/10.1016/j.clnu.2025.07.004" TargetMode="External"/><Relationship Id="rId3" Type="http://schemas.openxmlformats.org/officeDocument/2006/relationships/hyperlink" Target="https://doi.org/10.3389/fimmu.2024.1450414" TargetMode="External"/><Relationship Id="rId2" Type="http://schemas.openxmlformats.org/officeDocument/2006/relationships/hyperlink" Target="https://www.x-mol.com/paperRedirect/1884291761458208768" TargetMode="External"/><Relationship Id="rId18" Type="http://schemas.openxmlformats.org/officeDocument/2006/relationships/slideLayout" Target="../slideLayouts/slideLayout278.xml"/><Relationship Id="rId17" Type="http://schemas.openxmlformats.org/officeDocument/2006/relationships/tags" Target="../tags/tag174.xml"/><Relationship Id="rId16" Type="http://schemas.openxmlformats.org/officeDocument/2006/relationships/tags" Target="../tags/tag173.xml"/><Relationship Id="rId15" Type="http://schemas.openxmlformats.org/officeDocument/2006/relationships/tags" Target="../tags/tag172.xml"/><Relationship Id="rId14" Type="http://schemas.openxmlformats.org/officeDocument/2006/relationships/image" Target="../media/image143.svg"/><Relationship Id="rId13" Type="http://schemas.openxmlformats.org/officeDocument/2006/relationships/image" Target="../media/image142.png"/><Relationship Id="rId12" Type="http://schemas.openxmlformats.org/officeDocument/2006/relationships/image" Target="../media/image148.png"/><Relationship Id="rId11" Type="http://schemas.openxmlformats.org/officeDocument/2006/relationships/image" Target="../media/image147.emf"/><Relationship Id="rId10" Type="http://schemas.openxmlformats.org/officeDocument/2006/relationships/tags" Target="../tags/tag171.xml"/><Relationship Id="rId1" Type="http://schemas.openxmlformats.org/officeDocument/2006/relationships/hyperlink" Target="https://doi.org/10.1002/fsn3.70490" TargetMode="Externa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78.xml"/><Relationship Id="rId2" Type="http://schemas.openxmlformats.org/officeDocument/2006/relationships/tags" Target="../tags/tag176.xml"/><Relationship Id="rId1" Type="http://schemas.openxmlformats.org/officeDocument/2006/relationships/tags" Target="../tags/tag175.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78.xml"/><Relationship Id="rId4" Type="http://schemas.openxmlformats.org/officeDocument/2006/relationships/image" Target="../media/image150.emf"/><Relationship Id="rId3" Type="http://schemas.openxmlformats.org/officeDocument/2006/relationships/image" Target="../media/image149.emf"/><Relationship Id="rId2" Type="http://schemas.openxmlformats.org/officeDocument/2006/relationships/tags" Target="../tags/tag178.xml"/><Relationship Id="rId1" Type="http://schemas.openxmlformats.org/officeDocument/2006/relationships/tags" Target="../tags/tag17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78.xml"/><Relationship Id="rId1" Type="http://schemas.openxmlformats.org/officeDocument/2006/relationships/tags" Target="../tags/tag179.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78.xml"/><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78.xml"/><Relationship Id="rId1" Type="http://schemas.openxmlformats.org/officeDocument/2006/relationships/tags" Target="../tags/tag180.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9.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78.xml"/><Relationship Id="rId4" Type="http://schemas.openxmlformats.org/officeDocument/2006/relationships/image" Target="../media/image156.png"/><Relationship Id="rId3" Type="http://schemas.openxmlformats.org/officeDocument/2006/relationships/image" Target="../media/image155.png"/><Relationship Id="rId2" Type="http://schemas.openxmlformats.org/officeDocument/2006/relationships/tags" Target="../tags/tag182.xml"/><Relationship Id="rId1" Type="http://schemas.openxmlformats.org/officeDocument/2006/relationships/tags" Target="../tags/tag18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78.xml"/><Relationship Id="rId1" Type="http://schemas.openxmlformats.org/officeDocument/2006/relationships/tags" Target="../tags/tag183.xml"/></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78.xml"/><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79.xml"/><Relationship Id="rId2" Type="http://schemas.openxmlformats.org/officeDocument/2006/relationships/tags" Target="../tags/tag185.xml"/><Relationship Id="rId1" Type="http://schemas.openxmlformats.org/officeDocument/2006/relationships/tags" Target="../tags/tag184.xml"/></Relationships>
</file>

<file path=ppt/slides/_rels/slide64.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image" Target="../media/image161.png"/><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8" Type="http://schemas.openxmlformats.org/officeDocument/2006/relationships/slideLayout" Target="../slideLayouts/slideLayout279.xml"/><Relationship Id="rId17" Type="http://schemas.openxmlformats.org/officeDocument/2006/relationships/tags" Target="../tags/tag198.xml"/><Relationship Id="rId16" Type="http://schemas.openxmlformats.org/officeDocument/2006/relationships/tags" Target="../tags/tag197.xml"/><Relationship Id="rId15" Type="http://schemas.openxmlformats.org/officeDocument/2006/relationships/tags" Target="../tags/tag196.xml"/><Relationship Id="rId14" Type="http://schemas.openxmlformats.org/officeDocument/2006/relationships/tags" Target="../tags/tag195.xml"/><Relationship Id="rId13" Type="http://schemas.openxmlformats.org/officeDocument/2006/relationships/tags" Target="../tags/tag194.xml"/><Relationship Id="rId12" Type="http://schemas.openxmlformats.org/officeDocument/2006/relationships/tags" Target="../tags/tag193.xml"/><Relationship Id="rId11" Type="http://schemas.openxmlformats.org/officeDocument/2006/relationships/image" Target="../media/image162.png"/><Relationship Id="rId10" Type="http://schemas.openxmlformats.org/officeDocument/2006/relationships/image" Target="../media/image112.svg"/><Relationship Id="rId1" Type="http://schemas.openxmlformats.org/officeDocument/2006/relationships/tags" Target="../tags/tag18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79.xml"/><Relationship Id="rId1" Type="http://schemas.openxmlformats.org/officeDocument/2006/relationships/tags" Target="../tags/tag199.xml"/></Relationships>
</file>

<file path=ppt/slides/_rels/slide66.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image" Target="../media/image164.png"/><Relationship Id="rId4" Type="http://schemas.openxmlformats.org/officeDocument/2006/relationships/image" Target="../media/image163.png"/><Relationship Id="rId3" Type="http://schemas.openxmlformats.org/officeDocument/2006/relationships/tags" Target="../tags/tag202.xml"/><Relationship Id="rId2" Type="http://schemas.openxmlformats.org/officeDocument/2006/relationships/tags" Target="../tags/tag201.xml"/><Relationship Id="rId13" Type="http://schemas.openxmlformats.org/officeDocument/2006/relationships/slideLayout" Target="../slideLayouts/slideLayout279.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20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79.xml"/><Relationship Id="rId1" Type="http://schemas.openxmlformats.org/officeDocument/2006/relationships/tags" Target="../tags/tag210.xml"/></Relationships>
</file>

<file path=ppt/slides/_rels/slide68.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image" Target="../media/image168.png"/><Relationship Id="rId7" Type="http://schemas.openxmlformats.org/officeDocument/2006/relationships/image" Target="../media/image167.png"/><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6" Type="http://schemas.openxmlformats.org/officeDocument/2006/relationships/notesSlide" Target="../notesSlides/notesSlide15.xml"/><Relationship Id="rId15" Type="http://schemas.openxmlformats.org/officeDocument/2006/relationships/slideLayout" Target="../slideLayouts/slideLayout279.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1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79.xml"/><Relationship Id="rId1" Type="http://schemas.openxmlformats.org/officeDocument/2006/relationships/tags" Target="../tags/tag22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image" Target="../media/image172.png"/><Relationship Id="rId7" Type="http://schemas.openxmlformats.org/officeDocument/2006/relationships/image" Target="../media/image171.tiff"/><Relationship Id="rId6" Type="http://schemas.openxmlformats.org/officeDocument/2006/relationships/image" Target="../media/image170.emf"/><Relationship Id="rId5" Type="http://schemas.openxmlformats.org/officeDocument/2006/relationships/image" Target="../media/image169.emf"/><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0" Type="http://schemas.openxmlformats.org/officeDocument/2006/relationships/notesSlide" Target="../notesSlides/notesSlide16.xml"/><Relationship Id="rId1" Type="http://schemas.openxmlformats.org/officeDocument/2006/relationships/tags" Target="../tags/tag22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80.xml"/><Relationship Id="rId1" Type="http://schemas.openxmlformats.org/officeDocument/2006/relationships/tags" Target="../tags/tag226.xml"/></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280.xml"/><Relationship Id="rId8" Type="http://schemas.openxmlformats.org/officeDocument/2006/relationships/image" Target="../media/image143.svg"/><Relationship Id="rId7" Type="http://schemas.openxmlformats.org/officeDocument/2006/relationships/image" Target="../media/image142.png"/><Relationship Id="rId6" Type="http://schemas.openxmlformats.org/officeDocument/2006/relationships/image" Target="../media/image173.png"/><Relationship Id="rId5" Type="http://schemas.openxmlformats.org/officeDocument/2006/relationships/hyperlink" Target="https://doi.org/10.3345/cep.2025.01256" TargetMode="External"/><Relationship Id="rId4" Type="http://schemas.openxmlformats.org/officeDocument/2006/relationships/hyperlink" Target="https://doi.org/10.1038/s41430-024-01428-6" TargetMode="Externa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80.xml"/><Relationship Id="rId1" Type="http://schemas.openxmlformats.org/officeDocument/2006/relationships/tags" Target="../tags/tag230.xml"/></Relationships>
</file>

<file path=ppt/slides/_rels/slide74.xml.rels><?xml version="1.0" encoding="UTF-8" standalone="yes"?>
<Relationships xmlns="http://schemas.openxmlformats.org/package/2006/relationships"><Relationship Id="rId7" Type="http://schemas.openxmlformats.org/officeDocument/2006/relationships/slideLayout" Target="../slideLayouts/slideLayout280.xml"/><Relationship Id="rId6" Type="http://schemas.openxmlformats.org/officeDocument/2006/relationships/hyperlink" Target="https://doi.org/10.3345/cep.2025.01256" TargetMode="External"/><Relationship Id="rId5" Type="http://schemas.openxmlformats.org/officeDocument/2006/relationships/image" Target="../media/image175.png"/><Relationship Id="rId4" Type="http://schemas.openxmlformats.org/officeDocument/2006/relationships/image" Target="../media/image174.emf"/><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80.xml"/><Relationship Id="rId1" Type="http://schemas.openxmlformats.org/officeDocument/2006/relationships/tags" Target="../tags/tag234.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80.xml"/><Relationship Id="rId3" Type="http://schemas.openxmlformats.org/officeDocument/2006/relationships/hyperlink" Target="https://doi.org/10.3345/cep.2025.01256" TargetMode="External"/><Relationship Id="rId2" Type="http://schemas.openxmlformats.org/officeDocument/2006/relationships/image" Target="../media/image177.png"/><Relationship Id="rId1" Type="http://schemas.openxmlformats.org/officeDocument/2006/relationships/image" Target="../media/image17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80.xml"/><Relationship Id="rId1" Type="http://schemas.openxmlformats.org/officeDocument/2006/relationships/tags" Target="../tags/tag235.xml"/></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80.xml"/><Relationship Id="rId5" Type="http://schemas.openxmlformats.org/officeDocument/2006/relationships/hyperlink" Target="https://doi.org/10.3345/cep.2025.01256" TargetMode="Externa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22.xml"/><Relationship Id="rId2" Type="http://schemas.openxmlformats.org/officeDocument/2006/relationships/tags" Target="../tags/tag237.xml"/><Relationship Id="rId1" Type="http://schemas.openxmlformats.org/officeDocument/2006/relationships/tags" Target="../tags/tag236.xml"/></Relationships>
</file>

<file path=ppt/slides/_rels/slide82.xml.rels><?xml version="1.0" encoding="UTF-8" standalone="yes"?>
<Relationships xmlns="http://schemas.openxmlformats.org/package/2006/relationships"><Relationship Id="rId9" Type="http://schemas.openxmlformats.org/officeDocument/2006/relationships/image" Target="../media/image182.png"/><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1" Type="http://schemas.openxmlformats.org/officeDocument/2006/relationships/slideLayout" Target="../slideLayouts/slideLayout422.xml"/><Relationship Id="rId20" Type="http://schemas.openxmlformats.org/officeDocument/2006/relationships/tags" Target="../tags/tag254.xml"/><Relationship Id="rId2" Type="http://schemas.openxmlformats.org/officeDocument/2006/relationships/tags" Target="../tags/tag239.xml"/><Relationship Id="rId19" Type="http://schemas.openxmlformats.org/officeDocument/2006/relationships/tags" Target="../tags/tag253.xml"/><Relationship Id="rId18" Type="http://schemas.openxmlformats.org/officeDocument/2006/relationships/tags" Target="../tags/tag252.xml"/><Relationship Id="rId17" Type="http://schemas.openxmlformats.org/officeDocument/2006/relationships/tags" Target="../tags/tag251.xml"/><Relationship Id="rId16" Type="http://schemas.openxmlformats.org/officeDocument/2006/relationships/tags" Target="../tags/tag250.xml"/><Relationship Id="rId15" Type="http://schemas.openxmlformats.org/officeDocument/2006/relationships/tags" Target="../tags/tag249.xml"/><Relationship Id="rId14" Type="http://schemas.openxmlformats.org/officeDocument/2006/relationships/image" Target="../media/image184.emf"/><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image" Target="../media/image183.png"/><Relationship Id="rId10" Type="http://schemas.openxmlformats.org/officeDocument/2006/relationships/tags" Target="../tags/tag246.xml"/><Relationship Id="rId1" Type="http://schemas.openxmlformats.org/officeDocument/2006/relationships/tags" Target="../tags/tag238.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36.xml"/><Relationship Id="rId2" Type="http://schemas.openxmlformats.org/officeDocument/2006/relationships/tags" Target="../tags/tag256.xml"/><Relationship Id="rId1" Type="http://schemas.openxmlformats.org/officeDocument/2006/relationships/tags" Target="../tags/tag255.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22.xml"/><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image" Target="../media/image185.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51.xml"/><Relationship Id="rId2" Type="http://schemas.openxmlformats.org/officeDocument/2006/relationships/tags" Target="../tags/tag258.xml"/><Relationship Id="rId1" Type="http://schemas.openxmlformats.org/officeDocument/2006/relationships/tags" Target="../tags/tag257.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65.xml"/><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阴道微生态调节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rgbClr val="9E1C51"/>
                </a:solidFill>
                <a:latin typeface="Arial" panose="020B0604020202020204" pitchFamily="34" charset="0"/>
                <a:cs typeface="Arial" panose="020B0604020202020204" pitchFamily="34" charset="0"/>
                <a:sym typeface="+mn-ea"/>
              </a:rPr>
              <a:t>临床</a:t>
            </a:r>
            <a:r>
              <a:rPr kumimoji="1" lang="zh-CN" altLang="en-US" sz="1200" b="1" dirty="0">
                <a:solidFill>
                  <a:srgbClr val="9E1C51"/>
                </a:solidFill>
                <a:latin typeface="Arial" panose="020B0604020202020204" pitchFamily="34" charset="0"/>
                <a:cs typeface="Arial" panose="020B0604020202020204" pitchFamily="34" charset="0"/>
                <a:sym typeface="+mn-ea"/>
              </a:rPr>
              <a:t>研究</a:t>
            </a:r>
            <a:endParaRPr kumimoji="1" lang="zh-CN" altLang="en-US" sz="1200" b="1" dirty="0">
              <a:solidFill>
                <a:srgbClr val="9E1C51"/>
              </a:solidFill>
              <a:latin typeface="Arial" panose="020B0604020202020204" pitchFamily="34" charset="0"/>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22" y="1186745"/>
            <a:ext cx="5454709" cy="877141"/>
          </a:xfrm>
          <a:prstGeom prst="rect">
            <a:avLst/>
          </a:prstGeom>
        </p:spPr>
        <p:txBody>
          <a:bodyPr wrap="square" rtlCol="0">
            <a:noAutofit/>
          </a:bodyPr>
          <a:p>
            <a:pPr indent="0" defTabSz="0">
              <a:lnSpc>
                <a:spcPct val="130000"/>
              </a:lnSpc>
              <a:spcBef>
                <a:spcPct val="0"/>
              </a:spcBef>
              <a:spcAft>
                <a:spcPct val="0"/>
              </a:spcAft>
              <a:buNone/>
            </a:pPr>
            <a:r>
              <a:rPr lang="en-US" altLang="zh-CN" sz="1200">
                <a:solidFill>
                  <a:srgbClr val="9E1C51"/>
                </a:solidFill>
              </a:rPr>
              <a:t>鼠李糖乳酪杆菌 LRa05</a:t>
            </a:r>
            <a:r>
              <a:rPr lang="en-US" altLang="zh-CN" sz="1200">
                <a:solidFill>
                  <a:srgbClr val="9E1C51"/>
                </a:solidFill>
              </a:rPr>
              <a:t>; 卷曲乳杆菌 LCr86;</a:t>
            </a:r>
            <a:endParaRPr lang="en-US" altLang="zh-CN" sz="1200">
              <a:solidFill>
                <a:srgbClr val="9E1C51"/>
              </a:solidFill>
            </a:endParaRPr>
          </a:p>
          <a:p>
            <a:pPr indent="0" defTabSz="0">
              <a:lnSpc>
                <a:spcPct val="130000"/>
              </a:lnSpc>
              <a:spcBef>
                <a:spcPct val="0"/>
              </a:spcBef>
              <a:spcAft>
                <a:spcPct val="0"/>
              </a:spcAft>
              <a:buNone/>
            </a:pPr>
            <a:r>
              <a:rPr lang="en-US" altLang="zh-CN" sz="1200">
                <a:solidFill>
                  <a:srgbClr val="9E1C51"/>
                </a:solidFill>
              </a:rPr>
              <a:t>罗伊氏粘液乳杆菌 LR08; </a:t>
            </a:r>
            <a:r>
              <a:rPr lang="en-US" altLang="zh-CN" sz="1200">
                <a:solidFill>
                  <a:schemeClr val="tx1">
                    <a:lumMod val="75000"/>
                    <a:lumOff val="25000"/>
                  </a:schemeClr>
                </a:solidFill>
              </a:rPr>
              <a:t>植物乳植杆菌 Lp90;</a:t>
            </a:r>
            <a:endParaRPr lang="en-US" altLang="zh-CN" sz="1200">
              <a:solidFill>
                <a:schemeClr val="tx1">
                  <a:lumMod val="75000"/>
                  <a:lumOff val="25000"/>
                </a:schemeClr>
              </a:solidFill>
            </a:endParaRPr>
          </a:p>
          <a:p>
            <a:pPr indent="0" defTabSz="0">
              <a:lnSpc>
                <a:spcPct val="130000"/>
              </a:lnSpc>
              <a:spcBef>
                <a:spcPct val="0"/>
              </a:spcBef>
              <a:spcAft>
                <a:spcPct val="0"/>
              </a:spcAft>
              <a:buNone/>
            </a:pPr>
            <a:r>
              <a:rPr lang="en-US" altLang="zh-CN" sz="1200">
                <a:solidFill>
                  <a:schemeClr val="tx1">
                    <a:lumMod val="75000"/>
                    <a:lumOff val="25000"/>
                  </a:schemeClr>
                </a:solidFill>
              </a:rPr>
              <a:t>灭活嗜黏蛋白阿克曼氏菌 Akk11;</a:t>
            </a:r>
            <a:r>
              <a:rPr lang="en-US" altLang="zh-CN" sz="1200">
                <a:solidFill>
                  <a:schemeClr val="tx1">
                    <a:lumMod val="50000"/>
                    <a:lumOff val="50000"/>
                  </a:schemeClr>
                </a:solidFill>
              </a:rPr>
              <a:t> 凝结魏茨曼氏菌 BC99</a:t>
            </a:r>
            <a:endParaRPr lang="en-US" altLang="zh-CN" sz="1200" b="1">
              <a:solidFill>
                <a:schemeClr val="tx1">
                  <a:lumMod val="50000"/>
                  <a:lumOff val="50000"/>
                </a:schemeClr>
              </a:solidFill>
            </a:endParaRPr>
          </a:p>
        </p:txBody>
      </p:sp>
      <p:sp>
        <p:nvSpPr>
          <p:cNvPr id="3" name="文本框 2"/>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文本框 3"/>
          <p:cNvSpPr txBox="1"/>
          <p:nvPr userDrawn="1"/>
        </p:nvSpPr>
        <p:spPr>
          <a:xfrm>
            <a:off x="716026" y="2585401"/>
            <a:ext cx="2080260" cy="1060450"/>
          </a:xfrm>
          <a:prstGeom prst="rect">
            <a:avLst/>
          </a:prstGeom>
        </p:spPr>
        <p:txBody>
          <a:bodyPr wrap="none" rtlCol="0">
            <a:spAutoFit/>
          </a:bodyPr>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优化阴道菌群结构</a:t>
            </a:r>
            <a:endPar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改善阴道微生态平衡</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促进产生</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有益代谢物</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sp>
        <p:nvSpPr>
          <p:cNvPr id="46" name="文本框 45"/>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2" name="文本框 7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7" name="文本框 66"/>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9" name="文本框 28"/>
          <p:cNvSpPr txBox="1"/>
          <p:nvPr/>
        </p:nvSpPr>
        <p:spPr>
          <a:xfrm>
            <a:off x="7988935" y="1301115"/>
            <a:ext cx="4036695" cy="76327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rPr>
              <a:t>蔓越莓粉、维生素</a:t>
            </a:r>
            <a:r>
              <a:rPr lang="en-US" altLang="zh-CN" sz="1200">
                <a:solidFill>
                  <a:schemeClr val="tx1">
                    <a:lumMod val="75000"/>
                    <a:lumOff val="25000"/>
                  </a:schemeClr>
                </a:solidFill>
              </a:rPr>
              <a:t>C</a:t>
            </a:r>
            <a:endParaRPr lang="zh-CN" altLang="en-US"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菊粉、</a:t>
            </a:r>
            <a:r>
              <a:rPr lang="zh-CN" altLang="en-US" sz="1200">
                <a:solidFill>
                  <a:schemeClr val="tx1">
                    <a:lumMod val="75000"/>
                    <a:lumOff val="25000"/>
                  </a:schemeClr>
                </a:solidFill>
                <a:sym typeface="+mn-ea"/>
              </a:rPr>
              <a:t>阿拉伯胶、</a:t>
            </a:r>
            <a:r>
              <a:rPr lang="zh-CN" altLang="en-US" sz="1200">
                <a:solidFill>
                  <a:schemeClr val="tx1">
                    <a:lumMod val="75000"/>
                    <a:lumOff val="25000"/>
                  </a:schemeClr>
                </a:solidFill>
              </a:rPr>
              <a:t>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graphicFrame>
        <p:nvGraphicFramePr>
          <p:cNvPr id="8" name="表格 7"/>
          <p:cNvGraphicFramePr/>
          <p:nvPr/>
        </p:nvGraphicFramePr>
        <p:xfrm>
          <a:off x="715966" y="5137667"/>
          <a:ext cx="4950460" cy="971550"/>
        </p:xfrm>
        <a:graphic>
          <a:graphicData uri="http://schemas.openxmlformats.org/drawingml/2006/table">
            <a:tbl>
              <a:tblPr/>
              <a:tblGrid>
                <a:gridCol w="1925320"/>
                <a:gridCol w="1574800"/>
                <a:gridCol w="1450340"/>
              </a:tblGrid>
              <a:tr h="703869">
                <a:tc>
                  <a:txBody>
                    <a:bodyPr/>
                    <a:p>
                      <a:pPr indent="0">
                        <a:buNone/>
                      </a:pPr>
                      <a:r>
                        <a:rPr kumimoji="1" lang="en-US" sz="900" b="1" dirty="0">
                          <a:solidFill>
                            <a:srgbClr val="9E1C51"/>
                          </a:solidFill>
                          <a:latin typeface="Arial" panose="020B0604020202020204" pitchFamily="34" charset="0"/>
                          <a:cs typeface="Arial" panose="020B0604020202020204" pitchFamily="34" charset="0"/>
                        </a:rPr>
                        <a:t>LRa05</a:t>
                      </a:r>
                      <a:r>
                        <a:rPr lang="en-US" sz="800">
                          <a:solidFill>
                            <a:srgbClr val="002060"/>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ChiCTR2400080481 </a:t>
                      </a:r>
                      <a:endParaRPr kumimoji="1" lang="en-US" sz="900" b="0" dirty="0">
                        <a:solidFill>
                          <a:schemeClr val="tx1">
                            <a:lumMod val="75000"/>
                            <a:lumOff val="25000"/>
                          </a:schemeClr>
                        </a:solidFill>
                        <a:latin typeface="Arial" panose="020B0604020202020204" pitchFamily="34" charset="0"/>
                        <a:cs typeface="Arial" panose="020B0604020202020204" pitchFamily="34" charset="0"/>
                      </a:endParaRPr>
                    </a:p>
                    <a:p>
                      <a:pPr indent="0">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NCT06821789</a:t>
                      </a:r>
                      <a:endParaRPr kumimoji="1" lang="en-US" sz="900" b="0" dirty="0">
                        <a:solidFill>
                          <a:schemeClr val="tx1">
                            <a:lumMod val="75000"/>
                            <a:lumOff val="25000"/>
                          </a:schemeClr>
                        </a:solidFill>
                        <a:latin typeface="Arial" panose="020B0604020202020204" pitchFamily="34" charset="0"/>
                        <a:cs typeface="Arial" panose="020B0604020202020204" pitchFamily="34" charset="0"/>
                      </a:endParaRPr>
                    </a:p>
                    <a:p>
                      <a:pPr indent="0">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NCT06901791</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9E1C51"/>
                          </a:solidFill>
                          <a:latin typeface="Arial" panose="020B0604020202020204" pitchFamily="34" charset="0"/>
                          <a:cs typeface="Arial" panose="020B0604020202020204" pitchFamily="34" charset="0"/>
                        </a:rPr>
                        <a:t>LCr86</a:t>
                      </a:r>
                      <a:r>
                        <a:rPr lang="en-US" sz="800">
                          <a:solidFill>
                            <a:srgbClr val="002060"/>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NCT06830122</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pAkk11</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NCT06964932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NCT06964919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7444">
                <a:tc>
                  <a:txBody>
                    <a:bodyPr/>
                    <a:p>
                      <a:pPr marL="0" indent="0" algn="l" defTabSz="0" rtl="0" eaLnBrk="1" latinLnBrk="0" hangingPunct="1">
                        <a:spcBef>
                          <a:spcPct val="0"/>
                        </a:spcBef>
                        <a:spcAft>
                          <a:spcPct val="0"/>
                        </a:spcAft>
                        <a:buNone/>
                      </a:pPr>
                      <a:r>
                        <a:rPr kumimoji="1" lang="en-US" sz="900" b="1" dirty="0">
                          <a:solidFill>
                            <a:srgbClr val="9E1C51"/>
                          </a:solidFill>
                          <a:latin typeface="Arial" panose="020B0604020202020204" pitchFamily="34" charset="0"/>
                          <a:cs typeface="Arial" panose="020B0604020202020204" pitchFamily="34" charset="0"/>
                        </a:rPr>
                        <a:t>LRa05+LR08</a:t>
                      </a:r>
                      <a:r>
                        <a:rPr lang="en-US" sz="800">
                          <a:solidFill>
                            <a:srgbClr val="002060"/>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NCT07013409</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9E1C51"/>
                          </a:solidFill>
                          <a:latin typeface="Arial" panose="020B0604020202020204" pitchFamily="34" charset="0"/>
                          <a:cs typeface="Arial" panose="020B0604020202020204" pitchFamily="34" charset="0"/>
                        </a:rPr>
                        <a:t>Lp90</a:t>
                      </a:r>
                      <a:r>
                        <a:rPr lang="en-US" sz="800">
                          <a:solidFill>
                            <a:srgbClr val="002060"/>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NCT06987279</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圆角矩形 22"/>
          <p:cNvSpPr/>
          <p:nvPr/>
        </p:nvSpPr>
        <p:spPr>
          <a:xfrm>
            <a:off x="362585" y="2132965"/>
            <a:ext cx="2802890" cy="2905125"/>
          </a:xfrm>
          <a:prstGeom prst="roundRect">
            <a:avLst>
              <a:gd name="adj" fmla="val 4428"/>
            </a:avLst>
          </a:prstGeom>
          <a:solidFill>
            <a:srgbClr val="FFFFFF"/>
          </a:solidFill>
          <a:ln w="25400" cap="flat" cmpd="sng" algn="ctr">
            <a:solidFill>
              <a:srgbClr val="C30000">
                <a:lumMod val="20000"/>
                <a:lumOff val="80000"/>
                <a:alpha val="100000"/>
              </a:srgbClr>
            </a:solidFill>
            <a:prstDash val="solid"/>
          </a:ln>
          <a:effectLst/>
        </p:spPr>
        <p:txBody>
          <a:bodyPr rtlCol="0" anchor="ctr"/>
          <a:lstStyle/>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7526655" cy="704850"/>
            <a:chOff x="400" y="1020"/>
            <a:chExt cx="11853"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9918"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卵巢功能保护与支持</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endParaRPr>
          </a:p>
        </p:txBody>
      </p:sp>
      <p:sp>
        <p:nvSpPr>
          <p:cNvPr id="24" name="文本框 23"/>
          <p:cNvSpPr txBox="1"/>
          <p:nvPr/>
        </p:nvSpPr>
        <p:spPr>
          <a:xfrm>
            <a:off x="3829550" y="4831024"/>
            <a:ext cx="3091171" cy="645160"/>
          </a:xfrm>
          <a:prstGeom prst="rect">
            <a:avLst/>
          </a:prstGeom>
          <a:noFill/>
        </p:spPr>
        <p:txBody>
          <a:bodyPr wrap="square">
            <a:spAutoFit/>
          </a:bodyPr>
          <a:lstStyle/>
          <a:p>
            <a:pPr lvl="0" algn="just">
              <a:lnSpc>
                <a:spcPct val="150000"/>
              </a:lnSpc>
              <a:defRPr/>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益生菌干预后肥胖女性的leptin 水平显著降低，表明益生菌干预改善了瘦素敏感性。</a:t>
            </a:r>
            <a:endPar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7" name="文本框 26"/>
          <p:cNvSpPr txBox="1"/>
          <p:nvPr/>
        </p:nvSpPr>
        <p:spPr>
          <a:xfrm>
            <a:off x="7809905" y="4831081"/>
            <a:ext cx="3091171" cy="978535"/>
          </a:xfrm>
          <a:prstGeom prst="rect">
            <a:avLst/>
          </a:prstGeom>
          <a:noFill/>
        </p:spPr>
        <p:txBody>
          <a:bodyPr wrap="square">
            <a:spAutoFit/>
          </a:bodyPr>
          <a:lstStyle/>
          <a:p>
            <a:pPr lvl="0" indent="0" algn="l" fontAlgn="auto">
              <a:lnSpc>
                <a:spcPct val="110000"/>
              </a:lnSpc>
              <a:spcAft>
                <a:spcPts val="600"/>
              </a:spcAft>
              <a:buNone/>
              <a:defRPr/>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益生菌干预后肥胖女性的prolactin水平显著降低，表明益生菌通过改善代谢和内环境，可能解除对下丘脑-垂体-卵巢轴的抑制。</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lvl="0" indent="0" algn="l" fontAlgn="auto">
              <a:lnSpc>
                <a:spcPct val="110000"/>
              </a:lnSpc>
              <a:spcAft>
                <a:spcPts val="600"/>
              </a:spcAft>
              <a:buNone/>
              <a:defRPr/>
            </a:pP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3949700" y="2054860"/>
            <a:ext cx="2337435" cy="2658110"/>
          </a:xfrm>
          <a:prstGeom prst="rect">
            <a:avLst/>
          </a:prstGeom>
        </p:spPr>
      </p:pic>
      <p:pic>
        <p:nvPicPr>
          <p:cNvPr id="3" name="图片 2"/>
          <p:cNvPicPr>
            <a:picLocks noChangeAspect="1"/>
          </p:cNvPicPr>
          <p:nvPr/>
        </p:nvPicPr>
        <p:blipFill>
          <a:blip r:embed="rId2"/>
          <a:stretch>
            <a:fillRect/>
          </a:stretch>
        </p:blipFill>
        <p:spPr>
          <a:xfrm>
            <a:off x="8150225" y="2002790"/>
            <a:ext cx="2410460" cy="2661920"/>
          </a:xfrm>
          <a:prstGeom prst="rect">
            <a:avLst/>
          </a:prstGeom>
        </p:spPr>
      </p:pic>
      <p:cxnSp>
        <p:nvCxnSpPr>
          <p:cNvPr id="45" name="直接连接符 44"/>
          <p:cNvCxnSpPr/>
          <p:nvPr/>
        </p:nvCxnSpPr>
        <p:spPr>
          <a:xfrm>
            <a:off x="7190740" y="2132965"/>
            <a:ext cx="25400" cy="3458845"/>
          </a:xfrm>
          <a:prstGeom prst="line">
            <a:avLst/>
          </a:prstGeom>
          <a:noFill/>
          <a:ln w="25400" cap="flat" cmpd="sng" algn="ctr">
            <a:solidFill>
              <a:srgbClr val="FFFFFF">
                <a:lumMod val="85000"/>
              </a:srgbClr>
            </a:solidFill>
            <a:prstDash val="sysDot"/>
          </a:ln>
          <a:effectLst/>
        </p:spPr>
      </p:cxnSp>
      <p:sp>
        <p:nvSpPr>
          <p:cNvPr id="6" name="文本框 5"/>
          <p:cNvSpPr txBox="1"/>
          <p:nvPr userDrawn="1"/>
        </p:nvSpPr>
        <p:spPr>
          <a:xfrm>
            <a:off x="453390" y="2856230"/>
            <a:ext cx="2545080" cy="2933065"/>
          </a:xfrm>
          <a:prstGeom prst="rect">
            <a:avLst/>
          </a:prstGeom>
        </p:spPr>
        <p:txBody>
          <a:bodyPr wrap="square" rtlCol="0">
            <a:noAutofit/>
          </a:bodyPr>
          <a:p>
            <a:pPr marL="285750" indent="-285750" algn="l">
              <a:lnSpc>
                <a:spcPct val="150000"/>
              </a:lnSpc>
              <a:spcAft>
                <a:spcPts val="600"/>
              </a:spcAft>
              <a:buFont typeface="Arial" panose="020B0604020202020204" pitchFamily="34" charset="0"/>
              <a:buChar char="•"/>
            </a:pPr>
            <a:r>
              <a:rPr lang="zh-CN" altLang="en-US" sz="1400">
                <a:solidFill>
                  <a:schemeClr val="tx1">
                    <a:lumMod val="75000"/>
                    <a:lumOff val="25000"/>
                  </a:schemeClr>
                </a:solidFill>
              </a:rPr>
              <a:t>降低肥胖女性瘦素水平并帮助改善瘦素敏感性。</a:t>
            </a:r>
            <a:endParaRPr lang="zh-CN" altLang="en-US" sz="1400">
              <a:solidFill>
                <a:schemeClr val="tx1">
                  <a:lumMod val="75000"/>
                  <a:lumOff val="25000"/>
                </a:schemeClr>
              </a:solidFill>
            </a:endParaRPr>
          </a:p>
          <a:p>
            <a:pPr marL="285750" indent="-285750" algn="l">
              <a:lnSpc>
                <a:spcPct val="150000"/>
              </a:lnSpc>
              <a:spcAft>
                <a:spcPts val="600"/>
              </a:spcAft>
              <a:buFont typeface="Arial" panose="020B0604020202020204" pitchFamily="34" charset="0"/>
              <a:buChar char="•"/>
            </a:pPr>
            <a:r>
              <a:rPr lang="zh-CN" altLang="en-US" sz="1400">
                <a:solidFill>
                  <a:schemeClr val="tx1">
                    <a:lumMod val="75000"/>
                    <a:lumOff val="25000"/>
                  </a:schemeClr>
                </a:solidFill>
              </a:rPr>
              <a:t>降低肥胖女性催乳素水平并促进卵巢正常生理节律的恢复。</a:t>
            </a:r>
            <a:endParaRPr lang="zh-CN" altLang="en-US" sz="1400">
              <a:solidFill>
                <a:schemeClr val="tx1">
                  <a:lumMod val="75000"/>
                  <a:lumOff val="25000"/>
                </a:schemeClr>
              </a:solidFill>
            </a:endParaRPr>
          </a:p>
        </p:txBody>
      </p:sp>
      <p:sp>
        <p:nvSpPr>
          <p:cNvPr id="36" name="文本框 35"/>
          <p:cNvSpPr txBox="1"/>
          <p:nvPr/>
        </p:nvSpPr>
        <p:spPr>
          <a:xfrm>
            <a:off x="610870" y="2390775"/>
            <a:ext cx="2306320" cy="368300"/>
          </a:xfrm>
          <a:prstGeom prst="rect">
            <a:avLst/>
          </a:prstGeom>
          <a:noFill/>
        </p:spPr>
        <p:txBody>
          <a:bodyPr wrap="square" rtlCol="0">
            <a:spAutoFit/>
          </a:bodyPr>
          <a:lstStyle/>
          <a:p>
            <a:pPr algn="ct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研究</a:t>
            </a: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成果</a:t>
            </a:r>
            <a:endParaRPr lang="zh-CN" altLang="en-US" b="1" dirty="0">
              <a:solidFill>
                <a:srgbClr val="8B1A48"/>
              </a:solidFill>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383780" cy="704850"/>
            <a:chOff x="400" y="1020"/>
            <a:chExt cx="11628"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9693"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肥胖女性激素平衡</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22" y="1131500"/>
            <a:ext cx="5454709" cy="877141"/>
          </a:xfrm>
          <a:prstGeom prst="rect">
            <a:avLst/>
          </a:prstGeom>
        </p:spPr>
        <p:txBody>
          <a:bodyPr wrap="square" rtlCol="0">
            <a:noAutofit/>
          </a:bodyPr>
          <a:p>
            <a:pPr indent="0" defTabSz="0">
              <a:lnSpc>
                <a:spcPct val="130000"/>
              </a:lnSpc>
              <a:spcBef>
                <a:spcPct val="0"/>
              </a:spcBef>
              <a:spcAft>
                <a:spcPct val="0"/>
              </a:spcAft>
              <a:buNone/>
            </a:pPr>
            <a:r>
              <a:rPr lang="en-US" altLang="zh-CN" sz="1200">
                <a:solidFill>
                  <a:srgbClr val="9E1C51"/>
                </a:solidFill>
              </a:rPr>
              <a:t>鼠李糖乳酪杆菌 LRa05</a:t>
            </a:r>
            <a:r>
              <a:rPr lang="en-US" altLang="zh-CN" sz="1200">
                <a:solidFill>
                  <a:srgbClr val="9E1C51"/>
                </a:solidFill>
              </a:rPr>
              <a:t>; 卷曲乳杆菌 LCr86;</a:t>
            </a:r>
            <a:endParaRPr lang="en-US" altLang="zh-CN" sz="1200">
              <a:solidFill>
                <a:srgbClr val="9E1C51"/>
              </a:solidFill>
            </a:endParaRPr>
          </a:p>
          <a:p>
            <a:pPr indent="0" defTabSz="0">
              <a:lnSpc>
                <a:spcPct val="130000"/>
              </a:lnSpc>
              <a:spcBef>
                <a:spcPct val="0"/>
              </a:spcBef>
              <a:spcAft>
                <a:spcPct val="0"/>
              </a:spcAft>
              <a:buNone/>
            </a:pPr>
            <a:r>
              <a:rPr lang="en-US" altLang="zh-CN" sz="1200">
                <a:solidFill>
                  <a:srgbClr val="9E1C51"/>
                </a:solidFill>
              </a:rPr>
              <a:t>罗伊氏粘液乳杆菌 LR08; </a:t>
            </a:r>
            <a:r>
              <a:rPr lang="en-US" altLang="zh-CN" sz="1200">
                <a:solidFill>
                  <a:schemeClr val="tx1">
                    <a:lumMod val="75000"/>
                    <a:lumOff val="25000"/>
                  </a:schemeClr>
                </a:solidFill>
              </a:rPr>
              <a:t>短双歧杆菌 BBr60; </a:t>
            </a:r>
            <a:endParaRPr lang="en-US" altLang="zh-CN" sz="1200">
              <a:solidFill>
                <a:schemeClr val="tx1">
                  <a:lumMod val="75000"/>
                  <a:lumOff val="25000"/>
                </a:schemeClr>
              </a:solidFill>
            </a:endParaRPr>
          </a:p>
          <a:p>
            <a:pPr indent="0" defTabSz="0">
              <a:lnSpc>
                <a:spcPct val="130000"/>
              </a:lnSpc>
              <a:spcBef>
                <a:spcPct val="0"/>
              </a:spcBef>
              <a:spcAft>
                <a:spcPct val="0"/>
              </a:spcAft>
              <a:buNone/>
            </a:pPr>
            <a:r>
              <a:rPr lang="en-US" altLang="zh-CN" sz="1200">
                <a:solidFill>
                  <a:schemeClr val="tx1">
                    <a:lumMod val="75000"/>
                    <a:lumOff val="25000"/>
                  </a:schemeClr>
                </a:solidFill>
              </a:rPr>
              <a:t>植物乳植杆菌 Lp90; </a:t>
            </a:r>
            <a:r>
              <a:rPr lang="en-US" altLang="zh-CN" sz="1200">
                <a:solidFill>
                  <a:schemeClr val="tx1">
                    <a:lumMod val="50000"/>
                    <a:lumOff val="50000"/>
                  </a:schemeClr>
                </a:solidFill>
              </a:rPr>
              <a:t>凝结魏茨曼氏菌 BC99</a:t>
            </a:r>
            <a:endParaRPr lang="en-US" altLang="zh-CN" sz="1200">
              <a:solidFill>
                <a:schemeClr val="tx1">
                  <a:lumMod val="50000"/>
                  <a:lumOff val="50000"/>
                </a:schemeClr>
              </a:solidFill>
            </a:endParaRPr>
          </a:p>
        </p:txBody>
      </p:sp>
      <p:sp>
        <p:nvSpPr>
          <p:cNvPr id="4" name="文本框 3"/>
          <p:cNvSpPr txBox="1"/>
          <p:nvPr userDrawn="1"/>
        </p:nvSpPr>
        <p:spPr>
          <a:xfrm>
            <a:off x="716280" y="2516505"/>
            <a:ext cx="7367270" cy="1060450"/>
          </a:xfrm>
          <a:prstGeom prst="rect">
            <a:avLst/>
          </a:prstGeom>
        </p:spPr>
        <p:txBody>
          <a:bodyPr wrap="square" rtlCol="0">
            <a:spAutoFit/>
          </a:bodyPr>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精准调节压力轴（</a:t>
            </a:r>
            <a:r>
              <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ACTH</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），促进内分泌稳态平衡</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提升瘦素敏感性，重塑促性腺激素微环境稳态</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促进代谢</a:t>
            </a:r>
            <a:r>
              <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应激</a:t>
            </a:r>
            <a:r>
              <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生殖轴平衡，系统改善女性肥胖相关内分泌失调</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8" name="表格 7"/>
          <p:cNvGraphicFramePr/>
          <p:nvPr/>
        </p:nvGraphicFramePr>
        <p:xfrm>
          <a:off x="924868" y="5089529"/>
          <a:ext cx="5229225" cy="731520"/>
        </p:xfrm>
        <a:graphic>
          <a:graphicData uri="http://schemas.openxmlformats.org/drawingml/2006/table">
            <a:tbl>
              <a:tblPr/>
              <a:tblGrid>
                <a:gridCol w="1964055"/>
                <a:gridCol w="1625600"/>
                <a:gridCol w="1639570"/>
              </a:tblGrid>
              <a:tr h="365760">
                <a:tc>
                  <a:txBody>
                    <a:bodyPr/>
                    <a:p>
                      <a:pPr indent="0">
                        <a:buNone/>
                      </a:pPr>
                      <a:r>
                        <a:rPr kumimoji="1" lang="en-US" altLang="zh-CN" sz="900" b="1" dirty="0">
                          <a:solidFill>
                            <a:srgbClr val="9E1C51"/>
                          </a:solidFill>
                          <a:latin typeface="Arial" panose="020B0604020202020204" pitchFamily="34" charset="0"/>
                          <a:cs typeface="Arial" panose="020B0604020202020204" pitchFamily="34" charset="0"/>
                        </a:rPr>
                        <a:t>LRa05+LR08</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NCT07013409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9E1C51"/>
                          </a:solidFill>
                          <a:latin typeface="Arial" panose="020B0604020202020204" pitchFamily="34" charset="0"/>
                          <a:cs typeface="Arial" panose="020B0604020202020204" pitchFamily="34" charset="0"/>
                        </a:rPr>
                        <a:t>LCr86</a:t>
                      </a:r>
                      <a:r>
                        <a:rPr lang="en-US" sz="800">
                          <a:solidFill>
                            <a:srgbClr val="002060"/>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NCT06830122</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BBr60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NCT06305650, NCT06196892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7444">
                <a:tc>
                  <a:txBody>
                    <a:bodyPr/>
                    <a:p>
                      <a:pPr marL="0" indent="0" algn="l" defTabSz="0" rtl="0" eaLnBrk="1" latinLnBrk="0" hangingPunct="1">
                        <a:spcBef>
                          <a:spcPct val="0"/>
                        </a:spcBef>
                        <a:spcAft>
                          <a:spcPct val="0"/>
                        </a:spcAft>
                        <a:buNone/>
                      </a:pPr>
                      <a:r>
                        <a:rPr kumimoji="1" lang="en-US" sz="900" b="1" dirty="0">
                          <a:solidFill>
                            <a:srgbClr val="9E1C51"/>
                          </a:solidFill>
                          <a:latin typeface="Arial" panose="020B0604020202020204" pitchFamily="34" charset="0"/>
                          <a:cs typeface="Arial" panose="020B0604020202020204" pitchFamily="34" charset="0"/>
                        </a:rPr>
                        <a:t>Lp90</a:t>
                      </a:r>
                      <a:r>
                        <a:rPr lang="en-US" sz="800">
                          <a:solidFill>
                            <a:srgbClr val="002060"/>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NCT06987279</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NCT06077383,</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6" name="文本框 5"/>
          <p:cNvSpPr txBox="1"/>
          <p:nvPr/>
        </p:nvSpPr>
        <p:spPr>
          <a:xfrm>
            <a:off x="8874125" y="1301115"/>
            <a:ext cx="307213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藏红花提取物</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a:solidFill>
                  <a:schemeClr val="tx1">
                    <a:lumMod val="75000"/>
                    <a:lumOff val="25000"/>
                  </a:schemeClr>
                </a:solidFill>
              </a:rPr>
              <a:t>: </a:t>
            </a:r>
            <a:r>
              <a:rPr lang="zh-CN" altLang="en-US" sz="1200">
                <a:solidFill>
                  <a:schemeClr val="tx1">
                    <a:lumMod val="75000"/>
                    <a:lumOff val="25000"/>
                  </a:schemeClr>
                </a:solidFill>
              </a:rPr>
              <a:t>菊粉、低聚果糖、马铃薯淀粉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7" name="文本框 6"/>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rgbClr val="9E1C51"/>
                </a:solidFill>
                <a:latin typeface="Arial" panose="020B0604020202020204" pitchFamily="34" charset="0"/>
                <a:cs typeface="Arial" panose="020B0604020202020204" pitchFamily="34" charset="0"/>
                <a:sym typeface="+mn-ea"/>
              </a:rPr>
              <a:t>临床</a:t>
            </a:r>
            <a:r>
              <a:rPr kumimoji="1" lang="zh-CN" altLang="en-US" sz="1200" b="1" dirty="0">
                <a:solidFill>
                  <a:srgbClr val="9E1C51"/>
                </a:solidFill>
                <a:latin typeface="Arial" panose="020B0604020202020204" pitchFamily="34" charset="0"/>
                <a:cs typeface="Arial" panose="020B0604020202020204" pitchFamily="34" charset="0"/>
                <a:sym typeface="+mn-ea"/>
              </a:rPr>
              <a:t>研究</a:t>
            </a:r>
            <a:endParaRPr kumimoji="1" lang="zh-CN" altLang="en-US" sz="1200" b="1" dirty="0">
              <a:solidFill>
                <a:srgbClr val="9E1C51"/>
              </a:solidFill>
              <a:latin typeface="Arial" panose="020B0604020202020204" pitchFamily="34" charset="0"/>
              <a:cs typeface="Arial" panose="020B0604020202020204" pitchFamily="34" charset="0"/>
              <a:sym typeface="+mn-ea"/>
            </a:endParaRPr>
          </a:p>
        </p:txBody>
      </p:sp>
      <p:sp>
        <p:nvSpPr>
          <p:cNvPr id="9" name="文本框 8"/>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圆角矩形 22"/>
          <p:cNvSpPr/>
          <p:nvPr/>
        </p:nvSpPr>
        <p:spPr>
          <a:xfrm>
            <a:off x="678180" y="2357120"/>
            <a:ext cx="2807970" cy="2649220"/>
          </a:xfrm>
          <a:prstGeom prst="roundRect">
            <a:avLst>
              <a:gd name="adj" fmla="val 4428"/>
            </a:avLst>
          </a:prstGeom>
          <a:solidFill>
            <a:srgbClr val="FFFFFF"/>
          </a:solidFill>
          <a:ln w="25400" cap="flat" cmpd="sng" algn="ctr">
            <a:solidFill>
              <a:srgbClr val="C30000">
                <a:lumMod val="20000"/>
                <a:lumOff val="80000"/>
                <a:alpha val="100000"/>
              </a:srgbClr>
            </a:solidFill>
            <a:prstDash val="solid"/>
          </a:ln>
          <a:effectLst/>
        </p:spPr>
        <p:txBody>
          <a:bodyPr rtlCol="0" anchor="ctr"/>
          <a:lstStyle/>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肥胖女性激素平衡</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endParaRPr>
          </a:p>
        </p:txBody>
      </p:sp>
      <p:sp>
        <p:nvSpPr>
          <p:cNvPr id="19" name="文本框 18"/>
          <p:cNvSpPr txBox="1"/>
          <p:nvPr/>
        </p:nvSpPr>
        <p:spPr>
          <a:xfrm>
            <a:off x="806450" y="3115945"/>
            <a:ext cx="2551430" cy="1587500"/>
          </a:xfrm>
          <a:prstGeom prst="rect">
            <a:avLst/>
          </a:prstGeom>
          <a:noFill/>
        </p:spPr>
        <p:txBody>
          <a:bodyPr wrap="square" rtlCol="0">
            <a:spAutoFit/>
          </a:bodyPr>
          <a:lstStyle/>
          <a:p>
            <a:pPr marL="285750" indent="-285750" fontAlgn="auto">
              <a:lnSpc>
                <a:spcPct val="11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调节催乳素、促肾上腺皮质激素等激素水平，恢复女性生殖内分泌节律</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1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调节瘦素水平，提高瘦素敏感性，优化促性腺激素分泌微环境</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4" name="文本框 23"/>
          <p:cNvSpPr txBox="1"/>
          <p:nvPr/>
        </p:nvSpPr>
        <p:spPr>
          <a:xfrm>
            <a:off x="9503410" y="5169535"/>
            <a:ext cx="2385060" cy="978535"/>
          </a:xfrm>
          <a:prstGeom prst="rect">
            <a:avLst/>
          </a:prstGeom>
          <a:noFill/>
        </p:spPr>
        <p:txBody>
          <a:bodyPr wrap="square">
            <a:spAutoFit/>
          </a:bodyPr>
          <a:lstStyle/>
          <a:p>
            <a:pPr lvl="0" algn="l">
              <a:lnSpc>
                <a:spcPct val="110000"/>
              </a:lnSpc>
              <a:spcAft>
                <a:spcPts val="600"/>
              </a:spcAft>
              <a:buClrTx/>
              <a:buSzTx/>
              <a:buFontTx/>
              <a:defRPr/>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益生菌干预后肥胖女性的瘦素水平显著降低，改善瘦素敏感性，优化促性腺激素分泌微环境。</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lvl="0" algn="l">
              <a:lnSpc>
                <a:spcPct val="110000"/>
              </a:lnSpc>
              <a:spcAft>
                <a:spcPts val="600"/>
              </a:spcAft>
              <a:buClrTx/>
              <a:buSzTx/>
              <a:buFontTx/>
              <a:defRPr/>
            </a:pP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25" name="文本框 24"/>
          <p:cNvSpPr txBox="1"/>
          <p:nvPr/>
        </p:nvSpPr>
        <p:spPr>
          <a:xfrm>
            <a:off x="4488180" y="5169535"/>
            <a:ext cx="4556125" cy="978535"/>
          </a:xfrm>
          <a:prstGeom prst="rect">
            <a:avLst/>
          </a:prstGeom>
          <a:noFill/>
        </p:spPr>
        <p:txBody>
          <a:bodyPr wrap="square">
            <a:spAutoFit/>
          </a:bodyPr>
          <a:lstStyle/>
          <a:p>
            <a:pPr lvl="0" indent="0" algn="l" fontAlgn="auto">
              <a:lnSpc>
                <a:spcPct val="110000"/>
              </a:lnSpc>
              <a:spcAft>
                <a:spcPts val="600"/>
              </a:spcAft>
              <a:buNone/>
              <a:defRPr/>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益生菌干预后肥胖女性的催乳素和促肾上腺皮质激素水平显著降低，有效解除下丘脑</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垂体轴的代谢性抑制，恢复女性生殖内分泌节律。</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lvl="0" indent="0" algn="l" fontAlgn="auto">
              <a:lnSpc>
                <a:spcPct val="110000"/>
              </a:lnSpc>
              <a:spcAft>
                <a:spcPts val="600"/>
              </a:spcAft>
              <a:buNone/>
              <a:defRPr/>
            </a:pP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4262268" y="2050475"/>
            <a:ext cx="2438611" cy="3090940"/>
          </a:xfrm>
          <a:prstGeom prst="rect">
            <a:avLst/>
          </a:prstGeom>
        </p:spPr>
      </p:pic>
      <p:pic>
        <p:nvPicPr>
          <p:cNvPr id="6" name="图片 5"/>
          <p:cNvPicPr>
            <a:picLocks noChangeAspect="1"/>
          </p:cNvPicPr>
          <p:nvPr/>
        </p:nvPicPr>
        <p:blipFill>
          <a:blip r:embed="rId2"/>
          <a:stretch>
            <a:fillRect/>
          </a:stretch>
        </p:blipFill>
        <p:spPr>
          <a:xfrm>
            <a:off x="6462413" y="2257866"/>
            <a:ext cx="2517866" cy="2780017"/>
          </a:xfrm>
          <a:prstGeom prst="rect">
            <a:avLst/>
          </a:prstGeom>
        </p:spPr>
      </p:pic>
      <p:pic>
        <p:nvPicPr>
          <p:cNvPr id="7" name="图片 6"/>
          <p:cNvPicPr>
            <a:picLocks noChangeAspect="1"/>
          </p:cNvPicPr>
          <p:nvPr/>
        </p:nvPicPr>
        <p:blipFill>
          <a:blip r:embed="rId3"/>
          <a:stretch>
            <a:fillRect/>
          </a:stretch>
        </p:blipFill>
        <p:spPr>
          <a:xfrm>
            <a:off x="9284102" y="2257761"/>
            <a:ext cx="2450804" cy="2780017"/>
          </a:xfrm>
          <a:prstGeom prst="rect">
            <a:avLst/>
          </a:prstGeom>
        </p:spPr>
      </p:pic>
      <p:cxnSp>
        <p:nvCxnSpPr>
          <p:cNvPr id="45" name="直接连接符 44"/>
          <p:cNvCxnSpPr/>
          <p:nvPr/>
        </p:nvCxnSpPr>
        <p:spPr>
          <a:xfrm>
            <a:off x="9151620" y="2357120"/>
            <a:ext cx="25400" cy="3458845"/>
          </a:xfrm>
          <a:prstGeom prst="line">
            <a:avLst/>
          </a:prstGeom>
          <a:noFill/>
          <a:ln w="25400" cap="flat" cmpd="sng" algn="ctr">
            <a:solidFill>
              <a:srgbClr val="FFFFFF">
                <a:lumMod val="85000"/>
              </a:srgbClr>
            </a:solidFill>
            <a:prstDash val="sysDot"/>
          </a:ln>
          <a:effectLst/>
        </p:spPr>
      </p:cxnSp>
      <p:sp>
        <p:nvSpPr>
          <p:cNvPr id="36" name="文本框 35"/>
          <p:cNvSpPr txBox="1"/>
          <p:nvPr/>
        </p:nvSpPr>
        <p:spPr>
          <a:xfrm>
            <a:off x="929005" y="2564130"/>
            <a:ext cx="2306320" cy="368300"/>
          </a:xfrm>
          <a:prstGeom prst="rect">
            <a:avLst/>
          </a:prstGeom>
          <a:noFill/>
        </p:spPr>
        <p:txBody>
          <a:bodyPr wrap="square" rtlCol="0">
            <a:spAutoFit/>
          </a:bodyPr>
          <a:lstStyle/>
          <a:p>
            <a:pPr algn="ct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研究</a:t>
            </a: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成果</a:t>
            </a:r>
            <a:endParaRPr lang="zh-CN" altLang="en-US" b="1" dirty="0">
              <a:solidFill>
                <a:srgbClr val="8B1A48"/>
              </a:solidFill>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肥胖女性</a:t>
              </a:r>
              <a:r>
                <a:rPr kumimoji="1" lang="en-US" altLang="zh-CN" sz="2000" b="1" i="1" dirty="0">
                  <a:solidFill>
                    <a:schemeClr val="tx1">
                      <a:lumMod val="65000"/>
                      <a:lumOff val="35000"/>
                    </a:schemeClr>
                  </a:solidFill>
                  <a:latin typeface="黑体" panose="02010609060101010101" charset="-122"/>
                  <a:cs typeface="黑体" panose="02010609060101010101" charset="-122"/>
                  <a:sym typeface="+mn-ea"/>
                </a:rPr>
                <a:t>GLP-1</a:t>
              </a: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60" y="1053465"/>
            <a:ext cx="5454650" cy="1090295"/>
          </a:xfrm>
          <a:prstGeom prst="rect">
            <a:avLst/>
          </a:prstGeom>
        </p:spPr>
        <p:txBody>
          <a:bodyPr wrap="square" rtlCol="0">
            <a:noAutofit/>
          </a:bodyPr>
          <a:p>
            <a:pPr indent="0" defTabSz="0">
              <a:lnSpc>
                <a:spcPct val="130000"/>
              </a:lnSpc>
              <a:spcBef>
                <a:spcPct val="0"/>
              </a:spcBef>
              <a:spcAft>
                <a:spcPct val="0"/>
              </a:spcAft>
              <a:buNone/>
            </a:pPr>
            <a:r>
              <a:rPr lang="en-US" altLang="zh-CN" sz="1200">
                <a:solidFill>
                  <a:srgbClr val="8B1A48"/>
                </a:solidFill>
              </a:rPr>
              <a:t>鼠李糖乳酪杆菌 LRa05</a:t>
            </a:r>
            <a:r>
              <a:rPr lang="en-US" altLang="zh-CN" sz="1200">
                <a:solidFill>
                  <a:srgbClr val="8B1A48"/>
                </a:solidFill>
              </a:rPr>
              <a:t>; 卷曲乳杆菌 LCr86;</a:t>
            </a:r>
            <a:endParaRPr lang="en-US" altLang="zh-CN" sz="1200">
              <a:solidFill>
                <a:srgbClr val="8B1A48"/>
              </a:solidFill>
            </a:endParaRPr>
          </a:p>
          <a:p>
            <a:pPr indent="0" defTabSz="0">
              <a:lnSpc>
                <a:spcPct val="130000"/>
              </a:lnSpc>
              <a:spcBef>
                <a:spcPct val="0"/>
              </a:spcBef>
              <a:spcAft>
                <a:spcPct val="0"/>
              </a:spcAft>
              <a:buNone/>
            </a:pPr>
            <a:r>
              <a:rPr lang="en-US" altLang="zh-CN" sz="1200">
                <a:solidFill>
                  <a:srgbClr val="8B1A48"/>
                </a:solidFill>
              </a:rPr>
              <a:t>罗伊氏粘液乳杆菌 LR08;</a:t>
            </a:r>
            <a:r>
              <a:rPr lang="en-US" altLang="zh-CN" sz="1200">
                <a:solidFill>
                  <a:schemeClr val="tx1">
                    <a:lumMod val="75000"/>
                    <a:lumOff val="25000"/>
                  </a:schemeClr>
                </a:solidFill>
              </a:rPr>
              <a:t> 短双歧杆菌 BBr60; </a:t>
            </a:r>
            <a:endParaRPr lang="en-US" altLang="zh-CN" sz="1200">
              <a:solidFill>
                <a:schemeClr val="tx1">
                  <a:lumMod val="75000"/>
                  <a:lumOff val="25000"/>
                </a:schemeClr>
              </a:solidFill>
            </a:endParaRPr>
          </a:p>
          <a:p>
            <a:pPr indent="0" defTabSz="0">
              <a:lnSpc>
                <a:spcPct val="130000"/>
              </a:lnSpc>
              <a:spcBef>
                <a:spcPct val="0"/>
              </a:spcBef>
              <a:spcAft>
                <a:spcPct val="0"/>
              </a:spcAft>
              <a:buNone/>
            </a:pPr>
            <a:r>
              <a:rPr lang="en-US" altLang="zh-CN" sz="1200">
                <a:solidFill>
                  <a:schemeClr val="tx1">
                    <a:lumMod val="75000"/>
                    <a:lumOff val="25000"/>
                  </a:schemeClr>
                </a:solidFill>
              </a:rPr>
              <a:t>植物乳植杆菌 Lp9</a:t>
            </a:r>
            <a:r>
              <a:rPr lang="en-US" altLang="zh-CN" sz="1200">
                <a:solidFill>
                  <a:schemeClr val="tx1">
                    <a:lumMod val="75000"/>
                    <a:lumOff val="25000"/>
                  </a:schemeClr>
                </a:solidFill>
              </a:rPr>
              <a:t>0; 嗜黏蛋白阿克曼氏菌 Akk11/灭活 Akk11; </a:t>
            </a:r>
            <a:endParaRPr lang="en-US" altLang="zh-CN" sz="1200">
              <a:solidFill>
                <a:schemeClr val="tx1">
                  <a:lumMod val="75000"/>
                  <a:lumOff val="25000"/>
                </a:schemeClr>
              </a:solidFill>
            </a:endParaRPr>
          </a:p>
          <a:p>
            <a:pPr indent="0" defTabSz="0">
              <a:lnSpc>
                <a:spcPct val="130000"/>
              </a:lnSpc>
              <a:spcBef>
                <a:spcPct val="0"/>
              </a:spcBef>
              <a:spcAft>
                <a:spcPct val="0"/>
              </a:spcAft>
              <a:buNone/>
            </a:pPr>
            <a:r>
              <a:rPr lang="en-US" altLang="zh-CN" sz="1200">
                <a:solidFill>
                  <a:schemeClr val="tx1">
                    <a:lumMod val="50000"/>
                    <a:lumOff val="50000"/>
                  </a:schemeClr>
                </a:solidFill>
              </a:rPr>
              <a:t>凝结魏茨曼氏菌 BC99</a:t>
            </a:r>
            <a:endParaRPr lang="en-US" altLang="zh-CN" sz="1200">
              <a:solidFill>
                <a:schemeClr val="tx1">
                  <a:lumMod val="50000"/>
                  <a:lumOff val="50000"/>
                </a:schemeClr>
              </a:solidFill>
            </a:endParaRPr>
          </a:p>
        </p:txBody>
      </p:sp>
      <p:sp>
        <p:nvSpPr>
          <p:cNvPr id="4" name="文本框 3"/>
          <p:cNvSpPr txBox="1"/>
          <p:nvPr userDrawn="1"/>
        </p:nvSpPr>
        <p:spPr>
          <a:xfrm>
            <a:off x="731347" y="2591783"/>
            <a:ext cx="7349490" cy="1060450"/>
          </a:xfrm>
          <a:prstGeom prst="rect">
            <a:avLst/>
          </a:prstGeom>
        </p:spPr>
        <p:txBody>
          <a:bodyPr wrap="square" rtlCol="0">
            <a:noAutofit/>
          </a:bodyPr>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调控胰高血糖素样肽</a:t>
            </a:r>
            <a:r>
              <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-1</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水平，辅助维持血糖稳态</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优化体成分，减少体脂百分比</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调节机体代谢，提升能量代谢效能</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8" name="表格 7"/>
          <p:cNvGraphicFramePr/>
          <p:nvPr/>
        </p:nvGraphicFramePr>
        <p:xfrm>
          <a:off x="853113" y="5066034"/>
          <a:ext cx="5384800" cy="1135380"/>
        </p:xfrm>
        <a:graphic>
          <a:graphicData uri="http://schemas.openxmlformats.org/drawingml/2006/table">
            <a:tbl>
              <a:tblPr/>
              <a:tblGrid>
                <a:gridCol w="2013585"/>
                <a:gridCol w="1695676"/>
                <a:gridCol w="1675539"/>
              </a:tblGrid>
              <a:tr h="266552">
                <a:tc>
                  <a:txBody>
                    <a:bodyPr/>
                    <a:p>
                      <a:pPr indent="0">
                        <a:buNone/>
                      </a:pPr>
                      <a:r>
                        <a:rPr kumimoji="1" lang="en-US" sz="900" b="1" dirty="0">
                          <a:solidFill>
                            <a:srgbClr val="8B1A48"/>
                          </a:solidFill>
                          <a:latin typeface="Arial" panose="020B0604020202020204" pitchFamily="34" charset="0"/>
                          <a:cs typeface="Arial" panose="020B0604020202020204" pitchFamily="34" charset="0"/>
                        </a:rPr>
                        <a:t>LRa05</a:t>
                      </a:r>
                      <a:r>
                        <a:rPr kumimoji="1" lang="zh-CN" altLang="en-US" sz="900" b="1" dirty="0">
                          <a:solidFill>
                            <a:srgbClr val="8B1A48"/>
                          </a:solidFill>
                          <a:latin typeface="Arial" panose="020B0604020202020204" pitchFamily="34" charset="0"/>
                          <a:cs typeface="Arial" panose="020B0604020202020204" pitchFamily="34" charset="0"/>
                        </a:rPr>
                        <a:t>+</a:t>
                      </a:r>
                      <a:r>
                        <a:rPr kumimoji="1" lang="en-US" altLang="zh-CN" sz="900" b="1" dirty="0">
                          <a:solidFill>
                            <a:srgbClr val="8B1A48"/>
                          </a:solidFill>
                          <a:latin typeface="Arial" panose="020B0604020202020204" pitchFamily="34" charset="0"/>
                          <a:cs typeface="Arial" panose="020B0604020202020204" pitchFamily="34" charset="0"/>
                        </a:rPr>
                        <a:t>LR08</a:t>
                      </a:r>
                      <a:r>
                        <a:rPr kumimoji="1" lang="en-US" sz="900" b="1" dirty="0">
                          <a:solidFill>
                            <a:schemeClr val="tx1">
                              <a:lumMod val="75000"/>
                              <a:lumOff val="25000"/>
                            </a:schemeClr>
                          </a:solidFill>
                          <a:latin typeface="Arial" panose="020B0604020202020204" pitchFamily="34" charset="0"/>
                          <a:cs typeface="Arial" panose="020B0604020202020204" pitchFamily="34" charset="0"/>
                        </a:rPr>
                        <a:t>:</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NCT07013409</a:t>
                      </a:r>
                      <a:endParaRPr kumimoji="1" 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8B1A48"/>
                          </a:solidFill>
                          <a:latin typeface="Arial" panose="020B0604020202020204" pitchFamily="34" charset="0"/>
                          <a:cs typeface="Arial" panose="020B0604020202020204" pitchFamily="34" charset="0"/>
                        </a:rPr>
                        <a:t>LCr86</a:t>
                      </a:r>
                      <a:r>
                        <a:rPr lang="en-US" sz="800">
                          <a:solidFill>
                            <a:schemeClr val="tx1">
                              <a:lumMod val="75000"/>
                              <a:lumOff val="25000"/>
                            </a:schemeClr>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NCT06830122</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8B1A48"/>
                          </a:solidFill>
                          <a:latin typeface="Arial" panose="020B0604020202020204" pitchFamily="34" charset="0"/>
                          <a:cs typeface="Arial" panose="020B0604020202020204" pitchFamily="34" charset="0"/>
                        </a:rPr>
                        <a:t>BBr60</a:t>
                      </a:r>
                      <a:r>
                        <a:rPr kumimoji="1" lang="en-US" altLang="zh-CN" sz="900" b="1" dirty="0">
                          <a:solidFill>
                            <a:schemeClr val="tx1">
                              <a:lumMod val="75000"/>
                              <a:lumOff val="25000"/>
                            </a:schemeClr>
                          </a:solidFill>
                          <a:latin typeface="Arial" panose="020B0604020202020204" pitchFamily="34" charset="0"/>
                          <a:cs typeface="Arial" panose="020B0604020202020204" pitchFamily="34" charset="0"/>
                        </a:rPr>
                        <a:t>: NCT06305650</a:t>
                      </a:r>
                      <a:endParaRPr kumimoji="1" lang="en-US" altLang="zh-CN" sz="900" b="1"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395605">
                <a:tc>
                  <a:txBody>
                    <a:bodyPr/>
                    <a:p>
                      <a:pPr marL="0" indent="0" algn="l" defTabSz="0" rtl="0" eaLnBrk="1" latinLnBrk="0" hangingPunct="1">
                        <a:spcBef>
                          <a:spcPct val="0"/>
                        </a:spcBef>
                        <a:spcAft>
                          <a:spcPct val="0"/>
                        </a:spcAft>
                        <a:buNone/>
                      </a:pPr>
                      <a:r>
                        <a:rPr kumimoji="1" lang="zh-CN" altLang="en-US" sz="900" b="1" dirty="0">
                          <a:solidFill>
                            <a:srgbClr val="8B1A48"/>
                          </a:solidFill>
                          <a:latin typeface="Arial" panose="020B0604020202020204" pitchFamily="34" charset="0"/>
                          <a:cs typeface="Arial" panose="020B0604020202020204" pitchFamily="34" charset="0"/>
                        </a:rPr>
                        <a:t>Lp90</a:t>
                      </a:r>
                      <a:r>
                        <a:rPr kumimoji="1" lang="zh-CN" altLang="en-US" sz="900" b="0" dirty="0">
                          <a:solidFill>
                            <a:schemeClr val="tx1">
                              <a:lumMod val="75000"/>
                              <a:lumOff val="25000"/>
                            </a:schemeClr>
                          </a:solidFill>
                          <a:latin typeface="Arial" panose="020B0604020202020204" pitchFamily="34" charset="0"/>
                          <a:cs typeface="Arial" panose="020B0604020202020204" pitchFamily="34" charset="0"/>
                        </a:rPr>
                        <a:t>: NCT06987279</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zh-CN" altLang="en-US" sz="900" b="1" dirty="0">
                          <a:solidFill>
                            <a:srgbClr val="8B1A48"/>
                          </a:solidFill>
                          <a:latin typeface="Arial" panose="020B0604020202020204" pitchFamily="34" charset="0"/>
                          <a:cs typeface="Arial" panose="020B0604020202020204" pitchFamily="34" charset="0"/>
                        </a:rPr>
                        <a:t>Akk11</a:t>
                      </a:r>
                      <a:r>
                        <a:rPr kumimoji="1" lang="zh-CN" altLang="en-US" sz="900" b="0" dirty="0">
                          <a:solidFill>
                            <a:schemeClr val="tx1">
                              <a:lumMod val="75000"/>
                              <a:lumOff val="25000"/>
                            </a:schemeClr>
                          </a:solidFill>
                          <a:latin typeface="Arial" panose="020B0604020202020204" pitchFamily="34" charset="0"/>
                          <a:cs typeface="Arial" panose="020B0604020202020204" pitchFamily="34" charset="0"/>
                        </a:rPr>
                        <a:t>: NCT06653101</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8B1A48"/>
                          </a:solidFill>
                          <a:latin typeface="Arial" panose="020B0604020202020204" pitchFamily="34" charset="0"/>
                          <a:cs typeface="Arial" panose="020B0604020202020204" pitchFamily="34" charset="0"/>
                        </a:rPr>
                        <a:t>pAkk11</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NCT06964932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NCT06964919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7444">
                <a:tc>
                  <a:txBody>
                    <a:bodyPr/>
                    <a:p>
                      <a:pPr marL="0" indent="0" algn="l" defTabSz="0" rtl="0" eaLnBrk="1" latinLnBrk="0" hangingPunct="1">
                        <a:spcBef>
                          <a:spcPct val="0"/>
                        </a:spcBef>
                        <a:spcAft>
                          <a:spcPct val="0"/>
                        </a:spcAft>
                        <a:buNone/>
                      </a:pPr>
                      <a:r>
                        <a:rPr kumimoji="1" lang="en-US" altLang="zh-CN" sz="900" b="1" dirty="0">
                          <a:solidFill>
                            <a:srgbClr val="8B1A48"/>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NCT06307821, </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6" name="文本框 5"/>
          <p:cNvSpPr txBox="1"/>
          <p:nvPr/>
        </p:nvSpPr>
        <p:spPr>
          <a:xfrm>
            <a:off x="8263890" y="1301115"/>
            <a:ext cx="369697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雨生红球藻粉、绿茶粉、红石榴浓缩粉</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菊粉、马铃薯淀粉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7" name="文本框 6"/>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rgbClr val="9E1C51"/>
                </a:solidFill>
                <a:latin typeface="Arial" panose="020B0604020202020204" pitchFamily="34" charset="0"/>
                <a:cs typeface="Arial" panose="020B0604020202020204" pitchFamily="34" charset="0"/>
                <a:sym typeface="+mn-ea"/>
              </a:rPr>
              <a:t>临床</a:t>
            </a:r>
            <a:r>
              <a:rPr kumimoji="1" lang="zh-CN" altLang="en-US" sz="1200" b="1" dirty="0">
                <a:solidFill>
                  <a:srgbClr val="9E1C51"/>
                </a:solidFill>
                <a:latin typeface="Arial" panose="020B0604020202020204" pitchFamily="34" charset="0"/>
                <a:cs typeface="Arial" panose="020B0604020202020204" pitchFamily="34" charset="0"/>
                <a:sym typeface="+mn-ea"/>
              </a:rPr>
              <a:t>研究</a:t>
            </a:r>
            <a:endParaRPr kumimoji="1" lang="zh-CN" altLang="en-US" sz="1200" b="1" dirty="0">
              <a:solidFill>
                <a:srgbClr val="9E1C51"/>
              </a:solidFill>
              <a:latin typeface="Arial" panose="020B0604020202020204" pitchFamily="34" charset="0"/>
              <a:cs typeface="Arial" panose="020B0604020202020204" pitchFamily="34" charset="0"/>
              <a:sym typeface="+mn-ea"/>
            </a:endParaRPr>
          </a:p>
        </p:txBody>
      </p:sp>
      <p:sp>
        <p:nvSpPr>
          <p:cNvPr id="9" name="文本框 8"/>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7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肥胖女性</a:t>
              </a:r>
              <a:r>
                <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rPr>
                <a:t>GLP-1</a:t>
              </a: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7289165" y="6045835"/>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endParaRPr>
          </a:p>
        </p:txBody>
      </p:sp>
      <p:sp>
        <p:nvSpPr>
          <p:cNvPr id="8" name="圆角矩形 7"/>
          <p:cNvSpPr/>
          <p:nvPr/>
        </p:nvSpPr>
        <p:spPr>
          <a:xfrm>
            <a:off x="4425969" y="1811344"/>
            <a:ext cx="3583305" cy="4678680"/>
          </a:xfrm>
          <a:prstGeom prst="roundRect">
            <a:avLst>
              <a:gd name="adj" fmla="val 3774"/>
            </a:avLst>
          </a:prstGeom>
          <a:solidFill>
            <a:srgbClr val="FFFFFF"/>
          </a:solidFill>
          <a:ln w="25400" cap="flat" cmpd="sng" algn="ctr">
            <a:noFill/>
            <a:prstDash val="solid"/>
          </a:ln>
          <a:effectLst/>
        </p:spPr>
        <p:txBody>
          <a:bodyPr rtlCol="0" anchor="ctr"/>
          <a:lstStyle/>
          <a:p>
            <a:pPr algn="ctr"/>
            <a:endParaRPr lang="zh-CN" altLang="en-US">
              <a:solidFill>
                <a:schemeClr val="tx1">
                  <a:lumMod val="75000"/>
                  <a:lumOff val="25000"/>
                </a:schemeClr>
              </a:solidFill>
              <a:latin typeface="Arial" panose="020B0604020202020204" pitchFamily="34" charset="0"/>
              <a:ea typeface="黑体" panose="02010609060101010101" charset="-122"/>
            </a:endParaRPr>
          </a:p>
        </p:txBody>
      </p:sp>
      <p:sp>
        <p:nvSpPr>
          <p:cNvPr id="9" name="圆角矩形 8"/>
          <p:cNvSpPr/>
          <p:nvPr/>
        </p:nvSpPr>
        <p:spPr>
          <a:xfrm>
            <a:off x="553085" y="1644650"/>
            <a:ext cx="3583305" cy="4678680"/>
          </a:xfrm>
          <a:prstGeom prst="roundRect">
            <a:avLst>
              <a:gd name="adj" fmla="val 3774"/>
            </a:avLst>
          </a:prstGeom>
          <a:solidFill>
            <a:srgbClr val="FFFFFF"/>
          </a:solidFill>
          <a:ln w="25400" cap="flat" cmpd="sng" algn="ctr">
            <a:noFill/>
            <a:prstDash val="solid"/>
          </a:ln>
          <a:effectLst/>
        </p:spPr>
        <p:txBody>
          <a:bodyPr rtlCol="0" anchor="ctr"/>
          <a:lstStyle/>
          <a:p>
            <a:pPr algn="ctr"/>
            <a:endParaRPr lang="zh-CN" altLang="en-US">
              <a:solidFill>
                <a:schemeClr val="tx1">
                  <a:lumMod val="75000"/>
                  <a:lumOff val="25000"/>
                </a:schemeClr>
              </a:solidFill>
              <a:latin typeface="Arial" panose="020B0604020202020204" pitchFamily="34" charset="0"/>
              <a:ea typeface="黑体" panose="02010609060101010101" charset="-122"/>
            </a:endParaRPr>
          </a:p>
        </p:txBody>
      </p:sp>
      <p:sp>
        <p:nvSpPr>
          <p:cNvPr id="11" name="文本框 10"/>
          <p:cNvSpPr txBox="1"/>
          <p:nvPr/>
        </p:nvSpPr>
        <p:spPr>
          <a:xfrm>
            <a:off x="1202690" y="1474470"/>
            <a:ext cx="2766060" cy="771525"/>
          </a:xfrm>
          <a:prstGeom prst="rect">
            <a:avLst/>
          </a:prstGeom>
          <a:noFill/>
        </p:spPr>
        <p:txBody>
          <a:bodyPr wrap="square" rtlCol="0">
            <a:no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代谢激素</a:t>
            </a:r>
            <a:r>
              <a:rPr lang="en-US" altLang="zh-CN"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GLP-1</a:t>
            </a: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显著升高</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1" name="文本框 20"/>
          <p:cNvSpPr txBox="1"/>
          <p:nvPr/>
        </p:nvSpPr>
        <p:spPr>
          <a:xfrm>
            <a:off x="4872355" y="1474470"/>
            <a:ext cx="3027680" cy="337185"/>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饱腹感激素</a:t>
            </a:r>
            <a:r>
              <a:rPr lang="en-US" altLang="zh-CN"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PYY</a:t>
            </a: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显著升高</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9" name="文本框 28"/>
          <p:cNvSpPr txBox="1"/>
          <p:nvPr/>
        </p:nvSpPr>
        <p:spPr>
          <a:xfrm>
            <a:off x="1113155" y="5267960"/>
            <a:ext cx="2794635" cy="1177290"/>
          </a:xfrm>
          <a:prstGeom prst="rect">
            <a:avLst/>
          </a:prstGeom>
          <a:noFill/>
        </p:spPr>
        <p:txBody>
          <a:bodyPr wrap="square" rtlCol="0">
            <a:noAutofit/>
          </a:bodyPr>
          <a:lstStyle/>
          <a:p>
            <a:pPr algn="l">
              <a:spcAft>
                <a:spcPts val="600"/>
              </a:spcAft>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益生菌干预后肥胖女性的</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Glucagon-like peptide-1</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GLP-1</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）水平显著升高，益生菌干预可能通过</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肠</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内分泌轴</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改善能量代谢。</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algn="l">
              <a:spcAft>
                <a:spcPts val="600"/>
              </a:spcAft>
            </a:pPr>
            <a:r>
              <a:rPr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 </a:t>
            </a:r>
            <a:endParaRPr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lgn="l"/>
            <a:endParaRPr lang="en-US" altLang="zh-CN" sz="12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algn="l"/>
            <a:endParaRPr lang="en-US" altLang="zh-CN" sz="1200" i="1"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cxnSp>
        <p:nvCxnSpPr>
          <p:cNvPr id="30" name="直接连接符 29"/>
          <p:cNvCxnSpPr/>
          <p:nvPr/>
        </p:nvCxnSpPr>
        <p:spPr>
          <a:xfrm>
            <a:off x="4206875" y="2116455"/>
            <a:ext cx="25400" cy="3458845"/>
          </a:xfrm>
          <a:prstGeom prst="line">
            <a:avLst/>
          </a:prstGeom>
          <a:noFill/>
          <a:ln w="25400" cap="flat" cmpd="sng" algn="ctr">
            <a:solidFill>
              <a:srgbClr val="FFFFFF">
                <a:lumMod val="85000"/>
              </a:srgbClr>
            </a:solidFill>
            <a:prstDash val="sysDot"/>
          </a:ln>
          <a:effectLst/>
        </p:spPr>
      </p:cxnSp>
      <p:cxnSp>
        <p:nvCxnSpPr>
          <p:cNvPr id="31" name="直接连接符 30"/>
          <p:cNvCxnSpPr/>
          <p:nvPr/>
        </p:nvCxnSpPr>
        <p:spPr>
          <a:xfrm>
            <a:off x="7897495" y="2021840"/>
            <a:ext cx="0" cy="3567343"/>
          </a:xfrm>
          <a:prstGeom prst="line">
            <a:avLst/>
          </a:prstGeom>
          <a:noFill/>
          <a:ln w="25400" cap="flat" cmpd="sng" algn="ctr">
            <a:solidFill>
              <a:srgbClr val="FFFFFF">
                <a:lumMod val="85000"/>
              </a:srgbClr>
            </a:solidFill>
            <a:prstDash val="sysDot"/>
          </a:ln>
          <a:effectLst/>
        </p:spPr>
      </p:cxnSp>
      <p:pic>
        <p:nvPicPr>
          <p:cNvPr id="32" name="图片 31"/>
          <p:cNvPicPr>
            <a:picLocks noChangeAspect="1"/>
          </p:cNvPicPr>
          <p:nvPr/>
        </p:nvPicPr>
        <p:blipFill>
          <a:blip r:embed="rId1"/>
          <a:stretch>
            <a:fillRect/>
          </a:stretch>
        </p:blipFill>
        <p:spPr>
          <a:xfrm>
            <a:off x="974018" y="1903290"/>
            <a:ext cx="2907840" cy="3364683"/>
          </a:xfrm>
          <a:prstGeom prst="rect">
            <a:avLst/>
          </a:prstGeom>
        </p:spPr>
      </p:pic>
      <p:sp>
        <p:nvSpPr>
          <p:cNvPr id="36" name="文本框 35"/>
          <p:cNvSpPr txBox="1"/>
          <p:nvPr/>
        </p:nvSpPr>
        <p:spPr>
          <a:xfrm>
            <a:off x="4869180" y="5267960"/>
            <a:ext cx="2668270" cy="1177290"/>
          </a:xfrm>
          <a:prstGeom prst="rect">
            <a:avLst/>
          </a:prstGeom>
          <a:noFill/>
        </p:spPr>
        <p:txBody>
          <a:bodyPr wrap="square" rtlCol="0">
            <a:noAutofit/>
          </a:bodyPr>
          <a:lstStyle/>
          <a:p>
            <a:pPr algn="l"/>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益生菌干预后肥胖女性的</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Peptide YY</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PYY</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）水平显著升高，表明益生菌干预能增强生理性饱腹信号，有助于减少能量摄入。</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algn="l"/>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9" name="圆角矩形 38"/>
          <p:cNvSpPr/>
          <p:nvPr/>
        </p:nvSpPr>
        <p:spPr>
          <a:xfrm>
            <a:off x="8431530" y="1810385"/>
            <a:ext cx="3178175" cy="3193415"/>
          </a:xfrm>
          <a:prstGeom prst="roundRect">
            <a:avLst>
              <a:gd name="adj" fmla="val 4428"/>
            </a:avLst>
          </a:prstGeom>
          <a:solidFill>
            <a:srgbClr val="FFFFFF"/>
          </a:solidFill>
          <a:ln w="25400" cap="flat" cmpd="sng" algn="ctr">
            <a:solidFill>
              <a:srgbClr val="C30000">
                <a:lumMod val="20000"/>
                <a:lumOff val="80000"/>
                <a:alpha val="100000"/>
              </a:srgbClr>
            </a:solidFill>
            <a:prstDash val="solid"/>
          </a:ln>
          <a:effectLst/>
        </p:spPr>
        <p:txBody>
          <a:bodyPr rtlCol="0" anchor="ctr"/>
          <a:lstStyle/>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43" name="文本框 42"/>
          <p:cNvSpPr txBox="1"/>
          <p:nvPr/>
        </p:nvSpPr>
        <p:spPr>
          <a:xfrm>
            <a:off x="8626475" y="2582545"/>
            <a:ext cx="2671445" cy="2992755"/>
          </a:xfrm>
          <a:prstGeom prst="rect">
            <a:avLst/>
          </a:prstGeom>
          <a:noFill/>
        </p:spPr>
        <p:txBody>
          <a:bodyPr wrap="square" rtlCol="0" anchor="t">
            <a:noAutofit/>
          </a:bodyPr>
          <a:p>
            <a:pPr marL="285750" indent="-285750" algn="l" fontAlgn="auto">
              <a:lnSpc>
                <a:spcPct val="120000"/>
              </a:lnSpc>
              <a:spcAft>
                <a:spcPts val="600"/>
              </a:spcAft>
              <a:buFont typeface="Arial" panose="020B0604020202020204" pitchFamily="34" charset="0"/>
              <a:buChar char="•"/>
            </a:pPr>
            <a:r>
              <a:rPr lang="zh-CN" altLang="en-US" sz="1400">
                <a:solidFill>
                  <a:schemeClr val="tx1">
                    <a:lumMod val="75000"/>
                    <a:lumOff val="25000"/>
                  </a:schemeClr>
                </a:solidFill>
              </a:rPr>
              <a:t>胰高血糖素样肽</a:t>
            </a:r>
            <a:r>
              <a:rPr lang="en-US" altLang="zh-CN" sz="1400">
                <a:solidFill>
                  <a:schemeClr val="tx1">
                    <a:lumMod val="75000"/>
                    <a:lumOff val="25000"/>
                  </a:schemeClr>
                </a:solidFill>
              </a:rPr>
              <a:t>-</a:t>
            </a:r>
            <a:r>
              <a:rPr lang="en-US" altLang="zh-CN" sz="1400">
                <a:solidFill>
                  <a:schemeClr val="tx1">
                    <a:lumMod val="75000"/>
                    <a:lumOff val="25000"/>
                  </a:schemeClr>
                </a:solidFill>
              </a:rPr>
              <a:t>1</a:t>
            </a:r>
            <a:r>
              <a:rPr lang="zh-CN" altLang="en-US" sz="1400">
                <a:solidFill>
                  <a:schemeClr val="tx1">
                    <a:lumMod val="75000"/>
                    <a:lumOff val="25000"/>
                  </a:schemeClr>
                </a:solidFill>
              </a:rPr>
              <a:t>（</a:t>
            </a:r>
            <a:r>
              <a:rPr lang="en-US" altLang="zh-CN" sz="1400">
                <a:solidFill>
                  <a:schemeClr val="tx1">
                    <a:lumMod val="75000"/>
                    <a:lumOff val="25000"/>
                  </a:schemeClr>
                </a:solidFill>
              </a:rPr>
              <a:t>GLP-1</a:t>
            </a:r>
            <a:r>
              <a:rPr lang="zh-CN" altLang="en-US" sz="1400">
                <a:solidFill>
                  <a:schemeClr val="tx1">
                    <a:lumMod val="75000"/>
                    <a:lumOff val="25000"/>
                  </a:schemeClr>
                </a:solidFill>
              </a:rPr>
              <a:t>）水平显著升高，通过</a:t>
            </a:r>
            <a:r>
              <a:rPr lang="en-US" altLang="zh-CN" sz="1400">
                <a:solidFill>
                  <a:schemeClr val="tx1">
                    <a:lumMod val="75000"/>
                    <a:lumOff val="25000"/>
                  </a:schemeClr>
                </a:solidFill>
              </a:rPr>
              <a:t>“</a:t>
            </a:r>
            <a:r>
              <a:rPr lang="zh-CN" altLang="en-US" sz="1400">
                <a:solidFill>
                  <a:schemeClr val="tx1">
                    <a:lumMod val="75000"/>
                    <a:lumOff val="25000"/>
                  </a:schemeClr>
                </a:solidFill>
              </a:rPr>
              <a:t>肠</a:t>
            </a:r>
            <a:r>
              <a:rPr lang="en-US" altLang="zh-CN" sz="1400">
                <a:solidFill>
                  <a:schemeClr val="tx1">
                    <a:lumMod val="75000"/>
                    <a:lumOff val="25000"/>
                  </a:schemeClr>
                </a:solidFill>
              </a:rPr>
              <a:t>-</a:t>
            </a:r>
            <a:r>
              <a:rPr lang="zh-CN" altLang="en-US" sz="1400">
                <a:solidFill>
                  <a:schemeClr val="tx1">
                    <a:lumMod val="75000"/>
                    <a:lumOff val="25000"/>
                  </a:schemeClr>
                </a:solidFill>
              </a:rPr>
              <a:t>内分泌轴</a:t>
            </a:r>
            <a:r>
              <a:rPr lang="en-US" altLang="zh-CN" sz="1400">
                <a:solidFill>
                  <a:schemeClr val="tx1">
                    <a:lumMod val="75000"/>
                    <a:lumOff val="25000"/>
                  </a:schemeClr>
                </a:solidFill>
              </a:rPr>
              <a:t>”</a:t>
            </a:r>
            <a:r>
              <a:rPr lang="zh-CN" altLang="en-US" sz="1400">
                <a:solidFill>
                  <a:schemeClr val="tx1">
                    <a:lumMod val="75000"/>
                    <a:lumOff val="25000"/>
                  </a:schemeClr>
                </a:solidFill>
              </a:rPr>
              <a:t>改善能量代谢</a:t>
            </a:r>
            <a:endParaRPr lang="zh-CN" altLang="en-US" sz="1400">
              <a:solidFill>
                <a:schemeClr val="tx1">
                  <a:lumMod val="75000"/>
                  <a:lumOff val="25000"/>
                </a:schemeClr>
              </a:solidFill>
            </a:endParaRPr>
          </a:p>
          <a:p>
            <a:pPr marL="285750" indent="-285750" algn="l" fontAlgn="auto">
              <a:lnSpc>
                <a:spcPct val="120000"/>
              </a:lnSpc>
              <a:spcAft>
                <a:spcPts val="600"/>
              </a:spcAft>
              <a:buFont typeface="Arial" panose="020B0604020202020204" pitchFamily="34" charset="0"/>
              <a:buChar char="•"/>
            </a:pPr>
            <a:r>
              <a:rPr lang="zh-CN" altLang="en-US" sz="1400">
                <a:solidFill>
                  <a:schemeClr val="tx1">
                    <a:lumMod val="75000"/>
                    <a:lumOff val="25000"/>
                  </a:schemeClr>
                </a:solidFill>
              </a:rPr>
              <a:t>肥胖女性体内肽</a:t>
            </a:r>
            <a:r>
              <a:rPr lang="en-US" altLang="zh-CN" sz="1400">
                <a:solidFill>
                  <a:schemeClr val="tx1">
                    <a:lumMod val="75000"/>
                    <a:lumOff val="25000"/>
                  </a:schemeClr>
                </a:solidFill>
              </a:rPr>
              <a:t>YY</a:t>
            </a:r>
            <a:r>
              <a:rPr lang="zh-CN" altLang="en-US" sz="1400">
                <a:solidFill>
                  <a:schemeClr val="tx1">
                    <a:lumMod val="75000"/>
                    <a:lumOff val="25000"/>
                  </a:schemeClr>
                </a:solidFill>
              </a:rPr>
              <a:t>（</a:t>
            </a:r>
            <a:r>
              <a:rPr lang="en-US" altLang="zh-CN" sz="1400">
                <a:solidFill>
                  <a:schemeClr val="tx1">
                    <a:lumMod val="75000"/>
                    <a:lumOff val="25000"/>
                  </a:schemeClr>
                </a:solidFill>
              </a:rPr>
              <a:t>PYY</a:t>
            </a:r>
            <a:r>
              <a:rPr lang="zh-CN" altLang="en-US" sz="1400">
                <a:solidFill>
                  <a:schemeClr val="tx1">
                    <a:lumMod val="75000"/>
                    <a:lumOff val="25000"/>
                  </a:schemeClr>
                </a:solidFill>
              </a:rPr>
              <a:t>）水平显著升高，增强了生理性饱腹信号，有助于减少能量摄入</a:t>
            </a:r>
            <a:endParaRPr lang="zh-CN" altLang="en-US" sz="1400">
              <a:solidFill>
                <a:schemeClr val="tx1">
                  <a:lumMod val="75000"/>
                  <a:lumOff val="25000"/>
                </a:schemeClr>
              </a:solidFill>
            </a:endParaRPr>
          </a:p>
        </p:txBody>
      </p:sp>
      <p:pic>
        <p:nvPicPr>
          <p:cNvPr id="44" name="图片 43"/>
          <p:cNvPicPr>
            <a:picLocks noChangeAspect="1"/>
          </p:cNvPicPr>
          <p:nvPr/>
        </p:nvPicPr>
        <p:blipFill>
          <a:blip r:embed="rId2"/>
          <a:stretch>
            <a:fillRect/>
          </a:stretch>
        </p:blipFill>
        <p:spPr>
          <a:xfrm>
            <a:off x="4744036" y="2021893"/>
            <a:ext cx="2854538" cy="3246058"/>
          </a:xfrm>
          <a:prstGeom prst="rect">
            <a:avLst/>
          </a:prstGeom>
        </p:spPr>
      </p:pic>
      <p:sp>
        <p:nvSpPr>
          <p:cNvPr id="45" name="文本框 44"/>
          <p:cNvSpPr txBox="1"/>
          <p:nvPr/>
        </p:nvSpPr>
        <p:spPr>
          <a:xfrm>
            <a:off x="8881181" y="2086561"/>
            <a:ext cx="2278380" cy="368300"/>
          </a:xfrm>
          <a:prstGeom prst="rect">
            <a:avLst/>
          </a:prstGeom>
          <a:noFill/>
        </p:spPr>
        <p:txBody>
          <a:bodyPr wrap="square" rtlCol="0">
            <a:spAutoFit/>
          </a:bodyPr>
          <a:p>
            <a:pPr algn="ctr"/>
            <a:r>
              <a:rPr lang="zh-CN" altLang="en-US" b="1" dirty="0">
                <a:solidFill>
                  <a:srgbClr val="8B1A48"/>
                </a:solidFill>
                <a:latin typeface="Arial" panose="020B0604020202020204" pitchFamily="34" charset="0"/>
                <a:ea typeface="黑体" panose="02010609060101010101" charset="-122"/>
                <a:cs typeface="Arial" panose="020B0604020202020204" pitchFamily="34" charset="0"/>
                <a:sym typeface="+mn-ea"/>
              </a:rPr>
              <a:t>研究成果</a:t>
            </a:r>
            <a:endParaRPr lang="en-US" altLang="zh-CN" b="1" dirty="0">
              <a:solidFill>
                <a:srgbClr val="9E1C51"/>
              </a:solidFill>
              <a:latin typeface="Arial" panose="020B0604020202020204" pitchFamily="34" charset="0"/>
              <a:ea typeface="黑体" panose="02010609060101010101" charset="-122"/>
              <a:cs typeface="Arial" panose="020B0604020202020204" pitchFamily="34" charset="0"/>
              <a:sym typeface="+mn-ea"/>
            </a:endParaRPr>
          </a:p>
        </p:txBody>
      </p:sp>
      <p:sp>
        <p:nvSpPr>
          <p:cNvPr id="82" name="文本框 81"/>
          <p:cNvSpPr txBox="1"/>
          <p:nvPr/>
        </p:nvSpPr>
        <p:spPr>
          <a:xfrm>
            <a:off x="9453245" y="6395085"/>
            <a:ext cx="2738755" cy="245110"/>
          </a:xfrm>
          <a:prstGeom prst="rect">
            <a:avLst/>
          </a:prstGeom>
          <a:noFill/>
        </p:spPr>
        <p:txBody>
          <a:bodyPr wrap="square" rtlCol="0">
            <a:spAutoFit/>
          </a:bodyPr>
          <a:p>
            <a:r>
              <a:rPr lang="en-US" altLang="zh-CN"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Partial data shown. More data available...</a:t>
            </a:r>
            <a:endParaRPr lang="en-US" altLang="zh-CN"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383780" cy="704850"/>
            <a:chOff x="400" y="1020"/>
            <a:chExt cx="11628"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9693"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肥胖女性情绪调节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60" y="1051560"/>
            <a:ext cx="5454650" cy="1018540"/>
          </a:xfrm>
          <a:prstGeom prst="rect">
            <a:avLst/>
          </a:prstGeom>
        </p:spPr>
        <p:txBody>
          <a:bodyPr wrap="square" rtlCol="0">
            <a:noAutofit/>
          </a:bodyPr>
          <a:p>
            <a:pPr indent="0" defTabSz="0">
              <a:lnSpc>
                <a:spcPct val="130000"/>
              </a:lnSpc>
              <a:spcBef>
                <a:spcPct val="0"/>
              </a:spcBef>
              <a:spcAft>
                <a:spcPct val="0"/>
              </a:spcAft>
              <a:buNone/>
            </a:pPr>
            <a:r>
              <a:rPr lang="en-US" altLang="zh-CN" sz="1200">
                <a:solidFill>
                  <a:srgbClr val="8B1A48"/>
                </a:solidFill>
              </a:rPr>
              <a:t>鼠李糖乳酪杆菌 LRa05</a:t>
            </a:r>
            <a:r>
              <a:rPr lang="en-US" altLang="zh-CN" sz="1200">
                <a:solidFill>
                  <a:srgbClr val="8B1A48"/>
                </a:solidFill>
              </a:rPr>
              <a:t>; 卷曲乳杆菌 LCr86;</a:t>
            </a:r>
            <a:endParaRPr lang="en-US" altLang="zh-CN" sz="1200">
              <a:solidFill>
                <a:srgbClr val="8B1A48"/>
              </a:solidFill>
            </a:endParaRPr>
          </a:p>
          <a:p>
            <a:pPr indent="0" defTabSz="0">
              <a:lnSpc>
                <a:spcPct val="130000"/>
              </a:lnSpc>
              <a:spcBef>
                <a:spcPct val="0"/>
              </a:spcBef>
              <a:spcAft>
                <a:spcPct val="0"/>
              </a:spcAft>
              <a:buNone/>
            </a:pPr>
            <a:r>
              <a:rPr lang="en-US" altLang="zh-CN" sz="1200">
                <a:solidFill>
                  <a:srgbClr val="8B1A48"/>
                </a:solidFill>
              </a:rPr>
              <a:t>罗伊氏粘液乳杆菌 LR08; </a:t>
            </a:r>
            <a:r>
              <a:rPr lang="en-US" altLang="zh-CN" sz="1200">
                <a:solidFill>
                  <a:schemeClr val="tx1">
                    <a:lumMod val="75000"/>
                    <a:lumOff val="25000"/>
                  </a:schemeClr>
                </a:solidFill>
              </a:rPr>
              <a:t>短双歧杆菌 BBr60; </a:t>
            </a:r>
            <a:endParaRPr lang="en-US" altLang="zh-CN" sz="1200">
              <a:solidFill>
                <a:schemeClr val="tx1">
                  <a:lumMod val="75000"/>
                  <a:lumOff val="25000"/>
                </a:schemeClr>
              </a:solidFill>
            </a:endParaRPr>
          </a:p>
          <a:p>
            <a:pPr indent="0" defTabSz="0">
              <a:lnSpc>
                <a:spcPct val="130000"/>
              </a:lnSpc>
              <a:spcBef>
                <a:spcPct val="0"/>
              </a:spcBef>
              <a:spcAft>
                <a:spcPct val="0"/>
              </a:spcAft>
              <a:buNone/>
            </a:pPr>
            <a:r>
              <a:rPr lang="en-US" altLang="zh-CN" sz="1200">
                <a:solidFill>
                  <a:schemeClr val="tx1">
                    <a:lumMod val="75000"/>
                    <a:lumOff val="25000"/>
                  </a:schemeClr>
                </a:solidFill>
              </a:rPr>
              <a:t>乳酸片球菌 PA53; 植物乳植杆菌 Lp90;</a:t>
            </a:r>
            <a:endParaRPr lang="en-US" altLang="zh-CN" sz="1200">
              <a:solidFill>
                <a:schemeClr val="tx1">
                  <a:lumMod val="75000"/>
                  <a:lumOff val="25000"/>
                </a:schemeClr>
              </a:solidFill>
            </a:endParaRPr>
          </a:p>
          <a:p>
            <a:pPr indent="0" defTabSz="0">
              <a:lnSpc>
                <a:spcPct val="130000"/>
              </a:lnSpc>
              <a:spcBef>
                <a:spcPct val="0"/>
              </a:spcBef>
              <a:spcAft>
                <a:spcPct val="0"/>
              </a:spcAft>
              <a:buNone/>
            </a:pPr>
            <a:r>
              <a:rPr lang="en-US" altLang="zh-CN" sz="1200">
                <a:solidFill>
                  <a:schemeClr val="tx1">
                    <a:lumMod val="50000"/>
                    <a:lumOff val="50000"/>
                  </a:schemeClr>
                </a:solidFill>
              </a:rPr>
              <a:t>凝结魏茨曼氏菌 BC99</a:t>
            </a:r>
            <a:endParaRPr lang="en-US" altLang="zh-CN" sz="1200">
              <a:solidFill>
                <a:schemeClr val="tx1">
                  <a:lumMod val="50000"/>
                  <a:lumOff val="50000"/>
                </a:schemeClr>
              </a:solidFill>
            </a:endParaRPr>
          </a:p>
        </p:txBody>
      </p:sp>
      <p:sp>
        <p:nvSpPr>
          <p:cNvPr id="4" name="文本框 3"/>
          <p:cNvSpPr txBox="1"/>
          <p:nvPr userDrawn="1"/>
        </p:nvSpPr>
        <p:spPr>
          <a:xfrm>
            <a:off x="716280" y="2752725"/>
            <a:ext cx="7706995" cy="737235"/>
          </a:xfrm>
          <a:prstGeom prst="rect">
            <a:avLst/>
          </a:prstGeom>
        </p:spPr>
        <p:txBody>
          <a:bodyPr wrap="square" rtlCol="0">
            <a:spAutoFit/>
          </a:bodyPr>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针对性缓解肥胖女性的焦虑和抑郁情绪</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改善肥胖女性情绪问题，实现体重管理与心理健康的协同改善</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8" name="表格 7"/>
          <p:cNvGraphicFramePr/>
          <p:nvPr>
            <p:custDataLst>
              <p:tags r:id="rId1"/>
            </p:custDataLst>
          </p:nvPr>
        </p:nvGraphicFramePr>
        <p:xfrm>
          <a:off x="852805" y="5066030"/>
          <a:ext cx="4918710" cy="554464"/>
        </p:xfrm>
        <a:graphic>
          <a:graphicData uri="http://schemas.openxmlformats.org/drawingml/2006/table">
            <a:tbl>
              <a:tblPr/>
              <a:tblGrid>
                <a:gridCol w="1961515"/>
                <a:gridCol w="1579880"/>
                <a:gridCol w="1377315"/>
              </a:tblGrid>
              <a:tr h="287020">
                <a:tc>
                  <a:txBody>
                    <a:bodyPr/>
                    <a:p>
                      <a:pPr indent="0">
                        <a:buNone/>
                      </a:pPr>
                      <a:r>
                        <a:rPr kumimoji="1" lang="en-US" altLang="zh-CN" sz="900" b="1" dirty="0">
                          <a:solidFill>
                            <a:srgbClr val="8B1A48"/>
                          </a:solidFill>
                          <a:latin typeface="Arial" panose="020B0604020202020204" pitchFamily="34" charset="0"/>
                          <a:cs typeface="Arial" panose="020B0604020202020204" pitchFamily="34" charset="0"/>
                        </a:rPr>
                        <a:t>LRa05+LR08</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NCT07013409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8B1A48"/>
                          </a:solidFill>
                          <a:latin typeface="Arial" panose="020B0604020202020204" pitchFamily="34" charset="0"/>
                          <a:cs typeface="Arial" panose="020B0604020202020204" pitchFamily="34" charset="0"/>
                        </a:rPr>
                        <a:t>LCr86</a:t>
                      </a:r>
                      <a:r>
                        <a:rPr lang="en-US" sz="900">
                          <a:solidFill>
                            <a:srgbClr val="002060"/>
                          </a:solidFill>
                          <a:latin typeface="Arial" panose="020B0604020202020204" pitchFamily="34" charset="0"/>
                          <a:cs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NCT06830122</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8B1A48"/>
                          </a:solidFill>
                          <a:latin typeface="Arial" panose="020B0604020202020204" pitchFamily="34" charset="0"/>
                          <a:cs typeface="Arial" panose="020B0604020202020204" pitchFamily="34" charset="0"/>
                        </a:rPr>
                        <a:t>BBr60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NCT06196892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7444">
                <a:tc>
                  <a:txBody>
                    <a:bodyPr/>
                    <a:p>
                      <a:pPr lvl="0" indent="0" algn="l">
                        <a:buNone/>
                      </a:pPr>
                      <a:r>
                        <a:rPr kumimoji="1" lang="en-US" altLang="en-US" sz="900" b="1" dirty="0">
                          <a:solidFill>
                            <a:srgbClr val="8B1A48"/>
                          </a:solidFill>
                          <a:latin typeface="Arial" panose="020B0604020202020204" pitchFamily="34" charset="0"/>
                          <a:cs typeface="Arial" panose="020B0604020202020204" pitchFamily="34" charset="0"/>
                        </a:rPr>
                        <a:t>PA53</a:t>
                      </a:r>
                      <a:r>
                        <a:rPr kumimoji="1" lang="en-US" altLang="en-US" sz="900" b="0" dirty="0">
                          <a:solidFill>
                            <a:schemeClr val="tx1">
                              <a:lumMod val="75000"/>
                              <a:lumOff val="25000"/>
                            </a:schemeClr>
                          </a:solidFill>
                          <a:latin typeface="Arial" panose="020B0604020202020204" pitchFamily="34" charset="0"/>
                          <a:cs typeface="Arial" panose="020B0604020202020204" pitchFamily="34" charset="0"/>
                        </a:rPr>
                        <a:t>: NCT06648590</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8B1A48"/>
                          </a:solidFill>
                          <a:latin typeface="Arial" panose="020B0604020202020204" pitchFamily="34" charset="0"/>
                          <a:cs typeface="Arial" panose="020B0604020202020204" pitchFamily="34" charset="0"/>
                        </a:rPr>
                        <a:t>Lp90</a:t>
                      </a:r>
                      <a:r>
                        <a:rPr lang="en-US" sz="900">
                          <a:solidFill>
                            <a:srgbClr val="002060"/>
                          </a:solidFill>
                          <a:latin typeface="Arial" panose="020B0604020202020204" pitchFamily="34" charset="0"/>
                          <a:cs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NCT06987279</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8B1A48"/>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6" name="文本框 5"/>
          <p:cNvSpPr txBox="1"/>
          <p:nvPr/>
        </p:nvSpPr>
        <p:spPr>
          <a:xfrm>
            <a:off x="7525385" y="1301115"/>
            <a:ext cx="427482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藏红花提取物、维生素</a:t>
            </a:r>
            <a:r>
              <a:rPr lang="en-US" altLang="zh-CN" sz="1200">
                <a:solidFill>
                  <a:schemeClr val="tx1">
                    <a:lumMod val="75000"/>
                    <a:lumOff val="25000"/>
                  </a:schemeClr>
                </a:solidFill>
                <a:sym typeface="+mn-ea"/>
              </a:rPr>
              <a:t>D3</a:t>
            </a:r>
            <a:r>
              <a:rPr lang="zh-CN" altLang="en-US" sz="1200">
                <a:solidFill>
                  <a:schemeClr val="tx1">
                    <a:lumMod val="75000"/>
                    <a:lumOff val="25000"/>
                  </a:schemeClr>
                </a:solidFill>
                <a:sym typeface="+mn-ea"/>
              </a:rPr>
              <a:t>、维生素</a:t>
            </a:r>
            <a:r>
              <a:rPr lang="en-US" altLang="zh-CN" sz="1200">
                <a:solidFill>
                  <a:schemeClr val="tx1">
                    <a:lumMod val="75000"/>
                    <a:lumOff val="25000"/>
                  </a:schemeClr>
                </a:solidFill>
                <a:sym typeface="+mn-ea"/>
              </a:rPr>
              <a:t>K2</a:t>
            </a:r>
            <a:r>
              <a:rPr lang="zh-CN" altLang="en-US" sz="1200">
                <a:solidFill>
                  <a:schemeClr val="tx1">
                    <a:lumMod val="75000"/>
                    <a:lumOff val="25000"/>
                  </a:schemeClr>
                </a:solidFill>
                <a:sym typeface="+mn-ea"/>
              </a:rPr>
              <a:t>、维生素</a:t>
            </a:r>
            <a:r>
              <a:rPr lang="en-US" altLang="zh-CN" sz="1200">
                <a:solidFill>
                  <a:schemeClr val="tx1">
                    <a:lumMod val="75000"/>
                    <a:lumOff val="25000"/>
                  </a:schemeClr>
                </a:solidFill>
                <a:sym typeface="+mn-ea"/>
              </a:rPr>
              <a:t>B6</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菊粉、微晶纤维素</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7" name="文本框 6"/>
          <p:cNvSpPr txBox="1"/>
          <p:nvPr userDrawn="1">
            <p:custDataLst>
              <p:tags r:id="rId2"/>
            </p:custDataLst>
          </p:nvPr>
        </p:nvSpPr>
        <p:spPr>
          <a:xfrm>
            <a:off x="617855" y="4609622"/>
            <a:ext cx="4102682" cy="275590"/>
          </a:xfrm>
          <a:prstGeom prst="rect">
            <a:avLst/>
          </a:prstGeom>
          <a:noFill/>
        </p:spPr>
        <p:txBody>
          <a:bodyPr wrap="square" rtlCol="0">
            <a:spAutoFit/>
          </a:bodyPr>
          <a:p>
            <a:r>
              <a:rPr kumimoji="1" lang="zh-CN" altLang="en-US" sz="1200" b="1" dirty="0">
                <a:solidFill>
                  <a:srgbClr val="9E1C51"/>
                </a:solidFill>
                <a:latin typeface="Arial" panose="020B0604020202020204" pitchFamily="34" charset="0"/>
                <a:cs typeface="Arial" panose="020B0604020202020204" pitchFamily="34" charset="0"/>
                <a:sym typeface="+mn-ea"/>
              </a:rPr>
              <a:t>临床</a:t>
            </a:r>
            <a:r>
              <a:rPr kumimoji="1" lang="zh-CN" altLang="en-US" sz="1200" b="1" dirty="0">
                <a:solidFill>
                  <a:srgbClr val="9E1C51"/>
                </a:solidFill>
                <a:latin typeface="Arial" panose="020B0604020202020204" pitchFamily="34" charset="0"/>
                <a:cs typeface="Arial" panose="020B0604020202020204" pitchFamily="34" charset="0"/>
                <a:sym typeface="+mn-ea"/>
              </a:rPr>
              <a:t>研究</a:t>
            </a:r>
            <a:endParaRPr kumimoji="1" lang="zh-CN" altLang="en-US" sz="1200" b="1" dirty="0">
              <a:solidFill>
                <a:srgbClr val="9E1C51"/>
              </a:solidFill>
              <a:latin typeface="Arial" panose="020B0604020202020204" pitchFamily="34" charset="0"/>
              <a:cs typeface="Arial" panose="020B0604020202020204" pitchFamily="34" charset="0"/>
              <a:sym typeface="+mn-ea"/>
            </a:endParaRPr>
          </a:p>
        </p:txBody>
      </p:sp>
      <p:sp>
        <p:nvSpPr>
          <p:cNvPr id="9" name="文本框 8"/>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nvSpPr>
        <p:spPr>
          <a:xfrm>
            <a:off x="752475" y="2273935"/>
            <a:ext cx="2765425" cy="2680335"/>
          </a:xfrm>
          <a:prstGeom prst="roundRect">
            <a:avLst>
              <a:gd name="adj" fmla="val 4428"/>
            </a:avLst>
          </a:prstGeom>
          <a:solidFill>
            <a:srgbClr val="FFFFFF"/>
          </a:solidFill>
          <a:ln w="25400" cap="flat" cmpd="sng" algn="ctr">
            <a:solidFill>
              <a:srgbClr val="C30000">
                <a:lumMod val="20000"/>
                <a:lumOff val="80000"/>
                <a:alpha val="100000"/>
              </a:srgbClr>
            </a:solidFill>
            <a:prstDash val="solid"/>
          </a:ln>
          <a:effectLst/>
        </p:spPr>
        <p:txBody>
          <a:bodyPr rtlCol="0" anchor="ctr"/>
          <a:lstStyle/>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7169785" cy="704850"/>
            <a:chOff x="400" y="1020"/>
            <a:chExt cx="11291"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9356"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肥胖女性情绪调节</a:t>
              </a:r>
              <a:r>
                <a:rPr kumimoji="1" lang="en-US" altLang="zh-CN" sz="2000" b="1" i="1" dirty="0">
                  <a:solidFill>
                    <a:schemeClr val="tx1">
                      <a:lumMod val="65000"/>
                      <a:lumOff val="35000"/>
                    </a:schemeClr>
                  </a:solidFill>
                  <a:latin typeface="黑体" panose="02010609060101010101" charset="-122"/>
                  <a:cs typeface="黑体" panose="02010609060101010101" charset="-122"/>
                  <a:sym typeface="+mn-ea"/>
                </a:rPr>
                <a:t> </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endParaRPr>
          </a:p>
        </p:txBody>
      </p:sp>
      <p:sp>
        <p:nvSpPr>
          <p:cNvPr id="3" name="文本框 2"/>
          <p:cNvSpPr txBox="1"/>
          <p:nvPr>
            <p:custDataLst>
              <p:tags r:id="rId1"/>
            </p:custDataLst>
          </p:nvPr>
        </p:nvSpPr>
        <p:spPr>
          <a:xfrm>
            <a:off x="4420669" y="4918606"/>
            <a:ext cx="3091171" cy="922020"/>
          </a:xfrm>
          <a:prstGeom prst="rect">
            <a:avLst/>
          </a:prstGeom>
          <a:noFill/>
        </p:spPr>
        <p:txBody>
          <a:bodyPr wrap="square">
            <a:spAutoFit/>
          </a:bodyPr>
          <a:lstStyle/>
          <a:p>
            <a:pPr lvl="0" algn="just">
              <a:lnSpc>
                <a:spcPct val="150000"/>
              </a:lnSpc>
              <a:defRPr/>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益生菌干预后肥胖女性的焦虑自评量表的分数显著降低，表明益生菌干预有效改善了肥胖女性的焦虑情况。</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4" name="文本框 3"/>
          <p:cNvSpPr txBox="1"/>
          <p:nvPr/>
        </p:nvSpPr>
        <p:spPr>
          <a:xfrm>
            <a:off x="4694044" y="1551405"/>
            <a:ext cx="2544470" cy="521970"/>
          </a:xfrm>
          <a:prstGeom prst="rect">
            <a:avLst/>
          </a:prstGeom>
          <a:noFill/>
        </p:spPr>
        <p:txBody>
          <a:bodyPr wrap="square" rtlCol="0">
            <a:no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缓解焦虑症状</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6" name="文本框 15"/>
          <p:cNvSpPr txBox="1"/>
          <p:nvPr>
            <p:custDataLst>
              <p:tags r:id="rId2"/>
            </p:custDataLst>
          </p:nvPr>
        </p:nvSpPr>
        <p:spPr>
          <a:xfrm>
            <a:off x="8277721" y="4918606"/>
            <a:ext cx="3091171" cy="922020"/>
          </a:xfrm>
          <a:prstGeom prst="rect">
            <a:avLst/>
          </a:prstGeom>
          <a:noFill/>
        </p:spPr>
        <p:txBody>
          <a:bodyPr wrap="square">
            <a:spAutoFit/>
          </a:bodyPr>
          <a:lstStyle/>
          <a:p>
            <a:pPr lvl="0" algn="just">
              <a:lnSpc>
                <a:spcPct val="150000"/>
              </a:lnSpc>
              <a:defRPr/>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益生菌干预后肥胖女性的抑郁自评量表的分数显著降低，表明益生菌干预有效改善了肥胖女性的抑郁情况。</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18" name="文本框 17"/>
          <p:cNvSpPr txBox="1"/>
          <p:nvPr/>
        </p:nvSpPr>
        <p:spPr>
          <a:xfrm>
            <a:off x="8065626" y="1551338"/>
            <a:ext cx="2867660" cy="337185"/>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缓解抑郁症状</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9" name="文本框 18"/>
          <p:cNvSpPr txBox="1"/>
          <p:nvPr/>
        </p:nvSpPr>
        <p:spPr>
          <a:xfrm>
            <a:off x="977900" y="2811145"/>
            <a:ext cx="2419985" cy="2143125"/>
          </a:xfrm>
          <a:prstGeom prst="rect">
            <a:avLst/>
          </a:prstGeom>
          <a:noFill/>
        </p:spPr>
        <p:txBody>
          <a:bodyPr wrap="square" rtlCol="0">
            <a:noAutofit/>
          </a:bodyPr>
          <a:lstStyle/>
          <a:p>
            <a:pPr marL="285750" indent="-285750" fontAlgn="auto">
              <a:lnSpc>
                <a:spcPct val="13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肥胖女性焦虑自评量表评分显著降低，有效改善焦虑状态</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3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肥胖女性抑郁自评量表评分显著降低，有效改善抑郁状态</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pic>
        <p:nvPicPr>
          <p:cNvPr id="8" name="图片 7"/>
          <p:cNvPicPr>
            <a:picLocks noChangeAspect="1"/>
          </p:cNvPicPr>
          <p:nvPr>
            <p:custDataLst>
              <p:tags r:id="rId3"/>
            </p:custDataLst>
          </p:nvPr>
        </p:nvPicPr>
        <p:blipFill>
          <a:blip r:embed="rId4"/>
          <a:stretch>
            <a:fillRect/>
          </a:stretch>
        </p:blipFill>
        <p:spPr>
          <a:xfrm>
            <a:off x="4884208" y="2105592"/>
            <a:ext cx="2444708" cy="2780017"/>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8277102" y="2101727"/>
            <a:ext cx="2444708" cy="2780017"/>
          </a:xfrm>
          <a:prstGeom prst="rect">
            <a:avLst/>
          </a:prstGeom>
        </p:spPr>
      </p:pic>
      <p:sp>
        <p:nvSpPr>
          <p:cNvPr id="12" name="文本框 11"/>
          <p:cNvSpPr txBox="1"/>
          <p:nvPr/>
        </p:nvSpPr>
        <p:spPr>
          <a:xfrm>
            <a:off x="1419860" y="2466340"/>
            <a:ext cx="1431925" cy="530225"/>
          </a:xfrm>
          <a:prstGeom prst="rect">
            <a:avLst/>
          </a:prstGeom>
          <a:noFill/>
        </p:spPr>
        <p:txBody>
          <a:bodyPr wrap="square" rtlCol="0">
            <a:noAutofit/>
          </a:bodyPr>
          <a:lstStyle/>
          <a:p>
            <a:pPr algn="ctr"/>
            <a:r>
              <a:rPr lang="zh-CN" altLang="en-US" b="1" dirty="0">
                <a:solidFill>
                  <a:srgbClr val="9E1C51"/>
                </a:solidFill>
                <a:latin typeface="Arial" panose="020B0604020202020204" pitchFamily="34" charset="0"/>
                <a:ea typeface="黑体" panose="02010609060101010101" charset="-122"/>
                <a:cs typeface="Arial" panose="020B0604020202020204" pitchFamily="34" charset="0"/>
              </a:rPr>
              <a:t>研究</a:t>
            </a:r>
            <a:r>
              <a:rPr lang="zh-CN" altLang="en-US" b="1" dirty="0">
                <a:solidFill>
                  <a:srgbClr val="9E1C51"/>
                </a:solidFill>
                <a:latin typeface="Arial" panose="020B0604020202020204" pitchFamily="34" charset="0"/>
                <a:ea typeface="黑体" panose="02010609060101010101" charset="-122"/>
                <a:cs typeface="Arial" panose="020B0604020202020204" pitchFamily="34" charset="0"/>
              </a:rPr>
              <a:t>成果</a:t>
            </a:r>
            <a:endParaRPr lang="zh-CN" altLang="en-US" b="1" dirty="0">
              <a:solidFill>
                <a:srgbClr val="9E1C51"/>
              </a:solidFill>
              <a:latin typeface="Arial" panose="020B0604020202020204" pitchFamily="34" charset="0"/>
              <a:ea typeface="黑体" panose="02010609060101010101" charset="-122"/>
              <a:cs typeface="Arial" panose="020B0604020202020204" pitchFamily="34" charset="0"/>
            </a:endParaRPr>
          </a:p>
        </p:txBody>
      </p:sp>
      <p:cxnSp>
        <p:nvCxnSpPr>
          <p:cNvPr id="30" name="直接连接符 29"/>
          <p:cNvCxnSpPr/>
          <p:nvPr/>
        </p:nvCxnSpPr>
        <p:spPr>
          <a:xfrm>
            <a:off x="7738693" y="1600828"/>
            <a:ext cx="0" cy="3750384"/>
          </a:xfrm>
          <a:prstGeom prst="line">
            <a:avLst/>
          </a:prstGeom>
          <a:noFill/>
          <a:ln w="25400" cap="flat" cmpd="sng" algn="ctr">
            <a:solidFill>
              <a:srgbClr val="FFFFFF">
                <a:lumMod val="85000"/>
              </a:srgbClr>
            </a:solidFill>
            <a:prstDash val="sysDot"/>
          </a:ln>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p:nvPr userDrawn="1">
            <p:custDataLst>
              <p:tags r:id="rId1"/>
            </p:custDataLst>
          </p:nvPr>
        </p:nvGraphicFramePr>
        <p:xfrm>
          <a:off x="703595" y="5029140"/>
          <a:ext cx="6226175" cy="1232965"/>
        </p:xfrm>
        <a:graphic>
          <a:graphicData uri="http://schemas.openxmlformats.org/drawingml/2006/table">
            <a:tbl>
              <a:tblPr firstRow="1" bandRow="1">
                <a:tableStyleId>{5C22544A-7EE6-4342-B048-85BDC9FD1C3A}</a:tableStyleId>
              </a:tblPr>
              <a:tblGrid>
                <a:gridCol w="3237230"/>
                <a:gridCol w="2988945"/>
              </a:tblGrid>
              <a:tr h="315390">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BLa80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NCT06107049</a:t>
                      </a:r>
                      <a:endParaRPr lang="en-US" altLang="zh-CN">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kumimoji="1" lang="en-US" altLang="zh-CN" sz="900" dirty="0">
                          <a:solidFill>
                            <a:srgbClr val="AF3014"/>
                          </a:solidFill>
                          <a:latin typeface="Arial" panose="020B0604020202020204" pitchFamily="34" charset="0"/>
                          <a:cs typeface="Arial" panose="020B0604020202020204" pitchFamily="34" charset="0"/>
                          <a:sym typeface="+mn-ea"/>
                        </a:rPr>
                        <a:t>L</a:t>
                      </a:r>
                      <a:r>
                        <a:rPr kumimoji="1" lang="en-US" altLang="zh-CN" sz="900" b="1" dirty="0">
                          <a:solidFill>
                            <a:srgbClr val="AF3014"/>
                          </a:solidFill>
                          <a:latin typeface="Arial" panose="020B0604020202020204" pitchFamily="34" charset="0"/>
                          <a:cs typeface="Arial" panose="020B0604020202020204" pitchFamily="34" charset="0"/>
                          <a:sym typeface="+mn-ea"/>
                        </a:rPr>
                        <a:t>Ra05</a:t>
                      </a:r>
                      <a:r>
                        <a:rPr kumimoji="1" lang="en-US" altLang="zh-CN" sz="900" b="0" dirty="0">
                          <a:solidFill>
                            <a:srgbClr val="AF3014"/>
                          </a:solidFill>
                          <a:latin typeface="Arial" panose="020B0604020202020204" pitchFamily="34" charset="0"/>
                          <a:cs typeface="Arial" panose="020B0604020202020204" pitchFamily="34" charset="0"/>
                          <a:sym typeface="+mn-ea"/>
                        </a:rPr>
                        <a:t>:</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NCT06821789</a:t>
                      </a:r>
                      <a:endParaRPr lang="en-US" altLang="zh-CN">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BBr60</a:t>
                      </a:r>
                      <a:r>
                        <a:rPr kumimoji="1" lang="en-US" altLang="zh-CN" sz="900" dirty="0">
                          <a:solidFill>
                            <a:srgbClr val="AF3014"/>
                          </a:solidFill>
                          <a:latin typeface="Arial" panose="020B0604020202020204" pitchFamily="34" charset="0"/>
                          <a:cs typeface="Arial" panose="020B0604020202020204" pitchFamily="34" charset="0"/>
                          <a:sym typeface="+mn-ea"/>
                        </a:rPr>
                        <a:t>:</a:t>
                      </a:r>
                      <a:r>
                        <a:rPr kumimoji="1" lang="en-US" altLang="zh-CN" sz="900" dirty="0">
                          <a:solidFill>
                            <a:srgbClr val="9E1C51"/>
                          </a:solidFill>
                          <a:latin typeface="Arial" panose="020B0604020202020204" pitchFamily="34" charset="0"/>
                          <a:cs typeface="Arial" panose="020B0604020202020204" pitchFamily="34" charset="0"/>
                          <a:sym typeface="+mn-ea"/>
                        </a:rPr>
                        <a:t> </a:t>
                      </a:r>
                      <a:r>
                        <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rPr>
                        <a:t>NCT06196892</a:t>
                      </a:r>
                      <a:endParaRPr lang="en-US" altLang="zh-CN">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kumimoji="1" lang="en-US" altLang="zh-CN" sz="900" b="1" dirty="0">
                          <a:solidFill>
                            <a:srgbClr val="AF3014"/>
                          </a:solidFill>
                          <a:latin typeface="Arial" panose="020B0604020202020204" pitchFamily="34" charset="0"/>
                          <a:cs typeface="Arial" panose="020B0604020202020204" pitchFamily="34" charset="0"/>
                          <a:sym typeface="+mn-ea"/>
                        </a:rPr>
                        <a:t>BC99</a:t>
                      </a:r>
                      <a:r>
                        <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rPr>
                        <a:t>: NCT06629441</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BLa80+BL21+BBr60+BAC30+BI45</a:t>
                      </a:r>
                      <a:r>
                        <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rPr>
                        <a:t>: NCT06847919</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274320">
                <a:tc gridSpan="2">
                  <a:txBody>
                    <a:bodyPr/>
                    <a:lstStyle/>
                    <a:p>
                      <a:pPr>
                        <a:buNone/>
                      </a:pPr>
                      <a:endParaRPr kumimoji="1" lang="zh-CN" altLang="en-US"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hMerge="1">
                  <a:tcPr>
                    <a:lnR>
                      <a:noFill/>
                    </a:lnR>
                    <a:lnT>
                      <a:noFill/>
                    </a:lnT>
                    <a:lnB>
                      <a:noFill/>
                    </a:lnB>
                  </a:tcPr>
                </a:tc>
              </a:tr>
            </a:tbl>
          </a:graphicData>
        </a:graphic>
      </p:graphicFrame>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睡眠质量改善</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703580" y="2578100"/>
            <a:ext cx="6299200" cy="1060450"/>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显著改善焦虑与抑郁情绪</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缩短入睡时间，提升睡眠质量</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改善生活质量与</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满意度</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4" name="文本框 3"/>
          <p:cNvSpPr txBox="1"/>
          <p:nvPr userDrawn="1"/>
        </p:nvSpPr>
        <p:spPr>
          <a:xfrm>
            <a:off x="463093" y="1072223"/>
            <a:ext cx="6124768" cy="1004391"/>
          </a:xfrm>
          <a:prstGeom prst="rect">
            <a:avLst/>
          </a:prstGeom>
        </p:spPr>
        <p:txBody>
          <a:bodyPr wrap="square" rtlCol="0" anchor="t">
            <a:noAutofit/>
          </a:bodyPr>
          <a:lstStyle/>
          <a:p>
            <a:pPr>
              <a:lnSpc>
                <a:spcPct val="130000"/>
              </a:lnSpc>
            </a:pPr>
            <a:r>
              <a:rPr lang="en-US" altLang="zh-CN" sz="1200">
                <a:solidFill>
                  <a:srgbClr val="AF3014"/>
                </a:solidFill>
                <a:latin typeface="Arial" panose="020B0604020202020204" pitchFamily="34" charset="0"/>
                <a:ea typeface="黑体" panose="02010609060101010101" charset="-122"/>
                <a:cs typeface="Arial" panose="020B0604020202020204" pitchFamily="34" charset="0"/>
              </a:rPr>
              <a:t>动物双歧杆菌乳亚种 BLa80; 鼠李糖乳酪杆菌 LRa05;</a:t>
            </a:r>
            <a:endParaRPr lang="en-US" altLang="zh-CN" sz="1200">
              <a:solidFill>
                <a:srgbClr val="AF3014"/>
              </a:solidFill>
              <a:latin typeface="Arial" panose="020B0604020202020204" pitchFamily="34" charset="0"/>
              <a:ea typeface="黑体" panose="02010609060101010101" charset="-122"/>
              <a:cs typeface="Arial" panose="020B0604020202020204" pitchFamily="34" charset="0"/>
            </a:endParaRPr>
          </a:p>
          <a:p>
            <a:pPr>
              <a:lnSpc>
                <a:spcPct val="130000"/>
              </a:lnSpc>
            </a:pPr>
            <a:r>
              <a:rPr lang="en-US" altLang="zh-CN" sz="1200">
                <a:solidFill>
                  <a:srgbClr val="AF3014"/>
                </a:solidFill>
                <a:latin typeface="Arial" panose="020B0604020202020204" pitchFamily="34" charset="0"/>
                <a:ea typeface="黑体" panose="02010609060101010101" charset="-122"/>
                <a:cs typeface="Arial" panose="020B0604020202020204" pitchFamily="34" charset="0"/>
              </a:rPr>
              <a:t>短双歧杆菌 BBr60; </a:t>
            </a:r>
            <a:r>
              <a:rPr lang="en-US" altLang="zh-CN" sz="120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长双歧杆菌长亚种 BL21;</a:t>
            </a:r>
            <a:endParaRPr lang="en-US" altLang="zh-CN" sz="120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a:lnSpc>
                <a:spcPct val="130000"/>
              </a:lnSpc>
            </a:pPr>
            <a:r>
              <a:rPr lang="en-US" altLang="zh-CN" sz="120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青春双歧杆菌 BAC30; 长双歧杆菌婴儿亚种 BI45; </a:t>
            </a:r>
            <a:endParaRPr lang="en-US" altLang="zh-CN" sz="120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a:lnSpc>
                <a:spcPct val="130000"/>
              </a:lnSpc>
            </a:pPr>
            <a:r>
              <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凝结魏茨曼氏菌 BC99</a:t>
            </a:r>
            <a:endPar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endParaRPr>
          </a:p>
        </p:txBody>
      </p:sp>
      <p:sp>
        <p:nvSpPr>
          <p:cNvPr id="2" name="文本框 1"/>
          <p:cNvSpPr txBox="1"/>
          <p:nvPr/>
        </p:nvSpPr>
        <p:spPr>
          <a:xfrm>
            <a:off x="7002780" y="1301115"/>
            <a:ext cx="476885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褪黑素、</a:t>
            </a:r>
            <a:r>
              <a:rPr lang="en-US" altLang="zh-CN" sz="1200">
                <a:solidFill>
                  <a:schemeClr val="tx1">
                    <a:lumMod val="75000"/>
                    <a:lumOff val="25000"/>
                  </a:schemeClr>
                </a:solidFill>
                <a:sym typeface="+mn-ea"/>
              </a:rPr>
              <a:t>L-</a:t>
            </a:r>
            <a:r>
              <a:rPr lang="zh-CN" altLang="en-US" sz="1200">
                <a:solidFill>
                  <a:schemeClr val="tx1">
                    <a:lumMod val="75000"/>
                    <a:lumOff val="25000"/>
                  </a:schemeClr>
                </a:solidFill>
                <a:sym typeface="+mn-ea"/>
              </a:rPr>
              <a:t>茶氨酸、</a:t>
            </a:r>
            <a:r>
              <a:rPr lang="en-US" altLang="zh-CN" sz="1200">
                <a:solidFill>
                  <a:schemeClr val="tx1">
                    <a:lumMod val="75000"/>
                    <a:lumOff val="25000"/>
                  </a:schemeClr>
                </a:solidFill>
                <a:sym typeface="+mn-ea"/>
              </a:rPr>
              <a:t>γ-</a:t>
            </a:r>
            <a:r>
              <a:rPr lang="zh-CN" altLang="en-US" sz="1200">
                <a:solidFill>
                  <a:schemeClr val="tx1">
                    <a:lumMod val="75000"/>
                    <a:lumOff val="25000"/>
                  </a:schemeClr>
                </a:solidFill>
                <a:sym typeface="+mn-ea"/>
              </a:rPr>
              <a:t>氨基丁酸、厚朴粉、南非醉茄粉</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菊粉、低聚果糖、马铃薯淀粉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3" name="文本框 2"/>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7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 name="文本框 6"/>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8" name="文本框 7"/>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706755"/>
            <a:chOff x="400" y="1020"/>
            <a:chExt cx="10203"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1113"/>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睡眠质量改善</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圆角矩形 11"/>
          <p:cNvSpPr/>
          <p:nvPr/>
        </p:nvSpPr>
        <p:spPr>
          <a:xfrm>
            <a:off x="4242435" y="3872230"/>
            <a:ext cx="7384415" cy="2645410"/>
          </a:xfrm>
          <a:prstGeom prst="roundRect">
            <a:avLst>
              <a:gd name="adj" fmla="val 4435"/>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1" name="圆角矩形 10"/>
          <p:cNvSpPr/>
          <p:nvPr/>
        </p:nvSpPr>
        <p:spPr>
          <a:xfrm>
            <a:off x="4256405" y="1263015"/>
            <a:ext cx="7384415" cy="2468245"/>
          </a:xfrm>
          <a:prstGeom prst="roundRect">
            <a:avLst>
              <a:gd name="adj" fmla="val 4296"/>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3" name="圆角矩形 2"/>
          <p:cNvSpPr/>
          <p:nvPr/>
        </p:nvSpPr>
        <p:spPr>
          <a:xfrm>
            <a:off x="647700" y="1941195"/>
            <a:ext cx="3263900" cy="2903855"/>
          </a:xfrm>
          <a:prstGeom prst="roundRect">
            <a:avLst>
              <a:gd name="adj" fmla="val 4428"/>
            </a:avLst>
          </a:prstGeom>
          <a:solidFill>
            <a:schemeClr val="bg1"/>
          </a:solidFill>
          <a:ln>
            <a:solidFill>
              <a:srgbClr val="FEDB6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2" name="文本框 21"/>
          <p:cNvSpPr txBox="1"/>
          <p:nvPr/>
        </p:nvSpPr>
        <p:spPr>
          <a:xfrm>
            <a:off x="5868638" y="1372693"/>
            <a:ext cx="146621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1"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charset="-122"/>
                <a:cs typeface="Arial" panose="020B0604020202020204" pitchFamily="34" charset="0"/>
              </a:rPr>
              <a:t> </a:t>
            </a:r>
            <a:r>
              <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改善</a:t>
            </a:r>
            <a:r>
              <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睡眠质量</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6" name="文本框 25"/>
          <p:cNvSpPr txBox="1"/>
          <p:nvPr/>
        </p:nvSpPr>
        <p:spPr>
          <a:xfrm rot="16200000">
            <a:off x="4150269" y="4871891"/>
            <a:ext cx="128953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HAMA-14 Score</a:t>
            </a:r>
            <a:endParaRPr kumimoji="0" lang="en-US" altLang="zh-CN" sz="9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8" name="文本框 27"/>
          <p:cNvSpPr txBox="1"/>
          <p:nvPr/>
        </p:nvSpPr>
        <p:spPr>
          <a:xfrm rot="16200000">
            <a:off x="5985236" y="4939200"/>
            <a:ext cx="128953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HAMD-17 Score</a:t>
            </a:r>
            <a:endParaRPr kumimoji="0" lang="en-US" altLang="zh-CN" sz="9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5682708" y="3902326"/>
            <a:ext cx="1818640"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缓解焦虑抑郁</a:t>
            </a:r>
            <a:r>
              <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情绪</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 name="文本框 3"/>
          <p:cNvSpPr txBox="1"/>
          <p:nvPr/>
        </p:nvSpPr>
        <p:spPr>
          <a:xfrm rot="19736129">
            <a:off x="5855625" y="5980094"/>
            <a:ext cx="74362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BC99_end</a:t>
            </a:r>
            <a:endPar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7" name="文本框 36"/>
          <p:cNvSpPr txBox="1"/>
          <p:nvPr/>
        </p:nvSpPr>
        <p:spPr>
          <a:xfrm rot="19736129">
            <a:off x="6393815" y="6085840"/>
            <a:ext cx="958215" cy="198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Placebo_baseline</a:t>
            </a:r>
            <a:endPar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8" name="文本框 37"/>
          <p:cNvSpPr txBox="1"/>
          <p:nvPr/>
        </p:nvSpPr>
        <p:spPr>
          <a:xfrm rot="19736129">
            <a:off x="7160895" y="6031865"/>
            <a:ext cx="965835" cy="198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BC99_baseline</a:t>
            </a:r>
            <a:endPar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9" name="文本框 38"/>
          <p:cNvSpPr txBox="1"/>
          <p:nvPr/>
        </p:nvSpPr>
        <p:spPr>
          <a:xfrm rot="19736129">
            <a:off x="6882130" y="6025515"/>
            <a:ext cx="831215" cy="198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Placebo_end</a:t>
            </a:r>
            <a:endPar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6" name="文本框 5"/>
          <p:cNvSpPr txBox="1"/>
          <p:nvPr/>
        </p:nvSpPr>
        <p:spPr>
          <a:xfrm rot="19736129">
            <a:off x="7687238" y="5972515"/>
            <a:ext cx="74362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BC99_end</a:t>
            </a:r>
            <a:endPar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2" name="文本框 41"/>
          <p:cNvSpPr txBox="1"/>
          <p:nvPr/>
        </p:nvSpPr>
        <p:spPr>
          <a:xfrm>
            <a:off x="8792265" y="4426579"/>
            <a:ext cx="2660086" cy="1750060"/>
          </a:xfrm>
          <a:prstGeom prst="rect">
            <a:avLst/>
          </a:prstGeom>
          <a:noFill/>
        </p:spPr>
        <p:txBody>
          <a:bodyPr wrap="square" rtlCol="0">
            <a:noAutofit/>
          </a:bodyPr>
          <a:lstStyle/>
          <a:p>
            <a:pPr marR="0" lvl="0" indent="0" algn="l" defTabSz="0" rtl="0" eaLnBrk="1" fontAlgn="auto" latinLnBrk="0" hangingPunct="1">
              <a:lnSpc>
                <a:spcPct val="130000"/>
              </a:lnSpc>
              <a:spcBef>
                <a:spcPts val="0"/>
              </a:spcBef>
              <a:spcAft>
                <a:spcPts val="0"/>
              </a:spcAft>
              <a:buSzTx/>
              <a:buNone/>
            </a:pPr>
            <a:r>
              <a:rPr kumimoji="1" lang="zh-CN" altLang="en-US"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益生菌干预显著缓解成人焦虑与抑郁症状，其</a:t>
            </a:r>
            <a:r>
              <a:rPr kumimoji="1" lang="en-US" altLang="zh-CN"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HAMA</a:t>
            </a:r>
            <a:r>
              <a:rPr kumimoji="1" lang="zh-CN" altLang="en-US"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与</a:t>
            </a:r>
            <a:r>
              <a:rPr kumimoji="1" lang="en-US" altLang="zh-CN"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HAMD</a:t>
            </a:r>
            <a:r>
              <a:rPr kumimoji="1" lang="zh-CN" altLang="en-US"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评分分别下降</a:t>
            </a:r>
            <a:r>
              <a:rPr kumimoji="1" lang="en-US" altLang="zh-CN"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12.0</a:t>
            </a:r>
            <a:r>
              <a:rPr kumimoji="1" lang="zh-CN" altLang="en-US"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分与</a:t>
            </a:r>
            <a:r>
              <a:rPr kumimoji="1" lang="en-US" altLang="zh-CN"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9.7</a:t>
            </a:r>
            <a:r>
              <a:rPr kumimoji="1" lang="zh-CN" altLang="en-US"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分。</a:t>
            </a:r>
            <a:endParaRPr kumimoji="1" lang="zh-CN" altLang="en-US" sz="12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a:p>
            <a:pPr marR="0" lvl="0" indent="0" algn="l" defTabSz="0" rtl="0" eaLnBrk="1" fontAlgn="auto" latinLnBrk="0" hangingPunct="1">
              <a:lnSpc>
                <a:spcPct val="130000"/>
              </a:lnSpc>
              <a:spcBef>
                <a:spcPts val="0"/>
              </a:spcBef>
              <a:spcAft>
                <a:spcPts val="0"/>
              </a:spcAft>
              <a:buSzTx/>
              <a:buNone/>
            </a:pPr>
            <a:endParaRPr kumimoji="1" lang="en-US" altLang="zh-CN" sz="110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3" name="文本框 42"/>
          <p:cNvSpPr txBox="1"/>
          <p:nvPr/>
        </p:nvSpPr>
        <p:spPr>
          <a:xfrm>
            <a:off x="8758555" y="2087245"/>
            <a:ext cx="2693670" cy="819150"/>
          </a:xfrm>
          <a:prstGeom prst="rect">
            <a:avLst/>
          </a:prstGeom>
          <a:noFill/>
        </p:spPr>
        <p:txBody>
          <a:bodyPr wrap="square" rtlCol="0">
            <a:noAutofit/>
          </a:bodyPr>
          <a:lstStyle/>
          <a:p>
            <a:pPr marR="0" lvl="0" indent="0" algn="l" defTabSz="914400" rtl="0" fontAlgn="auto">
              <a:lnSpc>
                <a:spcPct val="150000"/>
              </a:lnSpc>
              <a:spcBef>
                <a:spcPts val="0"/>
              </a:spcBef>
              <a:spcAft>
                <a:spcPts val="0"/>
              </a:spcAft>
              <a:buClrTx/>
              <a:buSzTx/>
              <a:buNone/>
              <a:defRPr/>
            </a:pPr>
            <a:r>
              <a:rPr kumimoji="1" lang="zh-CN" altLang="en-US" sz="120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益生菌干预组平均入睡时间缩短</a:t>
            </a:r>
            <a:r>
              <a:rPr kumimoji="1" lang="en-US" altLang="zh-CN" sz="120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22</a:t>
            </a:r>
            <a:r>
              <a:rPr kumimoji="1" lang="zh-CN" altLang="en-US" sz="120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分钟，睡眠质量评分降低</a:t>
            </a:r>
            <a:r>
              <a:rPr kumimoji="1" lang="en-US" altLang="zh-CN" sz="120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1.5</a:t>
            </a:r>
            <a:r>
              <a:rPr kumimoji="1" lang="zh-CN" altLang="en-US" sz="120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分。</a:t>
            </a:r>
            <a:endParaRPr kumimoji="1" lang="zh-CN" altLang="en-US" sz="120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a:p>
            <a:pPr marR="0" lvl="0" indent="0" algn="l" defTabSz="914400" rtl="0" fontAlgn="auto">
              <a:lnSpc>
                <a:spcPct val="130000"/>
              </a:lnSpc>
              <a:spcBef>
                <a:spcPts val="0"/>
              </a:spcBef>
              <a:spcAft>
                <a:spcPts val="0"/>
              </a:spcAft>
              <a:buClrTx/>
              <a:buSzTx/>
              <a:buFontTx/>
              <a:buNone/>
              <a:defRPr/>
            </a:pPr>
            <a:endParaRPr kumimoji="1" lang="zh-CN" altLang="en-US" sz="120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4" name="文本框 43"/>
          <p:cNvSpPr txBox="1"/>
          <p:nvPr/>
        </p:nvSpPr>
        <p:spPr>
          <a:xfrm>
            <a:off x="707643" y="4913645"/>
            <a:ext cx="1967230" cy="368300"/>
          </a:xfrm>
          <a:prstGeom prst="rect">
            <a:avLst/>
          </a:prstGeom>
          <a:noFill/>
        </p:spPr>
        <p:txBody>
          <a:bodyPr wrap="none" rtlCol="0">
            <a:spAutoFit/>
          </a:bodyPr>
          <a:lstStyle/>
          <a:p>
            <a:pPr lvl="0" algn="l">
              <a:buClrTx/>
              <a:buSzTx/>
              <a:buFontTx/>
            </a:pPr>
            <a:r>
              <a:rPr kumimoji="1" lang="en-US" altLang="zh-CN" sz="900" b="1" dirty="0">
                <a:solidFill>
                  <a:schemeClr val="tx1">
                    <a:lumMod val="75000"/>
                    <a:lumOff val="25000"/>
                  </a:schemeClr>
                </a:solidFill>
                <a:latin typeface="Arial" panose="020B0604020202020204" pitchFamily="34" charset="0"/>
                <a:cs typeface="Arial" panose="020B0604020202020204" pitchFamily="34" charset="0"/>
                <a:sym typeface="+mn-ea"/>
              </a:rPr>
              <a:t>DOI: 10.1038/s41598-025-95208-2</a:t>
            </a:r>
            <a:endParaRPr kumimoji="1" lang="en-US" altLang="zh-CN" sz="900" b="1" dirty="0">
              <a:solidFill>
                <a:schemeClr val="tx1">
                  <a:lumMod val="75000"/>
                  <a:lumOff val="25000"/>
                </a:schemeClr>
              </a:solidFill>
              <a:latin typeface="Arial" panose="020B0604020202020204" pitchFamily="34" charset="0"/>
              <a:cs typeface="Arial" panose="020B0604020202020204" pitchFamily="34" charset="0"/>
              <a:sym typeface="+mn-ea"/>
            </a:endParaRPr>
          </a:p>
          <a:p>
            <a:pPr lvl="0" algn="l">
              <a:buClrTx/>
              <a:buSzTx/>
              <a:buFontTx/>
            </a:pPr>
            <a:r>
              <a:rPr kumimoji="1" lang="en-US" altLang="zh-CN" sz="900" b="1" dirty="0">
                <a:solidFill>
                  <a:schemeClr val="tx1">
                    <a:lumMod val="75000"/>
                    <a:lumOff val="25000"/>
                  </a:schemeClr>
                </a:solidFill>
                <a:latin typeface="Arial" panose="020B0604020202020204" pitchFamily="34" charset="0"/>
                <a:cs typeface="Arial" panose="020B0604020202020204" pitchFamily="34" charset="0"/>
                <a:sym typeface="+mn-ea"/>
              </a:rPr>
              <a:t>DOI: 10.3390/nu17193087</a:t>
            </a:r>
            <a:endParaRPr kumimoji="1" lang="en-US" altLang="zh-CN" sz="900" b="1" dirty="0">
              <a:solidFill>
                <a:schemeClr val="tx1">
                  <a:lumMod val="75000"/>
                  <a:lumOff val="25000"/>
                </a:schemeClr>
              </a:solidFill>
              <a:latin typeface="Arial" panose="020B0604020202020204" pitchFamily="34" charset="0"/>
              <a:cs typeface="Arial" panose="020B0604020202020204" pitchFamily="34" charset="0"/>
              <a:sym typeface="+mn-ea"/>
            </a:endParaRPr>
          </a:p>
        </p:txBody>
      </p:sp>
      <p:sp>
        <p:nvSpPr>
          <p:cNvPr id="48" name="文本框 47"/>
          <p:cNvSpPr txBox="1"/>
          <p:nvPr/>
        </p:nvSpPr>
        <p:spPr>
          <a:xfrm>
            <a:off x="773616" y="2151004"/>
            <a:ext cx="3012440" cy="227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AF3014"/>
                </a:solidFill>
                <a:latin typeface="Arial" panose="020B0604020202020204" pitchFamily="34" charset="0"/>
                <a:ea typeface="黑体" panose="02010609060101010101" charset="-122"/>
                <a:cs typeface="Arial" panose="020B0604020202020204" pitchFamily="34" charset="0"/>
                <a:sym typeface="+mn-ea"/>
              </a:rPr>
              <a:t>研究成果</a:t>
            </a:r>
            <a:endParaRPr kumimoji="1" lang="en-US" altLang="zh-CN" b="1" i="0" u="none" strike="noStrike" kern="1200" cap="none" spc="0" normalizeH="0" baseline="0" noProof="0" dirty="0">
              <a:ln>
                <a:noFill/>
              </a:ln>
              <a:solidFill>
                <a:srgbClr val="AF3014"/>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defRPr/>
            </a:pPr>
            <a:r>
              <a:rPr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益生菌干预缩短了入睡时间，改善了睡眠质量，促进了更好的睡眠</a:t>
            </a:r>
            <a:endParaRPr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defRPr/>
            </a:pPr>
            <a:r>
              <a:rPr lang="zh-CN" altLang="en-US"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降低</a:t>
            </a:r>
            <a:r>
              <a:rPr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HAMA 与 HAMD 评分，</a:t>
            </a:r>
            <a:r>
              <a:rPr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帮助缓解焦虑与抑郁情绪</a:t>
            </a:r>
            <a:endParaRPr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4910455" y="4210685"/>
            <a:ext cx="1383030" cy="1770380"/>
          </a:xfrm>
          <a:prstGeom prst="rect">
            <a:avLst/>
          </a:prstGeom>
        </p:spPr>
      </p:pic>
      <p:pic>
        <p:nvPicPr>
          <p:cNvPr id="8" name="图片 7"/>
          <p:cNvPicPr>
            <a:picLocks noChangeAspect="1"/>
          </p:cNvPicPr>
          <p:nvPr/>
        </p:nvPicPr>
        <p:blipFill>
          <a:blip r:embed="rId2"/>
          <a:stretch>
            <a:fillRect/>
          </a:stretch>
        </p:blipFill>
        <p:spPr>
          <a:xfrm>
            <a:off x="6745605" y="4241165"/>
            <a:ext cx="1348105" cy="1739900"/>
          </a:xfrm>
          <a:prstGeom prst="rect">
            <a:avLst/>
          </a:prstGeom>
        </p:spPr>
      </p:pic>
      <p:sp>
        <p:nvSpPr>
          <p:cNvPr id="31" name="文本框 30"/>
          <p:cNvSpPr txBox="1"/>
          <p:nvPr/>
        </p:nvSpPr>
        <p:spPr>
          <a:xfrm rot="19736129">
            <a:off x="4552950" y="6076950"/>
            <a:ext cx="967740" cy="198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Placebo_baseline</a:t>
            </a:r>
            <a:endPar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9" name="文本框 8"/>
          <p:cNvSpPr txBox="1"/>
          <p:nvPr/>
        </p:nvSpPr>
        <p:spPr>
          <a:xfrm rot="19736129">
            <a:off x="5081195" y="6035948"/>
            <a:ext cx="74362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Placebo_end</a:t>
            </a:r>
            <a:endPar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2" name="文本框 31"/>
          <p:cNvSpPr txBox="1"/>
          <p:nvPr/>
        </p:nvSpPr>
        <p:spPr>
          <a:xfrm rot="19736129">
            <a:off x="5357530" y="6061606"/>
            <a:ext cx="852687"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BC99_baseline</a:t>
            </a:r>
            <a:endPar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nvGrpSpPr>
          <p:cNvPr id="10" name="组合 9"/>
          <p:cNvGrpSpPr/>
          <p:nvPr/>
        </p:nvGrpSpPr>
        <p:grpSpPr>
          <a:xfrm>
            <a:off x="4256405" y="1250950"/>
            <a:ext cx="948055" cy="337185"/>
            <a:chOff x="6928" y="1786"/>
            <a:chExt cx="1493" cy="531"/>
          </a:xfrm>
        </p:grpSpPr>
        <p:sp>
          <p:nvSpPr>
            <p:cNvPr id="13" name="文本框 12"/>
            <p:cNvSpPr txBox="1"/>
            <p:nvPr/>
          </p:nvSpPr>
          <p:spPr>
            <a:xfrm>
              <a:off x="6929" y="1786"/>
              <a:ext cx="1492" cy="531"/>
            </a:xfrm>
            <a:prstGeom prst="rect">
              <a:avLst/>
            </a:prstGeom>
            <a:noFill/>
            <a:ln>
              <a:noFill/>
            </a:ln>
          </p:spPr>
          <p:txBody>
            <a:bodyPr wrap="square" rtlCol="0">
              <a:spAutoFit/>
            </a:bodyPr>
            <a:p>
              <a:r>
                <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a:t>
              </a:r>
              <a:r>
                <a:rPr lang="zh-CN" alt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4" name="圆角矩形 13"/>
            <p:cNvSpPr/>
            <p:nvPr/>
          </p:nvSpPr>
          <p:spPr>
            <a:xfrm>
              <a:off x="6928" y="1828"/>
              <a:ext cx="904"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7" name="组合 16"/>
          <p:cNvGrpSpPr/>
          <p:nvPr/>
        </p:nvGrpSpPr>
        <p:grpSpPr>
          <a:xfrm>
            <a:off x="4242435" y="3868420"/>
            <a:ext cx="956945" cy="337185"/>
            <a:chOff x="6928" y="1786"/>
            <a:chExt cx="1507" cy="531"/>
          </a:xfrm>
        </p:grpSpPr>
        <p:sp>
          <p:nvSpPr>
            <p:cNvPr id="18" name="文本框 17"/>
            <p:cNvSpPr txBox="1"/>
            <p:nvPr/>
          </p:nvSpPr>
          <p:spPr>
            <a:xfrm>
              <a:off x="6929" y="1786"/>
              <a:ext cx="1506" cy="531"/>
            </a:xfrm>
            <a:prstGeom prst="rect">
              <a:avLst/>
            </a:prstGeom>
            <a:noFill/>
            <a:ln>
              <a:noFill/>
            </a:ln>
          </p:spPr>
          <p:txBody>
            <a:bodyPr wrap="square" rtlCol="0">
              <a:spAutoFit/>
            </a:bodyPr>
            <a:p>
              <a:r>
                <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a:t>
              </a:r>
              <a:r>
                <a:rPr lang="zh-CN" alt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9" name="圆角矩形 18"/>
            <p:cNvSpPr/>
            <p:nvPr/>
          </p:nvSpPr>
          <p:spPr>
            <a:xfrm>
              <a:off x="6928" y="1828"/>
              <a:ext cx="927"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0" name="图片 19"/>
          <p:cNvPicPr>
            <a:picLocks noChangeAspect="1"/>
          </p:cNvPicPr>
          <p:nvPr/>
        </p:nvPicPr>
        <p:blipFill>
          <a:blip r:embed="rId3"/>
          <a:stretch>
            <a:fillRect/>
          </a:stretch>
        </p:blipFill>
        <p:spPr>
          <a:xfrm>
            <a:off x="4453362" y="1775240"/>
            <a:ext cx="2001004" cy="1737923"/>
          </a:xfrm>
          <a:prstGeom prst="rect">
            <a:avLst/>
          </a:prstGeom>
        </p:spPr>
      </p:pic>
      <p:pic>
        <p:nvPicPr>
          <p:cNvPr id="21" name="图片 20"/>
          <p:cNvPicPr>
            <a:picLocks noChangeAspect="1"/>
          </p:cNvPicPr>
          <p:nvPr/>
        </p:nvPicPr>
        <p:blipFill>
          <a:blip r:embed="rId4"/>
          <a:stretch>
            <a:fillRect/>
          </a:stretch>
        </p:blipFill>
        <p:spPr>
          <a:xfrm>
            <a:off x="6454311" y="1791142"/>
            <a:ext cx="2001004" cy="17224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儿童注意力与行为调节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userDrawn="1"/>
        </p:nvSpPr>
        <p:spPr>
          <a:xfrm>
            <a:off x="506112" y="1181171"/>
            <a:ext cx="6124768" cy="1004391"/>
          </a:xfrm>
          <a:prstGeom prst="rect">
            <a:avLst/>
          </a:prstGeom>
        </p:spPr>
        <p:txBody>
          <a:bodyPr wrap="square" rtlCol="0" anchor="t">
            <a:noAutofit/>
          </a:bodyPr>
          <a:lstStyle/>
          <a:p>
            <a:pPr>
              <a:lnSpc>
                <a:spcPct val="130000"/>
              </a:lnSpc>
            </a:pPr>
            <a:r>
              <a:rPr lang="en-US" altLang="zh-CN" sz="1200">
                <a:solidFill>
                  <a:srgbClr val="AF3014"/>
                </a:solidFill>
              </a:rPr>
              <a:t>动物双歧杆菌乳亚种 BLa80</a:t>
            </a:r>
            <a:r>
              <a:rPr lang="en-US" altLang="zh-CN" sz="1200">
                <a:solidFill>
                  <a:srgbClr val="AF3014"/>
                </a:solidFill>
              </a:rPr>
              <a:t>; 鼠李糖乳酪杆菌 LRa05;</a:t>
            </a:r>
            <a:endParaRPr lang="en-US" altLang="zh-CN" sz="1200">
              <a:solidFill>
                <a:srgbClr val="AF3014"/>
              </a:solidFill>
            </a:endParaRPr>
          </a:p>
          <a:p>
            <a:pPr>
              <a:lnSpc>
                <a:spcPct val="130000"/>
              </a:lnSpc>
            </a:pPr>
            <a:r>
              <a:rPr lang="en-US" altLang="zh-CN" sz="1200">
                <a:solidFill>
                  <a:srgbClr val="AF3014"/>
                </a:solidFill>
              </a:rPr>
              <a:t>短双歧杆菌 BBr60; </a:t>
            </a:r>
            <a:r>
              <a:rPr lang="en-US" altLang="zh-CN" sz="1200">
                <a:solidFill>
                  <a:schemeClr val="tx1">
                    <a:lumMod val="65000"/>
                    <a:lumOff val="35000"/>
                  </a:schemeClr>
                </a:solidFill>
              </a:rPr>
              <a:t>乳酸片球菌 PA53; </a:t>
            </a:r>
            <a:endParaRPr lang="en-US" altLang="zh-CN" sz="1200">
              <a:solidFill>
                <a:schemeClr val="tx1">
                  <a:lumMod val="65000"/>
                  <a:lumOff val="35000"/>
                </a:schemeClr>
              </a:solidFill>
            </a:endParaRPr>
          </a:p>
          <a:p>
            <a:pPr>
              <a:lnSpc>
                <a:spcPct val="130000"/>
              </a:lnSpc>
            </a:pPr>
            <a:r>
              <a:rPr lang="en-US" altLang="zh-CN" sz="1200">
                <a:solidFill>
                  <a:schemeClr val="tx1">
                    <a:lumMod val="65000"/>
                    <a:lumOff val="35000"/>
                  </a:schemeClr>
                </a:solidFill>
              </a:rPr>
              <a:t>植物乳植杆菌 Lp90; </a:t>
            </a:r>
            <a:r>
              <a:rPr lang="en-US" altLang="zh-CN" sz="1200">
                <a:solidFill>
                  <a:schemeClr val="tx1">
                    <a:lumMod val="50000"/>
                    <a:lumOff val="50000"/>
                  </a:schemeClr>
                </a:solidFill>
              </a:rPr>
              <a:t>凝结魏茨曼氏菌 BC99</a:t>
            </a:r>
            <a:endParaRPr lang="en-US" altLang="zh-CN" sz="1200" b="1">
              <a:solidFill>
                <a:schemeClr val="tx1">
                  <a:lumMod val="50000"/>
                  <a:lumOff val="50000"/>
                </a:schemeClr>
              </a:solidFill>
            </a:endParaRPr>
          </a:p>
        </p:txBody>
      </p:sp>
      <p:sp>
        <p:nvSpPr>
          <p:cNvPr id="13" name="文本框 12"/>
          <p:cNvSpPr txBox="1"/>
          <p:nvPr/>
        </p:nvSpPr>
        <p:spPr>
          <a:xfrm>
            <a:off x="703581" y="2614273"/>
            <a:ext cx="6299200" cy="1060450"/>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减轻注意力缺陷相关症状</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改善多动与冲动问题，助力行为调控</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提升执行功能，优化情绪调节</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graphicFrame>
        <p:nvGraphicFramePr>
          <p:cNvPr id="11" name="表格 10"/>
          <p:cNvGraphicFramePr/>
          <p:nvPr userDrawn="1">
            <p:custDataLst>
              <p:tags r:id="rId1"/>
            </p:custDataLst>
          </p:nvPr>
        </p:nvGraphicFramePr>
        <p:xfrm>
          <a:off x="703595" y="5029140"/>
          <a:ext cx="6226175" cy="1106805"/>
        </p:xfrm>
        <a:graphic>
          <a:graphicData uri="http://schemas.openxmlformats.org/drawingml/2006/table">
            <a:tbl>
              <a:tblPr firstRow="1" bandRow="1">
                <a:tableStyleId>{5C22544A-7EE6-4342-B048-85BDC9FD1C3A}</a:tableStyleId>
              </a:tblPr>
              <a:tblGrid>
                <a:gridCol w="2218055"/>
                <a:gridCol w="4008120"/>
              </a:tblGrid>
              <a:tr h="172720">
                <a:tc>
                  <a:txBody>
                    <a:bodyPr/>
                    <a:lstStyle/>
                    <a:p>
                      <a:pPr>
                        <a:buNone/>
                      </a:pPr>
                      <a:r>
                        <a:rPr lang="en-US" altLang="zh-CN" sz="900" b="1">
                          <a:solidFill>
                            <a:srgbClr val="AF3014"/>
                          </a:solidFill>
                          <a:latin typeface="Arial" panose="020B0604020202020204" pitchFamily="34" charset="0"/>
                          <a:cs typeface="Arial" panose="020B0604020202020204" pitchFamily="34" charset="0"/>
                          <a:sym typeface="+mn-ea"/>
                        </a:rPr>
                        <a:t>BLa80+LRa05</a:t>
                      </a:r>
                      <a:r>
                        <a:rPr lang="en-US" altLang="zh-CN" sz="900" b="0">
                          <a:solidFill>
                            <a:schemeClr val="tx1">
                              <a:lumMod val="75000"/>
                              <a:lumOff val="25000"/>
                            </a:schemeClr>
                          </a:solidFill>
                          <a:latin typeface="Arial" panose="020B0604020202020204" pitchFamily="34" charset="0"/>
                          <a:cs typeface="Arial" panose="020B0604020202020204" pitchFamily="34" charset="0"/>
                          <a:sym typeface="+mn-ea"/>
                        </a:rPr>
                        <a:t>: NCT06348121</a:t>
                      </a:r>
                      <a:endParaRPr lang="en-US" altLang="zh-CN" sz="900" b="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altLang="zh-CN" sz="900" b="1">
                          <a:solidFill>
                            <a:srgbClr val="AF3014"/>
                          </a:solidFill>
                          <a:latin typeface="Arial" panose="020B0604020202020204" pitchFamily="34" charset="0"/>
                          <a:cs typeface="Arial" panose="020B0604020202020204" pitchFamily="34" charset="0"/>
                          <a:sym typeface="+mn-ea"/>
                        </a:rPr>
                        <a:t>BBr60</a:t>
                      </a:r>
                      <a:r>
                        <a:rPr lang="en-US" altLang="zh-CN" sz="900" b="0">
                          <a:solidFill>
                            <a:schemeClr val="tx1">
                              <a:lumMod val="75000"/>
                              <a:lumOff val="25000"/>
                            </a:schemeClr>
                          </a:solidFill>
                          <a:latin typeface="Arial" panose="020B0604020202020204" pitchFamily="34" charset="0"/>
                          <a:cs typeface="Arial" panose="020B0604020202020204" pitchFamily="34" charset="0"/>
                          <a:sym typeface="+mn-ea"/>
                        </a:rPr>
                        <a:t>: NCT06196892</a:t>
                      </a:r>
                      <a:endParaRPr lang="en-US" altLang="zh-CN" sz="900" b="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0">
                <a:tc>
                  <a:txBody>
                    <a:bodyPr/>
                    <a:lstStyle/>
                    <a:p>
                      <a:pPr>
                        <a:buNone/>
                      </a:pPr>
                      <a:r>
                        <a:rPr lang="en-US" altLang="zh-CN" sz="900" b="1">
                          <a:solidFill>
                            <a:srgbClr val="AF3014"/>
                          </a:solidFill>
                          <a:latin typeface="Arial" panose="020B0604020202020204" pitchFamily="34" charset="0"/>
                          <a:cs typeface="Arial" panose="020B0604020202020204" pitchFamily="34" charset="0"/>
                          <a:sym typeface="+mn-ea"/>
                        </a:rPr>
                        <a:t>PA53</a:t>
                      </a:r>
                      <a:r>
                        <a:rPr lang="en-US" altLang="zh-CN" sz="900" b="0">
                          <a:solidFill>
                            <a:schemeClr val="tx1">
                              <a:lumMod val="75000"/>
                              <a:lumOff val="25000"/>
                            </a:schemeClr>
                          </a:solidFill>
                          <a:latin typeface="Arial" panose="020B0604020202020204" pitchFamily="34" charset="0"/>
                          <a:cs typeface="Arial" panose="020B0604020202020204" pitchFamily="34" charset="0"/>
                          <a:sym typeface="+mn-ea"/>
                        </a:rPr>
                        <a:t>: NCT06648590</a:t>
                      </a:r>
                      <a:endParaRPr lang="en-US" altLang="zh-CN" sz="900" b="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kumimoji="1" lang="en-US" altLang="zh-CN" sz="900" b="1" dirty="0">
                          <a:solidFill>
                            <a:srgbClr val="AF3014"/>
                          </a:solidFill>
                          <a:latin typeface="Arial" panose="020B0604020202020204" pitchFamily="34" charset="0"/>
                          <a:cs typeface="Arial" panose="020B0604020202020204" pitchFamily="34" charset="0"/>
                          <a:sym typeface="+mn-ea"/>
                        </a:rPr>
                        <a:t>Lp90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NCT06987279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NCT06676111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274320">
                <a:tc gridSpan="2">
                  <a:txBody>
                    <a:bodyPr/>
                    <a:lstStyle/>
                    <a:p>
                      <a:pPr>
                        <a:buNone/>
                      </a:pPr>
                      <a:endParaRPr kumimoji="1" lang="en-US" altLang="zh-CN" sz="900" dirty="0">
                        <a:solidFill>
                          <a:schemeClr val="tx1">
                            <a:lumMod val="65000"/>
                            <a:lumOff val="3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hMerge="1">
                  <a:tcPr>
                    <a:lnR>
                      <a:noFill/>
                    </a:lnR>
                    <a:lnT>
                      <a:noFill/>
                    </a:lnT>
                    <a:lnB>
                      <a:noFill/>
                    </a:lnB>
                  </a:tcPr>
                </a:tc>
              </a:tr>
            </a:tbl>
          </a:graphicData>
        </a:graphic>
      </p:graphicFrame>
      <p:sp>
        <p:nvSpPr>
          <p:cNvPr id="2" name="文本框 1"/>
          <p:cNvSpPr txBox="1"/>
          <p:nvPr/>
        </p:nvSpPr>
        <p:spPr>
          <a:xfrm>
            <a:off x="8326120" y="1301115"/>
            <a:ext cx="3583305"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假马齿苋提取物、维生素</a:t>
            </a:r>
            <a:r>
              <a:rPr lang="en-US" altLang="zh-CN" sz="1200">
                <a:solidFill>
                  <a:schemeClr val="tx1">
                    <a:lumMod val="75000"/>
                    <a:lumOff val="25000"/>
                  </a:schemeClr>
                </a:solidFill>
                <a:sym typeface="+mn-ea"/>
              </a:rPr>
              <a:t>B6</a:t>
            </a:r>
            <a:r>
              <a:rPr lang="zh-CN" altLang="en-US" sz="1200">
                <a:solidFill>
                  <a:schemeClr val="tx1">
                    <a:lumMod val="75000"/>
                    <a:lumOff val="25000"/>
                  </a:schemeClr>
                </a:solidFill>
                <a:sym typeface="+mn-ea"/>
              </a:rPr>
              <a:t>、燕窝酸</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低聚果糖、马铃薯淀粉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3" name="文本框 2"/>
          <p:cNvSpPr txBox="1"/>
          <p:nvPr userDrawn="1">
            <p:custDataLst>
              <p:tags r:id="rId2"/>
            </p:custDataLst>
          </p:nvPr>
        </p:nvSpPr>
        <p:spPr>
          <a:xfrm>
            <a:off x="617855" y="4609622"/>
            <a:ext cx="4102682" cy="275590"/>
          </a:xfrm>
          <a:prstGeom prst="rect">
            <a:avLst/>
          </a:prstGeom>
          <a:noFill/>
        </p:spPr>
        <p:txBody>
          <a:bodyPr wrap="square" rtlCol="0">
            <a:spAutoFit/>
          </a:bodyPr>
          <a:p>
            <a:r>
              <a:rPr kumimoji="1" lang="zh-CN" altLang="en-US" sz="1200" b="1" dirty="0">
                <a:solidFill>
                  <a:srgbClr val="AF3014"/>
                </a:solidFill>
                <a:latin typeface="Arial" panose="020B0604020202020204" pitchFamily="34" charset="0"/>
                <a:cs typeface="Arial" panose="020B0604020202020204" pitchFamily="34" charset="0"/>
                <a:sym typeface="+mn-ea"/>
              </a:rPr>
              <a:t>临床研究</a:t>
            </a:r>
            <a:endParaRPr kumimoji="1" lang="zh-CN" altLang="en-US" sz="1200" b="1" dirty="0">
              <a:solidFill>
                <a:srgbClr val="AF3014"/>
              </a:solidFill>
              <a:latin typeface="Arial" panose="020B0604020202020204" pitchFamily="34" charset="0"/>
              <a:cs typeface="Arial" panose="020B0604020202020204" pitchFamily="34" charset="0"/>
              <a:sym typeface="+mn-ea"/>
            </a:endParaRPr>
          </a:p>
        </p:txBody>
      </p:sp>
      <p:sp>
        <p:nvSpPr>
          <p:cNvPr id="6" name="文本框 5"/>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 name="文本框 6"/>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2" name="文本框 11"/>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4" name="文本框 13"/>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5" name="文本框 14"/>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圆角矩形 22"/>
          <p:cNvSpPr/>
          <p:nvPr/>
        </p:nvSpPr>
        <p:spPr>
          <a:xfrm>
            <a:off x="201930" y="2004060"/>
            <a:ext cx="2887345" cy="3023235"/>
          </a:xfrm>
          <a:prstGeom prst="roundRect">
            <a:avLst>
              <a:gd name="adj" fmla="val 4428"/>
            </a:avLst>
          </a:prstGeom>
          <a:solidFill>
            <a:srgbClr val="FFFFFF"/>
          </a:solidFill>
          <a:ln w="25400" cap="flat" cmpd="sng" algn="ctr">
            <a:solidFill>
              <a:srgbClr val="C30000">
                <a:lumMod val="20000"/>
                <a:lumOff val="80000"/>
                <a:alpha val="100000"/>
              </a:srgbClr>
            </a:solidFill>
            <a:prstDash val="solid"/>
          </a:ln>
          <a:effectLst/>
        </p:spPr>
        <p:txBody>
          <a:bodyPr rtlCol="0" anchor="ctr"/>
          <a:lstStyle/>
          <a:p>
            <a:pPr algn="ctr"/>
            <a:endParaRPr lang="zh-CN" altLang="en-US">
              <a:solidFill>
                <a:srgbClr val="FFFFFF"/>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阴道微生态调节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7416165" y="6116955"/>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1"/>
          <a:stretch>
            <a:fillRect/>
          </a:stretch>
        </p:blipFill>
        <p:spPr>
          <a:xfrm>
            <a:off x="3362399" y="1949470"/>
            <a:ext cx="2531110" cy="2739390"/>
          </a:xfrm>
          <a:prstGeom prst="rect">
            <a:avLst/>
          </a:prstGeom>
        </p:spPr>
      </p:pic>
      <p:grpSp>
        <p:nvGrpSpPr>
          <p:cNvPr id="13" name="组合 12"/>
          <p:cNvGrpSpPr/>
          <p:nvPr/>
        </p:nvGrpSpPr>
        <p:grpSpPr>
          <a:xfrm>
            <a:off x="6447617" y="2079139"/>
            <a:ext cx="1948069" cy="1796527"/>
            <a:chOff x="13827" y="2865"/>
            <a:chExt cx="3162" cy="2878"/>
          </a:xfrm>
        </p:grpSpPr>
        <p:pic>
          <p:nvPicPr>
            <p:cNvPr id="14" name="图片 13"/>
            <p:cNvPicPr>
              <a:picLocks noChangeAspect="1"/>
            </p:cNvPicPr>
            <p:nvPr/>
          </p:nvPicPr>
          <p:blipFill>
            <a:blip r:embed="rId2"/>
            <a:stretch>
              <a:fillRect/>
            </a:stretch>
          </p:blipFill>
          <p:spPr>
            <a:xfrm>
              <a:off x="13827" y="2865"/>
              <a:ext cx="3162" cy="2878"/>
            </a:xfrm>
            <a:prstGeom prst="rect">
              <a:avLst/>
            </a:prstGeom>
          </p:spPr>
        </p:pic>
        <p:sp>
          <p:nvSpPr>
            <p:cNvPr id="15" name="文本框 14"/>
            <p:cNvSpPr txBox="1"/>
            <p:nvPr/>
          </p:nvSpPr>
          <p:spPr>
            <a:xfrm>
              <a:off x="14839" y="4673"/>
              <a:ext cx="865" cy="393"/>
            </a:xfrm>
            <a:prstGeom prst="rect">
              <a:avLst/>
            </a:prstGeom>
            <a:noFill/>
          </p:spPr>
          <p:txBody>
            <a:bodyPr wrap="square" rtlCol="0">
              <a:spAutoFit/>
            </a:bodyPr>
            <a:lstStyle/>
            <a:p>
              <a:r>
                <a:rPr lang="en-US" altLang="zh-CN" sz="1000" b="1"/>
                <a:t>2.9%</a:t>
              </a:r>
              <a:endParaRPr lang="en-US" altLang="zh-CN" sz="1000" b="1"/>
            </a:p>
          </p:txBody>
        </p:sp>
        <p:sp>
          <p:nvSpPr>
            <p:cNvPr id="16" name="文本框 15"/>
            <p:cNvSpPr txBox="1"/>
            <p:nvPr/>
          </p:nvSpPr>
          <p:spPr>
            <a:xfrm>
              <a:off x="15879" y="3342"/>
              <a:ext cx="789" cy="393"/>
            </a:xfrm>
            <a:prstGeom prst="rect">
              <a:avLst/>
            </a:prstGeom>
            <a:noFill/>
          </p:spPr>
          <p:txBody>
            <a:bodyPr wrap="square" rtlCol="0">
              <a:spAutoFit/>
            </a:bodyPr>
            <a:lstStyle/>
            <a:p>
              <a:r>
                <a:rPr lang="en-US" altLang="zh-CN" sz="1000" b="1"/>
                <a:t>15%</a:t>
              </a:r>
              <a:endParaRPr lang="en-US" altLang="zh-CN" sz="1000" b="1"/>
            </a:p>
          </p:txBody>
        </p:sp>
      </p:grpSp>
      <p:pic>
        <p:nvPicPr>
          <p:cNvPr id="35" name="图片 34" descr="向上箭头"/>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80000">
            <a:off x="10805795" y="3946525"/>
            <a:ext cx="762000" cy="762000"/>
          </a:xfrm>
          <a:prstGeom prst="rect">
            <a:avLst/>
          </a:prstGeom>
        </p:spPr>
      </p:pic>
      <p:pic>
        <p:nvPicPr>
          <p:cNvPr id="37" name="图片 36"/>
          <p:cNvPicPr>
            <a:picLocks noChangeAspect="1"/>
          </p:cNvPicPr>
          <p:nvPr/>
        </p:nvPicPr>
        <p:blipFill>
          <a:blip r:embed="rId5"/>
          <a:stretch>
            <a:fillRect/>
          </a:stretch>
        </p:blipFill>
        <p:spPr>
          <a:xfrm>
            <a:off x="9432290" y="3870325"/>
            <a:ext cx="927735" cy="886460"/>
          </a:xfrm>
          <a:prstGeom prst="rect">
            <a:avLst/>
          </a:prstGeom>
        </p:spPr>
      </p:pic>
      <p:sp>
        <p:nvSpPr>
          <p:cNvPr id="38" name="文本框 37"/>
          <p:cNvSpPr txBox="1"/>
          <p:nvPr/>
        </p:nvSpPr>
        <p:spPr>
          <a:xfrm>
            <a:off x="10333355" y="4530090"/>
            <a:ext cx="1275080" cy="275590"/>
          </a:xfrm>
          <a:prstGeom prst="rect">
            <a:avLst/>
          </a:prstGeom>
          <a:noFill/>
        </p:spPr>
        <p:txBody>
          <a:bodyPr wrap="square" rtlCol="0">
            <a:spAutoFit/>
          </a:bodyPr>
          <a:lstStyle/>
          <a:p>
            <a:r>
              <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念珠菌</a:t>
            </a:r>
            <a:r>
              <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清洁度</a:t>
            </a:r>
            <a:endPar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endParaRPr>
          </a:p>
        </p:txBody>
      </p:sp>
      <p:sp>
        <p:nvSpPr>
          <p:cNvPr id="39" name="文本框 38"/>
          <p:cNvSpPr txBox="1"/>
          <p:nvPr/>
        </p:nvSpPr>
        <p:spPr>
          <a:xfrm>
            <a:off x="10333328" y="3999966"/>
            <a:ext cx="931316" cy="438796"/>
          </a:xfrm>
          <a:prstGeom prst="rect">
            <a:avLst/>
          </a:prstGeom>
          <a:noFill/>
        </p:spPr>
        <p:txBody>
          <a:bodyPr wrap="square" rtlCol="0">
            <a:noAutofit/>
          </a:bodyPr>
          <a:lstStyle/>
          <a:p>
            <a:r>
              <a:rPr lang="en-US" altLang="zh-CN" b="1">
                <a:solidFill>
                  <a:srgbClr val="C00000"/>
                </a:solidFill>
                <a:sym typeface="+mn-ea"/>
              </a:rPr>
              <a:t>33.4%</a:t>
            </a:r>
            <a:endParaRPr lang="en-US" altLang="zh-CN" b="1">
              <a:solidFill>
                <a:srgbClr val="C00000"/>
              </a:solidFill>
              <a:sym typeface="+mn-ea"/>
            </a:endParaRPr>
          </a:p>
        </p:txBody>
      </p:sp>
      <p:sp>
        <p:nvSpPr>
          <p:cNvPr id="43" name="文本框 42"/>
          <p:cNvSpPr txBox="1"/>
          <p:nvPr/>
        </p:nvSpPr>
        <p:spPr>
          <a:xfrm>
            <a:off x="6284595" y="4055110"/>
            <a:ext cx="2755265" cy="1353185"/>
          </a:xfrm>
          <a:prstGeom prst="rect">
            <a:avLst/>
          </a:prstGeom>
          <a:noFill/>
        </p:spPr>
        <p:txBody>
          <a:bodyPr wrap="square" rtlCol="0">
            <a:spAutoFit/>
          </a:bodyPr>
          <a:lstStyle/>
          <a:p>
            <a:pPr indent="0" algn="l">
              <a:spcAft>
                <a:spcPts val="600"/>
              </a:spcAft>
              <a:buNone/>
            </a:pPr>
            <a:r>
              <a:rPr lang="en-US" altLang="zh-CN"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LRa05</a:t>
            </a:r>
            <a:r>
              <a:rPr lang="zh-CN" altLang="en-US"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组乳杆菌丰度显著提升（</a:t>
            </a:r>
            <a:r>
              <a:rPr lang="en-US" altLang="zh-CN"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56.3% </a:t>
            </a:r>
            <a:r>
              <a:rPr lang="en-US" altLang="en-US"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a:t>
            </a:r>
            <a:r>
              <a:rPr lang="en-US" altLang="zh-CN"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 71.3%</a:t>
            </a:r>
            <a:r>
              <a:rPr lang="zh-CN" altLang="en-US"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），增幅高于安慰剂组（</a:t>
            </a:r>
            <a:r>
              <a:rPr lang="en-US" altLang="zh-CN"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82.9% </a:t>
            </a:r>
            <a:r>
              <a:rPr lang="en-US" altLang="en-US"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a:t>
            </a:r>
            <a:r>
              <a:rPr lang="en-US" altLang="zh-CN"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 85.8%</a:t>
            </a:r>
            <a:r>
              <a:rPr lang="zh-CN" altLang="en-US"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a:t>
            </a:r>
            <a:endParaRPr lang="zh-CN" altLang="en-US" sz="1200" b="1"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endParaRPr>
          </a:p>
          <a:p>
            <a:pPr indent="0" algn="l">
              <a:spcAft>
                <a:spcPts val="600"/>
              </a:spcAft>
              <a:buNone/>
            </a:pPr>
            <a:r>
              <a:rPr lang="en-US" altLang="zh-CN" sz="1200" dirty="0">
                <a:solidFill>
                  <a:srgbClr val="000000">
                    <a:lumMod val="75000"/>
                    <a:lumOff val="25000"/>
                  </a:srgbClr>
                </a:solidFill>
                <a:latin typeface="黑体" panose="02010609060101010101" charset="-122"/>
                <a:ea typeface="黑体" panose="02010609060101010101" charset="-122"/>
                <a:cs typeface="黑体" panose="02010609060101010101" charset="-122"/>
              </a:rPr>
              <a:t>LRa05</a:t>
            </a:r>
            <a:r>
              <a:rPr lang="zh-CN" altLang="en-US" sz="1200" dirty="0">
                <a:solidFill>
                  <a:srgbClr val="000000">
                    <a:lumMod val="75000"/>
                    <a:lumOff val="25000"/>
                  </a:srgbClr>
                </a:solidFill>
                <a:latin typeface="黑体" panose="02010609060101010101" charset="-122"/>
                <a:ea typeface="黑体" panose="02010609060101010101" charset="-122"/>
                <a:cs typeface="黑体" panose="02010609060101010101" charset="-122"/>
              </a:rPr>
              <a:t>有效促进了有益乳杆菌的定植与优势化。</a:t>
            </a:r>
            <a:endParaRPr lang="zh-CN" altLang="en-US" sz="1200" dirty="0">
              <a:solidFill>
                <a:srgbClr val="000000">
                  <a:lumMod val="75000"/>
                  <a:lumOff val="25000"/>
                </a:srgbClr>
              </a:solidFill>
              <a:latin typeface="黑体" panose="02010609060101010101" charset="-122"/>
              <a:ea typeface="黑体" panose="02010609060101010101" charset="-122"/>
              <a:cs typeface="黑体" panose="02010609060101010101" charset="-122"/>
            </a:endParaRPr>
          </a:p>
          <a:p>
            <a:pPr algn="l"/>
            <a:endParaRPr lang="en-US" altLang="zh-CN" sz="1200" dirty="0">
              <a:solidFill>
                <a:srgbClr val="000000">
                  <a:lumMod val="75000"/>
                  <a:lumOff val="25000"/>
                </a:srgbClr>
              </a:solidFill>
              <a:latin typeface="黑体" panose="02010609060101010101" charset="-122"/>
              <a:ea typeface="黑体" panose="02010609060101010101" charset="-122"/>
              <a:cs typeface="黑体" panose="02010609060101010101" charset="-122"/>
            </a:endParaRPr>
          </a:p>
        </p:txBody>
      </p:sp>
      <p:sp>
        <p:nvSpPr>
          <p:cNvPr id="44" name="文本框 43"/>
          <p:cNvSpPr txBox="1"/>
          <p:nvPr/>
        </p:nvSpPr>
        <p:spPr>
          <a:xfrm>
            <a:off x="9641840" y="5074285"/>
            <a:ext cx="2101215" cy="275590"/>
          </a:xfrm>
          <a:prstGeom prst="rect">
            <a:avLst/>
          </a:prstGeom>
          <a:noFill/>
        </p:spPr>
        <p:txBody>
          <a:bodyPr wrap="square" rtlCol="0">
            <a:spAutoFit/>
          </a:bodyPr>
          <a:lstStyle/>
          <a:p>
            <a:pPr indent="0">
              <a:spcAft>
                <a:spcPts val="600"/>
              </a:spcAft>
              <a:buNone/>
            </a:pPr>
            <a:r>
              <a:rPr lang="zh-CN" altLang="en-US"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念珠菌阳性率降低</a:t>
            </a:r>
            <a:r>
              <a:rPr lang="en-US" altLang="zh-CN"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33.4%</a:t>
            </a:r>
            <a:r>
              <a:rPr lang="zh-CN" altLang="en-US"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a:t>
            </a:r>
            <a:endParaRPr lang="zh-CN" altLang="en-US" sz="1200" dirty="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endParaRPr>
          </a:p>
        </p:txBody>
      </p:sp>
      <p:cxnSp>
        <p:nvCxnSpPr>
          <p:cNvPr id="45" name="直接连接符 44"/>
          <p:cNvCxnSpPr/>
          <p:nvPr/>
        </p:nvCxnSpPr>
        <p:spPr>
          <a:xfrm>
            <a:off x="6057265" y="2159635"/>
            <a:ext cx="25400" cy="3458845"/>
          </a:xfrm>
          <a:prstGeom prst="line">
            <a:avLst/>
          </a:prstGeom>
          <a:noFill/>
          <a:ln w="25400" cap="flat" cmpd="sng" algn="ctr">
            <a:solidFill>
              <a:srgbClr val="FFFFFF">
                <a:lumMod val="85000"/>
              </a:srgbClr>
            </a:solidFill>
            <a:prstDash val="sysDot"/>
          </a:ln>
          <a:effectLst/>
        </p:spPr>
      </p:cxnSp>
      <p:cxnSp>
        <p:nvCxnSpPr>
          <p:cNvPr id="46" name="直接连接符 45"/>
          <p:cNvCxnSpPr/>
          <p:nvPr/>
        </p:nvCxnSpPr>
        <p:spPr>
          <a:xfrm>
            <a:off x="9185910" y="1949450"/>
            <a:ext cx="50165" cy="3553460"/>
          </a:xfrm>
          <a:prstGeom prst="line">
            <a:avLst/>
          </a:prstGeom>
          <a:noFill/>
          <a:ln w="25400" cap="flat" cmpd="sng" algn="ctr">
            <a:solidFill>
              <a:srgbClr val="FFFFFF">
                <a:lumMod val="85000"/>
              </a:srgbClr>
            </a:solidFill>
            <a:prstDash val="sysDot"/>
          </a:ln>
          <a:effectLst/>
        </p:spPr>
      </p:cxnSp>
      <p:pic>
        <p:nvPicPr>
          <p:cNvPr id="47" name="图片 46"/>
          <p:cNvPicPr>
            <a:picLocks noChangeAspect="1"/>
          </p:cNvPicPr>
          <p:nvPr/>
        </p:nvPicPr>
        <p:blipFill>
          <a:blip r:embed="rId6"/>
          <a:stretch>
            <a:fillRect/>
          </a:stretch>
        </p:blipFill>
        <p:spPr>
          <a:xfrm>
            <a:off x="9432263" y="2079091"/>
            <a:ext cx="2206396" cy="1632547"/>
          </a:xfrm>
          <a:prstGeom prst="rect">
            <a:avLst/>
          </a:prstGeom>
        </p:spPr>
      </p:pic>
      <p:pic>
        <p:nvPicPr>
          <p:cNvPr id="48" name="图片 47" descr="向上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500000" flipH="1">
            <a:off x="10969368" y="2837967"/>
            <a:ext cx="381576" cy="381576"/>
          </a:xfrm>
          <a:prstGeom prst="rect">
            <a:avLst/>
          </a:prstGeom>
        </p:spPr>
      </p:pic>
      <p:pic>
        <p:nvPicPr>
          <p:cNvPr id="83" name="图片 82" descr="向上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380000" flipH="1">
            <a:off x="7094206" y="2647073"/>
            <a:ext cx="580521" cy="580521"/>
          </a:xfrm>
          <a:prstGeom prst="rect">
            <a:avLst/>
          </a:prstGeom>
        </p:spPr>
      </p:pic>
      <p:sp>
        <p:nvSpPr>
          <p:cNvPr id="84" name="文本框 83"/>
          <p:cNvSpPr txBox="1"/>
          <p:nvPr/>
        </p:nvSpPr>
        <p:spPr>
          <a:xfrm>
            <a:off x="9455785" y="6474460"/>
            <a:ext cx="2738755" cy="245110"/>
          </a:xfrm>
          <a:prstGeom prst="rect">
            <a:avLst/>
          </a:prstGeom>
          <a:noFill/>
        </p:spPr>
        <p:txBody>
          <a:bodyPr wrap="square" rtlCol="0">
            <a:spAutoFit/>
          </a:bodyPr>
          <a:p>
            <a:r>
              <a:rPr lang="en-US" altLang="zh-CN" sz="1000" dirty="0">
                <a:solidFill>
                  <a:srgbClr val="FAFAFA">
                    <a:lumMod val="50000"/>
                  </a:srgbClr>
                </a:solidFill>
                <a:latin typeface="Arial" panose="020B0604020202020204" pitchFamily="34" charset="0"/>
                <a:ea typeface="黑体" panose="02010609060101010101" charset="-122"/>
                <a:cs typeface="Arial" panose="020B0604020202020204" pitchFamily="34" charset="0"/>
              </a:rPr>
              <a:t>Partial data shown. More data available...</a:t>
            </a:r>
            <a:endParaRPr lang="en-US" altLang="zh-CN" sz="1000" dirty="0">
              <a:solidFill>
                <a:srgbClr val="FAFAFA">
                  <a:lumMod val="50000"/>
                </a:srgbClr>
              </a:solidFill>
              <a:latin typeface="Arial" panose="020B0604020202020204" pitchFamily="34" charset="0"/>
              <a:ea typeface="黑体" panose="02010609060101010101" charset="-122"/>
              <a:cs typeface="Arial" panose="020B0604020202020204" pitchFamily="34" charset="0"/>
            </a:endParaRPr>
          </a:p>
        </p:txBody>
      </p:sp>
      <p:sp>
        <p:nvSpPr>
          <p:cNvPr id="3" name="文本框 2"/>
          <p:cNvSpPr txBox="1"/>
          <p:nvPr/>
        </p:nvSpPr>
        <p:spPr>
          <a:xfrm>
            <a:off x="329565" y="2746375"/>
            <a:ext cx="2641600" cy="1664970"/>
          </a:xfrm>
          <a:prstGeom prst="rect">
            <a:avLst/>
          </a:prstGeom>
          <a:noFill/>
        </p:spPr>
        <p:txBody>
          <a:bodyPr wrap="square" rtlCol="0">
            <a:spAutoFit/>
          </a:bodyPr>
          <a:p>
            <a:pPr marL="285750" indent="-285750" fontAlgn="auto">
              <a:lnSpc>
                <a:spcPct val="110000"/>
              </a:lnSpc>
              <a:spcAft>
                <a:spcPts val="600"/>
              </a:spcAft>
              <a:buFont typeface="Arial" panose="020B0604020202020204" pitchFamily="34" charset="0"/>
              <a:buChar char="•"/>
            </a:pPr>
            <a:r>
              <a:rPr lang="zh-CN" altLang="en-US" sz="1400">
                <a:solidFill>
                  <a:schemeClr val="tx1">
                    <a:lumMod val="75000"/>
                    <a:lumOff val="25000"/>
                  </a:schemeClr>
                </a:solidFill>
              </a:rPr>
              <a:t>显著提升微生物多样性，并重塑阴道微生态系统结构</a:t>
            </a:r>
            <a:endParaRPr lang="zh-CN" altLang="en-US" sz="1400">
              <a:solidFill>
                <a:schemeClr val="tx1">
                  <a:lumMod val="75000"/>
                  <a:lumOff val="25000"/>
                </a:schemeClr>
              </a:solidFill>
            </a:endParaRPr>
          </a:p>
          <a:p>
            <a:pPr marL="285750" indent="-285750" fontAlgn="auto">
              <a:lnSpc>
                <a:spcPct val="110000"/>
              </a:lnSpc>
              <a:spcAft>
                <a:spcPts val="600"/>
              </a:spcAft>
              <a:buFont typeface="Arial" panose="020B0604020202020204" pitchFamily="34" charset="0"/>
              <a:buChar char="•"/>
            </a:pPr>
            <a:r>
              <a:rPr lang="zh-CN" altLang="en-US" sz="1400">
                <a:solidFill>
                  <a:schemeClr val="tx1">
                    <a:lumMod val="75000"/>
                    <a:lumOff val="25000"/>
                  </a:schemeClr>
                </a:solidFill>
              </a:rPr>
              <a:t>提高有益乳杆菌属的相对丰度，重建优势菌群</a:t>
            </a:r>
            <a:endParaRPr lang="zh-CN" altLang="en-US" sz="1400">
              <a:solidFill>
                <a:schemeClr val="tx1">
                  <a:lumMod val="75000"/>
                  <a:lumOff val="25000"/>
                </a:schemeClr>
              </a:solidFill>
            </a:endParaRPr>
          </a:p>
          <a:p>
            <a:pPr marL="285750" indent="-285750" fontAlgn="auto">
              <a:lnSpc>
                <a:spcPct val="110000"/>
              </a:lnSpc>
              <a:spcAft>
                <a:spcPts val="600"/>
              </a:spcAft>
              <a:buFont typeface="Arial" panose="020B0604020202020204" pitchFamily="34" charset="0"/>
              <a:buChar char="•"/>
            </a:pPr>
            <a:r>
              <a:rPr lang="zh-CN" altLang="en-US" sz="1400">
                <a:solidFill>
                  <a:schemeClr val="tx1">
                    <a:lumMod val="75000"/>
                    <a:lumOff val="25000"/>
                  </a:schemeClr>
                </a:solidFill>
              </a:rPr>
              <a:t>有效降低念珠菌阳性率，降低真菌性阴道炎的复发风险</a:t>
            </a:r>
            <a:endParaRPr lang="zh-CN" altLang="en-US" sz="1400">
              <a:solidFill>
                <a:schemeClr val="tx1">
                  <a:lumMod val="75000"/>
                  <a:lumOff val="25000"/>
                </a:schemeClr>
              </a:solidFill>
            </a:endParaRPr>
          </a:p>
        </p:txBody>
      </p:sp>
      <p:sp>
        <p:nvSpPr>
          <p:cNvPr id="36" name="文本框 35"/>
          <p:cNvSpPr txBox="1"/>
          <p:nvPr/>
        </p:nvSpPr>
        <p:spPr>
          <a:xfrm>
            <a:off x="543560" y="2255520"/>
            <a:ext cx="2306320" cy="368300"/>
          </a:xfrm>
          <a:prstGeom prst="rect">
            <a:avLst/>
          </a:prstGeom>
          <a:noFill/>
        </p:spPr>
        <p:txBody>
          <a:bodyPr wrap="square" rtlCol="0">
            <a:spAutoFit/>
          </a:bodyPr>
          <a:lstStyle/>
          <a:p>
            <a:pPr algn="ct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研究</a:t>
            </a: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成果</a:t>
            </a:r>
            <a:endParaRPr lang="zh-CN" altLang="en-US" b="1" dirty="0">
              <a:solidFill>
                <a:srgbClr val="8B1A48"/>
              </a:solidFill>
              <a:latin typeface="Arial" panose="020B0604020202020204" pitchFamily="34" charset="0"/>
              <a:ea typeface="黑体" panose="02010609060101010101" charset="-122"/>
              <a:cs typeface="Arial" panose="020B0604020202020204" pitchFamily="34" charset="0"/>
            </a:endParaRPr>
          </a:p>
        </p:txBody>
      </p:sp>
      <p:pic>
        <p:nvPicPr>
          <p:cNvPr id="41" name="图片 40" descr="向上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980000" flipH="1">
            <a:off x="5111115" y="2392680"/>
            <a:ext cx="298450" cy="298450"/>
          </a:xfrm>
          <a:prstGeom prst="rect">
            <a:avLst/>
          </a:prstGeom>
        </p:spPr>
      </p:pic>
      <p:pic>
        <p:nvPicPr>
          <p:cNvPr id="42" name="图片 41" descr="向上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980000" flipH="1">
            <a:off x="5104765" y="3783965"/>
            <a:ext cx="298450" cy="298450"/>
          </a:xfrm>
          <a:prstGeom prst="rect">
            <a:avLst/>
          </a:prstGeom>
        </p:spPr>
      </p:pic>
      <p:sp>
        <p:nvSpPr>
          <p:cNvPr id="49" name="文本框 48"/>
          <p:cNvSpPr txBox="1"/>
          <p:nvPr/>
        </p:nvSpPr>
        <p:spPr>
          <a:xfrm>
            <a:off x="3336364" y="4760615"/>
            <a:ext cx="2636520" cy="978535"/>
          </a:xfrm>
          <a:prstGeom prst="rect">
            <a:avLst/>
          </a:prstGeom>
          <a:noFill/>
        </p:spPr>
        <p:txBody>
          <a:bodyPr wrap="square" rtlCol="0">
            <a:spAutoFit/>
          </a:bodyPr>
          <a:p>
            <a:pPr indent="0" fontAlgn="auto">
              <a:lnSpc>
                <a:spcPct val="110000"/>
              </a:lnSpc>
              <a:spcAft>
                <a:spcPts val="600"/>
              </a:spcAft>
              <a:buNone/>
            </a:pPr>
            <a:r>
              <a:rPr lang="en-US" altLang="zh-CN" sz="1200">
                <a:solidFill>
                  <a:schemeClr val="tx1">
                    <a:lumMod val="75000"/>
                    <a:lumOff val="25000"/>
                  </a:schemeClr>
                </a:solidFill>
                <a:sym typeface="+mn-ea"/>
              </a:rPr>
              <a:t>Simpson</a:t>
            </a:r>
            <a:r>
              <a:rPr lang="zh-CN" altLang="en-US" sz="1200">
                <a:solidFill>
                  <a:schemeClr val="tx1">
                    <a:lumMod val="75000"/>
                    <a:lumOff val="25000"/>
                  </a:schemeClr>
                </a:solidFill>
                <a:sym typeface="+mn-ea"/>
              </a:rPr>
              <a:t>指数</a:t>
            </a:r>
            <a:r>
              <a:rPr lang="en-US" altLang="zh-CN" sz="1200">
                <a:solidFill>
                  <a:schemeClr val="tx1">
                    <a:lumMod val="75000"/>
                    <a:lumOff val="25000"/>
                  </a:schemeClr>
                </a:solidFill>
                <a:sym typeface="+mn-ea"/>
              </a:rPr>
              <a:t> </a:t>
            </a:r>
            <a:r>
              <a:rPr lang="zh-CN" altLang="en-US" sz="1200">
                <a:solidFill>
                  <a:schemeClr val="tx1">
                    <a:lumMod val="75000"/>
                    <a:lumOff val="25000"/>
                  </a:schemeClr>
                </a:solidFill>
                <a:sym typeface="+mn-ea"/>
              </a:rPr>
              <a:t>和</a:t>
            </a:r>
            <a:r>
              <a:rPr lang="en-US" altLang="zh-CN" sz="1200">
                <a:solidFill>
                  <a:schemeClr val="tx1">
                    <a:lumMod val="75000"/>
                    <a:lumOff val="25000"/>
                  </a:schemeClr>
                </a:solidFill>
                <a:sym typeface="+mn-ea"/>
              </a:rPr>
              <a:t> Shannon</a:t>
            </a:r>
            <a:r>
              <a:rPr lang="zh-CN" altLang="en-US" sz="1200">
                <a:solidFill>
                  <a:schemeClr val="tx1">
                    <a:lumMod val="75000"/>
                    <a:lumOff val="25000"/>
                  </a:schemeClr>
                </a:solidFill>
                <a:sym typeface="+mn-ea"/>
              </a:rPr>
              <a:t>指数均显著升高。</a:t>
            </a:r>
            <a:endParaRPr lang="zh-CN" altLang="en-US" sz="1200">
              <a:solidFill>
                <a:schemeClr val="tx1">
                  <a:lumMod val="75000"/>
                  <a:lumOff val="25000"/>
                </a:schemeClr>
              </a:solidFill>
              <a:sym typeface="+mn-ea"/>
            </a:endParaRPr>
          </a:p>
          <a:p>
            <a:pPr indent="0" fontAlgn="auto">
              <a:lnSpc>
                <a:spcPct val="110000"/>
              </a:lnSpc>
              <a:spcAft>
                <a:spcPts val="600"/>
              </a:spcAft>
              <a:buNone/>
            </a:pPr>
            <a:r>
              <a:rPr lang="zh-CN" altLang="en-US" sz="1200">
                <a:solidFill>
                  <a:schemeClr val="tx1">
                    <a:lumMod val="75000"/>
                    <a:lumOff val="25000"/>
                  </a:schemeClr>
                </a:solidFill>
              </a:rPr>
              <a:t>益生菌能够重塑阴道微生物组的组成结构。</a:t>
            </a:r>
            <a:endParaRPr lang="zh-CN" altLang="en-US" sz="1200">
              <a:solidFill>
                <a:schemeClr val="tx1">
                  <a:lumMod val="75000"/>
                  <a:lumOff val="2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605155" y="1858645"/>
            <a:ext cx="3263900" cy="2616200"/>
          </a:xfrm>
          <a:prstGeom prst="roundRect">
            <a:avLst>
              <a:gd name="adj" fmla="val 4428"/>
            </a:avLst>
          </a:prstGeom>
          <a:solidFill>
            <a:schemeClr val="bg1"/>
          </a:solidFill>
          <a:ln>
            <a:solidFill>
              <a:srgbClr val="FEDB6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儿童注意力与行为调节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latin typeface="Arial" panose="020B0604020202020204" pitchFamily="34" charset="0"/>
              <a:cs typeface="Arial" panose="020B0604020202020204" pitchFamily="34" charset="0"/>
            </a:endParaRPr>
          </a:p>
        </p:txBody>
      </p:sp>
      <p:sp>
        <p:nvSpPr>
          <p:cNvPr id="4" name="文本框 3"/>
          <p:cNvSpPr txBox="1"/>
          <p:nvPr/>
        </p:nvSpPr>
        <p:spPr>
          <a:xfrm>
            <a:off x="816582" y="1961888"/>
            <a:ext cx="2840990" cy="2201545"/>
          </a:xfrm>
          <a:prstGeom prst="rect">
            <a:avLst/>
          </a:prstGeom>
          <a:noFill/>
        </p:spPr>
        <p:txBody>
          <a:bodyPr wrap="square" rtlCol="0">
            <a:spAutoFit/>
          </a:bodyPr>
          <a:lstStyle/>
          <a:p>
            <a:pPr lvl="0" algn="ctr">
              <a:lnSpc>
                <a:spcPct val="120000"/>
              </a:lnSpc>
              <a:buClrTx/>
              <a:buSzTx/>
              <a:buFontTx/>
            </a:pPr>
            <a:r>
              <a:rPr lang="zh-CN" altLang="en-US"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研究成果</a:t>
            </a:r>
            <a:endParaRPr lang="en-US" altLang="zh-CN"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endParaRPr>
          </a:p>
          <a:p>
            <a:pPr lvl="0" algn="ctr">
              <a:lnSpc>
                <a:spcPct val="120000"/>
              </a:lnSpc>
              <a:buClrTx/>
              <a:buSzTx/>
              <a:buFontTx/>
            </a:pPr>
            <a:endParaRPr lang="en-US" altLang="zh-CN"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endParaRPr>
          </a:p>
          <a:p>
            <a:pPr marL="285750" lvl="0" indent="-285750" algn="l">
              <a:lnSpc>
                <a:spcPct val="120000"/>
              </a:lnSpc>
              <a:spcAft>
                <a:spcPts val="1200"/>
              </a:spcAft>
              <a:buClrTx/>
              <a:buSzTx/>
              <a:buFontTx/>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显著改善认知与执行功能，有助于提升情绪调节、行为管理与认知调控能力</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marL="285750" lvl="0" indent="-285750" algn="l">
              <a:lnSpc>
                <a:spcPct val="120000"/>
              </a:lnSpc>
              <a:spcAft>
                <a:spcPts val="1200"/>
              </a:spcAft>
              <a:buClrTx/>
              <a:buSzTx/>
              <a:buFontTx/>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改善注意力缺陷、多动、冲动行为等</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ADHD</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核心症状</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14" name="文本框 13"/>
          <p:cNvSpPr txBox="1"/>
          <p:nvPr/>
        </p:nvSpPr>
        <p:spPr>
          <a:xfrm>
            <a:off x="647771" y="4514520"/>
            <a:ext cx="1535430" cy="229870"/>
          </a:xfrm>
          <a:prstGeom prst="rect">
            <a:avLst/>
          </a:prstGeom>
          <a:noFill/>
        </p:spPr>
        <p:txBody>
          <a:bodyPr wrap="none" rtlCol="0">
            <a:spAutoFit/>
          </a:bodyPr>
          <a:lstStyle/>
          <a:p>
            <a:pPr lvl="0" algn="l">
              <a:buClrTx/>
              <a:buSzTx/>
              <a:buFontTx/>
            </a:pPr>
            <a:r>
              <a:rPr kumimoji="1" lang="en-US" altLang="zh-CN" sz="900" b="1" dirty="0">
                <a:solidFill>
                  <a:schemeClr val="tx1">
                    <a:lumMod val="75000"/>
                    <a:lumOff val="25000"/>
                  </a:schemeClr>
                </a:solidFill>
                <a:latin typeface="Arial" panose="020B0604020202020204" pitchFamily="34" charset="0"/>
                <a:cs typeface="Arial" panose="020B0604020202020204" pitchFamily="34" charset="0"/>
                <a:sym typeface="+mn-ea"/>
              </a:rPr>
              <a:t> DOI: 10.1002/mnfr.70234</a:t>
            </a:r>
            <a:endParaRPr kumimoji="1" lang="en-US" altLang="zh-CN" sz="900" b="1" dirty="0">
              <a:solidFill>
                <a:schemeClr val="tx1">
                  <a:lumMod val="75000"/>
                  <a:lumOff val="25000"/>
                </a:schemeClr>
              </a:solidFill>
              <a:latin typeface="Arial" panose="020B0604020202020204" pitchFamily="34" charset="0"/>
              <a:cs typeface="Arial" panose="020B0604020202020204" pitchFamily="34" charset="0"/>
              <a:sym typeface="+mn-ea"/>
            </a:endParaRPr>
          </a:p>
        </p:txBody>
      </p:sp>
      <p:sp>
        <p:nvSpPr>
          <p:cNvPr id="15" name="文本框 14"/>
          <p:cNvSpPr txBox="1"/>
          <p:nvPr>
            <p:custDataLst>
              <p:tags r:id="rId1"/>
            </p:custDataLst>
          </p:nvPr>
        </p:nvSpPr>
        <p:spPr>
          <a:xfrm>
            <a:off x="4918710" y="4474845"/>
            <a:ext cx="3234690" cy="901700"/>
          </a:xfrm>
          <a:prstGeom prst="rect">
            <a:avLst/>
          </a:prstGeom>
          <a:noFill/>
        </p:spPr>
        <p:txBody>
          <a:bodyPr wrap="square" rtlCol="0">
            <a:spAutoFit/>
          </a:bodyPr>
          <a:lstStyle/>
          <a:p>
            <a:pPr indent="0" algn="l" fontAlgn="auto">
              <a:lnSpc>
                <a:spcPct val="110000"/>
              </a:lnSpc>
            </a:pP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益生菌干预后，受试者的认知与执行功能显著提升，情绪调控、行为管理及认知调节能力得到明显改善。</a:t>
            </a:r>
            <a:endPar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indent="0" algn="l" fontAlgn="auto">
              <a:lnSpc>
                <a:spcPct val="110000"/>
              </a:lnSpc>
            </a:pPr>
            <a:endPar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6" name="文本框 15"/>
          <p:cNvSpPr txBox="1"/>
          <p:nvPr>
            <p:custDataLst>
              <p:tags r:id="rId2"/>
            </p:custDataLst>
          </p:nvPr>
        </p:nvSpPr>
        <p:spPr>
          <a:xfrm>
            <a:off x="8555302" y="4474892"/>
            <a:ext cx="3281680" cy="901700"/>
          </a:xfrm>
          <a:prstGeom prst="rect">
            <a:avLst/>
          </a:prstGeom>
          <a:noFill/>
        </p:spPr>
        <p:txBody>
          <a:bodyPr wrap="square" rtlCol="0">
            <a:spAutoFit/>
          </a:bodyPr>
          <a:lstStyle/>
          <a:p>
            <a:pPr lvl="0" indent="0" algn="l" fontAlgn="auto">
              <a:lnSpc>
                <a:spcPct val="110000"/>
              </a:lnSpc>
              <a:buClrTx/>
              <a:buSzTx/>
              <a:buFontTx/>
            </a:pP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益生菌干预后，受试者的</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ADHD</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核心症状显著减轻，注意力缺陷得到改善，多动与冲动行为得到有效缓解。</a:t>
            </a:r>
            <a:endPar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lvl="0" indent="0" algn="l" fontAlgn="auto">
              <a:lnSpc>
                <a:spcPct val="110000"/>
              </a:lnSpc>
              <a:buClrTx/>
              <a:buSzTx/>
              <a:buFontTx/>
            </a:pPr>
            <a:endPar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p:txBody>
      </p:sp>
      <p:pic>
        <p:nvPicPr>
          <p:cNvPr id="8" name="图片 7"/>
          <p:cNvPicPr>
            <a:picLocks noChangeAspect="1"/>
          </p:cNvPicPr>
          <p:nvPr>
            <p:custDataLst>
              <p:tags r:id="rId3"/>
            </p:custDataLst>
          </p:nvPr>
        </p:nvPicPr>
        <p:blipFill>
          <a:blip r:embed="rId4"/>
          <a:stretch>
            <a:fillRect/>
          </a:stretch>
        </p:blipFill>
        <p:spPr>
          <a:xfrm>
            <a:off x="4843611" y="2280150"/>
            <a:ext cx="3257709" cy="2064692"/>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8637410" y="2280150"/>
            <a:ext cx="3087745" cy="1880147"/>
          </a:xfrm>
          <a:prstGeom prst="rect">
            <a:avLst/>
          </a:prstGeom>
        </p:spPr>
      </p:pic>
      <p:sp>
        <p:nvSpPr>
          <p:cNvPr id="7" name="文本框 6"/>
          <p:cNvSpPr txBox="1"/>
          <p:nvPr/>
        </p:nvSpPr>
        <p:spPr>
          <a:xfrm>
            <a:off x="4918682" y="1562047"/>
            <a:ext cx="2873064" cy="521970"/>
          </a:xfrm>
          <a:prstGeom prst="rect">
            <a:avLst/>
          </a:prstGeom>
          <a:noFill/>
        </p:spPr>
        <p:txBody>
          <a:bodyPr wrap="square" rtlCol="0">
            <a:noAutofit/>
          </a:bodyPr>
          <a:p>
            <a:pPr algn="ctr"/>
            <a:r>
              <a:rPr lang="zh-CN" altLang="en-US" sz="1600" b="1">
                <a:solidFill>
                  <a:schemeClr val="tx1">
                    <a:lumMod val="75000"/>
                    <a:lumOff val="25000"/>
                  </a:schemeClr>
                </a:solidFill>
                <a:latin typeface="Arial" panose="020B0604020202020204" pitchFamily="34" charset="0"/>
                <a:cs typeface="Arial" panose="020B0604020202020204" pitchFamily="34" charset="0"/>
              </a:rPr>
              <a:t>改善认知及执行功能</a:t>
            </a:r>
            <a:endParaRPr lang="zh-CN" altLang="en-US" sz="1600" b="1">
              <a:solidFill>
                <a:schemeClr val="tx1">
                  <a:lumMod val="75000"/>
                  <a:lumOff val="25000"/>
                </a:schemeClr>
              </a:solidFill>
              <a:latin typeface="Arial" panose="020B0604020202020204" pitchFamily="34" charset="0"/>
              <a:cs typeface="Arial" panose="020B0604020202020204" pitchFamily="34" charset="0"/>
            </a:endParaRPr>
          </a:p>
        </p:txBody>
      </p:sp>
      <p:sp>
        <p:nvSpPr>
          <p:cNvPr id="9" name="文本框 8"/>
          <p:cNvSpPr txBox="1"/>
          <p:nvPr/>
        </p:nvSpPr>
        <p:spPr>
          <a:xfrm>
            <a:off x="8555355" y="1562100"/>
            <a:ext cx="2540000" cy="337185"/>
          </a:xfrm>
          <a:prstGeom prst="rect">
            <a:avLst/>
          </a:prstGeom>
          <a:noFill/>
        </p:spPr>
        <p:txBody>
          <a:bodyPr wrap="square" rtlCol="0">
            <a:spAutoFit/>
          </a:bodyPr>
          <a:p>
            <a:pPr algn="ctr"/>
            <a:r>
              <a:rPr lang="zh-CN" altLang="en-US" sz="1600" b="1">
                <a:solidFill>
                  <a:schemeClr val="tx1">
                    <a:lumMod val="75000"/>
                    <a:lumOff val="25000"/>
                  </a:schemeClr>
                </a:solidFill>
                <a:latin typeface="Arial" panose="020B0604020202020204" pitchFamily="34" charset="0"/>
                <a:cs typeface="Arial" panose="020B0604020202020204" pitchFamily="34" charset="0"/>
              </a:rPr>
              <a:t>改善</a:t>
            </a:r>
            <a:r>
              <a:rPr lang="en-US" altLang="zh-CN" sz="1600" b="1">
                <a:solidFill>
                  <a:schemeClr val="tx1">
                    <a:lumMod val="75000"/>
                    <a:lumOff val="25000"/>
                  </a:schemeClr>
                </a:solidFill>
                <a:latin typeface="Arial" panose="020B0604020202020204" pitchFamily="34" charset="0"/>
                <a:cs typeface="Arial" panose="020B0604020202020204" pitchFamily="34" charset="0"/>
              </a:rPr>
              <a:t> ADHD </a:t>
            </a:r>
            <a:r>
              <a:rPr lang="zh-CN" altLang="en-US" sz="1600" b="1">
                <a:solidFill>
                  <a:schemeClr val="tx1">
                    <a:lumMod val="75000"/>
                    <a:lumOff val="25000"/>
                  </a:schemeClr>
                </a:solidFill>
                <a:latin typeface="Arial" panose="020B0604020202020204" pitchFamily="34" charset="0"/>
                <a:cs typeface="Arial" panose="020B0604020202020204" pitchFamily="34" charset="0"/>
              </a:rPr>
              <a:t>典型症状</a:t>
            </a:r>
            <a:endParaRPr lang="zh-CN" altLang="en-US" sz="1600" b="1">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 name="直接连接符 2"/>
          <p:cNvCxnSpPr/>
          <p:nvPr>
            <p:custDataLst>
              <p:tags r:id="rId7"/>
            </p:custDataLst>
          </p:nvPr>
        </p:nvCxnSpPr>
        <p:spPr>
          <a:xfrm flipH="1">
            <a:off x="8250555" y="1931670"/>
            <a:ext cx="6350" cy="3500755"/>
          </a:xfrm>
          <a:prstGeom prst="line">
            <a:avLst/>
          </a:prstGeom>
          <a:ln w="6350" cap="flat" cmpd="sng" algn="ctr">
            <a:solidFill>
              <a:schemeClr val="bg1">
                <a:lumMod val="75000"/>
              </a:schemeClr>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669530" cy="704850"/>
            <a:chOff x="400" y="1020"/>
            <a:chExt cx="12078"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143"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焦虑与抑郁行为调节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userDrawn="1"/>
        </p:nvSpPr>
        <p:spPr>
          <a:xfrm>
            <a:off x="506060" y="1184228"/>
            <a:ext cx="6124768" cy="1004391"/>
          </a:xfrm>
          <a:prstGeom prst="rect">
            <a:avLst/>
          </a:prstGeom>
        </p:spPr>
        <p:txBody>
          <a:bodyPr wrap="square" rtlCol="0" anchor="t">
            <a:noAutofit/>
          </a:bodyPr>
          <a:lstStyle/>
          <a:p>
            <a:pPr>
              <a:lnSpc>
                <a:spcPct val="130000"/>
              </a:lnSpc>
            </a:pPr>
            <a:r>
              <a:rPr lang="en-US" altLang="zh-CN" sz="1200">
                <a:solidFill>
                  <a:srgbClr val="AF3014"/>
                </a:solidFill>
              </a:rPr>
              <a:t>动物双歧杆菌乳亚种 BLa80</a:t>
            </a:r>
            <a:r>
              <a:rPr lang="en-US" altLang="zh-CN" sz="1200">
                <a:solidFill>
                  <a:srgbClr val="AF3014"/>
                </a:solidFill>
              </a:rPr>
              <a:t>; 鼠李糖乳酪杆菌 LRa05;</a:t>
            </a:r>
            <a:endParaRPr lang="en-US" altLang="zh-CN" sz="1200">
              <a:solidFill>
                <a:srgbClr val="AF3014"/>
              </a:solidFill>
            </a:endParaRPr>
          </a:p>
          <a:p>
            <a:pPr>
              <a:lnSpc>
                <a:spcPct val="130000"/>
              </a:lnSpc>
            </a:pPr>
            <a:r>
              <a:rPr lang="en-US" altLang="zh-CN" sz="1200">
                <a:solidFill>
                  <a:srgbClr val="AF3014"/>
                </a:solidFill>
              </a:rPr>
              <a:t>短双歧杆菌 BBr60; </a:t>
            </a:r>
            <a:r>
              <a:rPr lang="en-US" altLang="zh-CN" sz="1200">
                <a:solidFill>
                  <a:schemeClr val="tx1">
                    <a:lumMod val="75000"/>
                    <a:lumOff val="25000"/>
                  </a:schemeClr>
                </a:solidFill>
              </a:rPr>
              <a:t>乳酸片球菌 PA53; </a:t>
            </a:r>
            <a:endParaRPr lang="en-US" altLang="zh-CN" sz="1200">
              <a:solidFill>
                <a:schemeClr val="tx1">
                  <a:lumMod val="75000"/>
                  <a:lumOff val="25000"/>
                </a:schemeClr>
              </a:solidFill>
            </a:endParaRPr>
          </a:p>
          <a:p>
            <a:pPr>
              <a:lnSpc>
                <a:spcPct val="130000"/>
              </a:lnSpc>
            </a:pPr>
            <a:r>
              <a:rPr lang="en-US" altLang="zh-CN" sz="1200">
                <a:solidFill>
                  <a:schemeClr val="tx1">
                    <a:lumMod val="75000"/>
                    <a:lumOff val="25000"/>
                  </a:schemeClr>
                </a:solidFill>
              </a:rPr>
              <a:t>罗伊氏粘液乳杆菌 LR08; </a:t>
            </a:r>
            <a:r>
              <a:rPr lang="en-US" altLang="zh-CN" sz="1200">
                <a:solidFill>
                  <a:schemeClr val="tx1">
                    <a:lumMod val="50000"/>
                    <a:lumOff val="50000"/>
                  </a:schemeClr>
                </a:solidFill>
              </a:rPr>
              <a:t>凝结魏茨曼氏菌 BC99</a:t>
            </a:r>
            <a:endParaRPr lang="en-US" altLang="zh-CN" sz="1200">
              <a:solidFill>
                <a:schemeClr val="tx1">
                  <a:lumMod val="50000"/>
                  <a:lumOff val="50000"/>
                </a:schemeClr>
              </a:solidFill>
            </a:endParaRPr>
          </a:p>
        </p:txBody>
      </p:sp>
      <p:sp>
        <p:nvSpPr>
          <p:cNvPr id="13" name="文本框 12"/>
          <p:cNvSpPr txBox="1"/>
          <p:nvPr/>
        </p:nvSpPr>
        <p:spPr>
          <a:xfrm>
            <a:off x="703580" y="2578100"/>
            <a:ext cx="7651750" cy="1060450"/>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缓解抑郁和焦虑的相关症状</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调节炎症细胞因子水平，改善免疫炎症状态</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调节神经递质水平，支持神经功能平衡</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graphicFrame>
        <p:nvGraphicFramePr>
          <p:cNvPr id="11" name="表格 10"/>
          <p:cNvGraphicFramePr/>
          <p:nvPr userDrawn="1">
            <p:custDataLst>
              <p:tags r:id="rId1"/>
            </p:custDataLst>
          </p:nvPr>
        </p:nvGraphicFramePr>
        <p:xfrm>
          <a:off x="703595" y="5029140"/>
          <a:ext cx="6226175" cy="1106805"/>
        </p:xfrm>
        <a:graphic>
          <a:graphicData uri="http://schemas.openxmlformats.org/drawingml/2006/table">
            <a:tbl>
              <a:tblPr firstRow="1" bandRow="1">
                <a:tableStyleId>{5C22544A-7EE6-4342-B048-85BDC9FD1C3A}</a:tableStyleId>
              </a:tblPr>
              <a:tblGrid>
                <a:gridCol w="3237230"/>
                <a:gridCol w="2988945"/>
              </a:tblGrid>
              <a:tr h="153670">
                <a:tc>
                  <a:txBody>
                    <a:bodyPr/>
                    <a:lstStyle/>
                    <a:p>
                      <a:pPr>
                        <a:buNone/>
                      </a:pPr>
                      <a:r>
                        <a:rPr lang="en-US" altLang="zh-CN" sz="900" b="1">
                          <a:solidFill>
                            <a:srgbClr val="AF3014"/>
                          </a:solidFill>
                          <a:latin typeface="Arial" panose="020B0604020202020204" pitchFamily="34" charset="0"/>
                          <a:cs typeface="Arial" panose="020B0604020202020204" pitchFamily="34" charset="0"/>
                          <a:sym typeface="+mn-ea"/>
                        </a:rPr>
                        <a:t>BLa80+LRa05</a:t>
                      </a:r>
                      <a:r>
                        <a:rPr lang="en-US" altLang="zh-CN" sz="900" b="0">
                          <a:solidFill>
                            <a:schemeClr val="tx1">
                              <a:lumMod val="75000"/>
                              <a:lumOff val="25000"/>
                            </a:schemeClr>
                          </a:solidFill>
                          <a:latin typeface="Arial" panose="020B0604020202020204" pitchFamily="34" charset="0"/>
                          <a:cs typeface="Arial" panose="020B0604020202020204" pitchFamily="34" charset="0"/>
                          <a:sym typeface="+mn-ea"/>
                        </a:rPr>
                        <a:t>: NCT06216587</a:t>
                      </a:r>
                      <a:endParaRPr lang="en-US" altLang="zh-CN" sz="900" b="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LRa05</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NCT06821789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201295">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BBr60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NCT06196892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kumimoji="1" lang="en-US" altLang="zh-CN" sz="900" b="1" dirty="0">
                          <a:solidFill>
                            <a:srgbClr val="AF3014"/>
                          </a:solidFill>
                          <a:latin typeface="Arial" panose="020B0604020202020204" pitchFamily="34" charset="0"/>
                          <a:cs typeface="Arial" panose="020B0604020202020204" pitchFamily="34" charset="0"/>
                          <a:sym typeface="+mn-ea"/>
                        </a:rPr>
                        <a:t>PA53</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NCT06648590</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lvl="0" indent="0">
                        <a:buNone/>
                      </a:pPr>
                      <a:r>
                        <a:rPr kumimoji="1" lang="en-US" altLang="zh-CN" sz="900" b="1" dirty="0">
                          <a:solidFill>
                            <a:srgbClr val="AF3014"/>
                          </a:solidFill>
                          <a:latin typeface="Arial" panose="020B0604020202020204" pitchFamily="34" charset="0"/>
                          <a:cs typeface="Arial" panose="020B0604020202020204" pitchFamily="34" charset="0"/>
                          <a:sym typeface="+mn-ea"/>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altLang="zh-CN" sz="900" b="1">
                          <a:solidFill>
                            <a:srgbClr val="AF3014"/>
                          </a:solidFill>
                          <a:latin typeface="Arial" panose="020B0604020202020204" pitchFamily="34" charset="0"/>
                          <a:cs typeface="Arial" panose="020B0604020202020204" pitchFamily="34" charset="0"/>
                          <a:sym typeface="+mn-ea"/>
                        </a:rPr>
                        <a:t>LRa05+LR08</a:t>
                      </a:r>
                      <a:r>
                        <a:rPr lang="en-US" altLang="zh-CN" sz="900" b="0">
                          <a:solidFill>
                            <a:schemeClr val="tx1">
                              <a:lumMod val="75000"/>
                              <a:lumOff val="25000"/>
                            </a:schemeClr>
                          </a:solidFill>
                          <a:latin typeface="Arial" panose="020B0604020202020204" pitchFamily="34" charset="0"/>
                          <a:cs typeface="Arial" panose="020B0604020202020204" pitchFamily="34" charset="0"/>
                          <a:sym typeface="+mn-ea"/>
                        </a:rPr>
                        <a:t>: NCT07013409</a:t>
                      </a:r>
                      <a:endParaRPr lang="en-US" altLang="zh-CN" sz="900" b="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274320">
                <a:tc gridSpan="2">
                  <a:txBody>
                    <a:bodyPr/>
                    <a:lstStyle/>
                    <a:p>
                      <a:pPr>
                        <a:buNone/>
                      </a:pPr>
                      <a:endParaRPr kumimoji="1" lang="zh-CN" altLang="en-US"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hMerge="1">
                  <a:tcPr>
                    <a:lnR>
                      <a:noFill/>
                    </a:lnR>
                    <a:lnT>
                      <a:noFill/>
                    </a:lnT>
                    <a:lnB>
                      <a:noFill/>
                    </a:lnB>
                  </a:tcPr>
                </a:tc>
              </a:tr>
            </a:tbl>
          </a:graphicData>
        </a:graphic>
      </p:graphicFrame>
      <p:sp>
        <p:nvSpPr>
          <p:cNvPr id="2" name="文本框 1"/>
          <p:cNvSpPr txBox="1"/>
          <p:nvPr/>
        </p:nvSpPr>
        <p:spPr>
          <a:xfrm>
            <a:off x="7716520" y="1301115"/>
            <a:ext cx="430911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南非醉茄粉、</a:t>
            </a:r>
            <a:r>
              <a:rPr lang="en-US" altLang="zh-CN" sz="1200">
                <a:solidFill>
                  <a:schemeClr val="tx1">
                    <a:lumMod val="75000"/>
                    <a:lumOff val="25000"/>
                  </a:schemeClr>
                </a:solidFill>
                <a:sym typeface="+mn-ea"/>
              </a:rPr>
              <a:t>L-</a:t>
            </a:r>
            <a:r>
              <a:rPr lang="zh-CN" altLang="en-US" sz="1200">
                <a:solidFill>
                  <a:schemeClr val="tx1">
                    <a:lumMod val="75000"/>
                    <a:lumOff val="25000"/>
                  </a:schemeClr>
                </a:solidFill>
                <a:sym typeface="+mn-ea"/>
              </a:rPr>
              <a:t>茶氨酸、</a:t>
            </a:r>
            <a:r>
              <a:rPr lang="en-US" altLang="zh-CN" sz="1200">
                <a:solidFill>
                  <a:schemeClr val="tx1">
                    <a:lumMod val="75000"/>
                    <a:lumOff val="25000"/>
                  </a:schemeClr>
                </a:solidFill>
                <a:sym typeface="+mn-ea"/>
              </a:rPr>
              <a:t>γ-</a:t>
            </a:r>
            <a:r>
              <a:rPr lang="zh-CN" altLang="en-US" sz="1200">
                <a:solidFill>
                  <a:schemeClr val="tx1">
                    <a:lumMod val="75000"/>
                    <a:lumOff val="25000"/>
                  </a:schemeClr>
                </a:solidFill>
                <a:sym typeface="+mn-ea"/>
              </a:rPr>
              <a:t>氨基丁酸、白藜芦醇</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rPr>
              <a:t>菊粉、马铃薯淀粉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6" name="文本框 5"/>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 name="文本框 6"/>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文本框 7"/>
          <p:cNvSpPr txBox="1"/>
          <p:nvPr userDrawn="1">
            <p:custDataLst>
              <p:tags r:id="rId2"/>
            </p:custDataLst>
          </p:nvPr>
        </p:nvSpPr>
        <p:spPr>
          <a:xfrm>
            <a:off x="617855" y="4609622"/>
            <a:ext cx="4102682" cy="275590"/>
          </a:xfrm>
          <a:prstGeom prst="rect">
            <a:avLst/>
          </a:prstGeom>
          <a:noFill/>
        </p:spPr>
        <p:txBody>
          <a:bodyPr wrap="square" rtlCol="0">
            <a:spAutoFit/>
          </a:bodyPr>
          <a:p>
            <a:r>
              <a:rPr kumimoji="1" lang="zh-CN" altLang="en-US" sz="1200" b="1" dirty="0">
                <a:solidFill>
                  <a:srgbClr val="AF3014"/>
                </a:solidFill>
                <a:latin typeface="Arial" panose="020B0604020202020204" pitchFamily="34" charset="0"/>
                <a:cs typeface="Arial" panose="020B0604020202020204" pitchFamily="34" charset="0"/>
                <a:sym typeface="+mn-ea"/>
              </a:rPr>
              <a:t>临床研究</a:t>
            </a:r>
            <a:endParaRPr kumimoji="1" lang="zh-CN" altLang="en-US" sz="1200" b="1" dirty="0">
              <a:solidFill>
                <a:srgbClr val="AF3014"/>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圆角矩形 6"/>
          <p:cNvSpPr/>
          <p:nvPr/>
        </p:nvSpPr>
        <p:spPr>
          <a:xfrm>
            <a:off x="534035" y="2010410"/>
            <a:ext cx="3263900" cy="2784475"/>
          </a:xfrm>
          <a:prstGeom prst="roundRect">
            <a:avLst>
              <a:gd name="adj" fmla="val 4428"/>
            </a:avLst>
          </a:prstGeom>
          <a:solidFill>
            <a:schemeClr val="bg1"/>
          </a:solidFill>
          <a:ln>
            <a:solidFill>
              <a:srgbClr val="FEDB6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7550785" cy="643890"/>
            <a:chOff x="400" y="1020"/>
            <a:chExt cx="11891" cy="1014"/>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9956" cy="1014"/>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焦虑与抑郁行为调节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latin typeface="Arial" panose="020B0604020202020204" pitchFamily="34" charset="0"/>
              <a:cs typeface="Arial" panose="020B0604020202020204" pitchFamily="34" charset="0"/>
            </a:endParaRPr>
          </a:p>
        </p:txBody>
      </p:sp>
      <p:sp>
        <p:nvSpPr>
          <p:cNvPr id="15" name="文本框 14"/>
          <p:cNvSpPr txBox="1"/>
          <p:nvPr/>
        </p:nvSpPr>
        <p:spPr>
          <a:xfrm>
            <a:off x="4286319" y="5000035"/>
            <a:ext cx="3060974" cy="1682750"/>
          </a:xfrm>
          <a:prstGeom prst="rect">
            <a:avLst/>
          </a:prstGeom>
          <a:noFill/>
        </p:spPr>
        <p:txBody>
          <a:bodyPr wrap="square" rtlCol="0">
            <a:noAutofit/>
          </a:bodyPr>
          <a:lstStyle/>
          <a:p>
            <a:pPr lvl="0" indent="0" algn="l">
              <a:lnSpc>
                <a:spcPct val="110000"/>
              </a:lnSpc>
              <a:buClrTx/>
              <a:buSzTx/>
              <a:buNone/>
            </a:pP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益生菌干预后</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SAS</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评分显著下降。随着干预时间的延长，益生菌组</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SAS</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评分持续降低，而安慰剂组在各时间点均未见显著变化，提示益生菌干预可能有助于缓解焦虑症状。</a:t>
            </a:r>
            <a:endPar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16" name="文本框 15"/>
          <p:cNvSpPr txBox="1"/>
          <p:nvPr/>
        </p:nvSpPr>
        <p:spPr>
          <a:xfrm>
            <a:off x="7879910" y="5083332"/>
            <a:ext cx="4048205" cy="975995"/>
          </a:xfrm>
          <a:prstGeom prst="rect">
            <a:avLst/>
          </a:prstGeom>
          <a:noFill/>
        </p:spPr>
        <p:txBody>
          <a:bodyPr wrap="square" rtlCol="0">
            <a:noAutofit/>
          </a:bodyPr>
          <a:lstStyle/>
          <a:p>
            <a:pPr indent="0" algn="l" fontAlgn="auto">
              <a:lnSpc>
                <a:spcPct val="110000"/>
              </a:lnSpc>
            </a:pP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益生菌干预后</a:t>
            </a:r>
            <a:r>
              <a:rPr kumimoji="1" lang="el-GR"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γ-</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GABA</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水平</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显著提高</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，并显著降低一氧化氮（</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NO</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）含量，表明益生菌有助于神经功能的调节。</a:t>
            </a:r>
            <a:endPar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indent="0" algn="l" fontAlgn="auto">
              <a:lnSpc>
                <a:spcPct val="110000"/>
              </a:lnSpc>
            </a:pPr>
            <a:endPar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6" name="文本框 5"/>
          <p:cNvSpPr txBox="1"/>
          <p:nvPr/>
        </p:nvSpPr>
        <p:spPr>
          <a:xfrm>
            <a:off x="605139" y="4794896"/>
            <a:ext cx="1929130" cy="506730"/>
          </a:xfrm>
          <a:prstGeom prst="rect">
            <a:avLst/>
          </a:prstGeom>
          <a:noFill/>
        </p:spPr>
        <p:txBody>
          <a:bodyPr wrap="none" rtlCol="0">
            <a:spAutoFit/>
          </a:bodyPr>
          <a:lstStyle/>
          <a:p>
            <a:r>
              <a:rPr kumimoji="1" lang="en-US" altLang="zh-CN" sz="900" b="1" dirty="0">
                <a:solidFill>
                  <a:schemeClr val="tx1">
                    <a:lumMod val="75000"/>
                    <a:lumOff val="25000"/>
                  </a:schemeClr>
                </a:solidFill>
                <a:latin typeface="Arial" panose="020B0604020202020204" pitchFamily="34" charset="0"/>
                <a:cs typeface="Arial" panose="020B0604020202020204" pitchFamily="34" charset="0"/>
              </a:rPr>
              <a:t>DOI: 10.3390/nu17193087</a:t>
            </a:r>
            <a:endParaRPr kumimoji="1" lang="en-US" altLang="zh-CN" sz="900" b="1" dirty="0">
              <a:solidFill>
                <a:schemeClr val="tx1">
                  <a:lumMod val="75000"/>
                  <a:lumOff val="25000"/>
                </a:schemeClr>
              </a:solidFill>
              <a:latin typeface="Arial" panose="020B0604020202020204" pitchFamily="34" charset="0"/>
              <a:cs typeface="Arial" panose="020B0604020202020204" pitchFamily="34" charset="0"/>
            </a:endParaRPr>
          </a:p>
          <a:p>
            <a:r>
              <a:rPr kumimoji="1" lang="en-US" altLang="zh-CN" sz="900" b="1" dirty="0">
                <a:solidFill>
                  <a:schemeClr val="tx1">
                    <a:lumMod val="75000"/>
                    <a:lumOff val="25000"/>
                  </a:schemeClr>
                </a:solidFill>
                <a:latin typeface="Arial" panose="020B0604020202020204" pitchFamily="34" charset="0"/>
                <a:cs typeface="Arial" panose="020B0604020202020204" pitchFamily="34" charset="0"/>
              </a:rPr>
              <a:t>DOI: 10.1163/18762891-bja00083</a:t>
            </a:r>
            <a:endParaRPr kumimoji="1" lang="en-US" altLang="zh-CN" sz="900" b="1" dirty="0">
              <a:solidFill>
                <a:schemeClr val="tx1">
                  <a:lumMod val="75000"/>
                  <a:lumOff val="25000"/>
                </a:schemeClr>
              </a:solidFill>
              <a:latin typeface="Arial" panose="020B0604020202020204" pitchFamily="34" charset="0"/>
              <a:cs typeface="Arial" panose="020B0604020202020204" pitchFamily="34" charset="0"/>
            </a:endParaRPr>
          </a:p>
          <a:p>
            <a:endParaRPr kumimoji="1" lang="en-US" altLang="zh-CN" sz="9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1" name="图片 10"/>
          <p:cNvPicPr>
            <a:picLocks noChangeAspect="1"/>
          </p:cNvPicPr>
          <p:nvPr/>
        </p:nvPicPr>
        <p:blipFill>
          <a:blip r:embed="rId1"/>
          <a:stretch>
            <a:fillRect/>
          </a:stretch>
        </p:blipFill>
        <p:spPr>
          <a:xfrm>
            <a:off x="4203622" y="2596577"/>
            <a:ext cx="3085550" cy="1976487"/>
          </a:xfrm>
          <a:prstGeom prst="rect">
            <a:avLst/>
          </a:prstGeom>
        </p:spPr>
      </p:pic>
      <p:pic>
        <p:nvPicPr>
          <p:cNvPr id="10" name="图片 9"/>
          <p:cNvPicPr>
            <a:picLocks noChangeAspect="1"/>
          </p:cNvPicPr>
          <p:nvPr/>
        </p:nvPicPr>
        <p:blipFill>
          <a:blip r:embed="rId2"/>
          <a:stretch>
            <a:fillRect/>
          </a:stretch>
        </p:blipFill>
        <p:spPr>
          <a:xfrm>
            <a:off x="9747389" y="2622060"/>
            <a:ext cx="2180726" cy="2101001"/>
          </a:xfrm>
          <a:prstGeom prst="rect">
            <a:avLst/>
          </a:prstGeom>
        </p:spPr>
      </p:pic>
      <p:pic>
        <p:nvPicPr>
          <p:cNvPr id="14" name="图片 13"/>
          <p:cNvPicPr>
            <a:picLocks noChangeAspect="1"/>
          </p:cNvPicPr>
          <p:nvPr/>
        </p:nvPicPr>
        <p:blipFill>
          <a:blip r:embed="rId3"/>
          <a:stretch>
            <a:fillRect/>
          </a:stretch>
        </p:blipFill>
        <p:spPr>
          <a:xfrm>
            <a:off x="7614970" y="2622060"/>
            <a:ext cx="2187950" cy="2100820"/>
          </a:xfrm>
          <a:prstGeom prst="rect">
            <a:avLst/>
          </a:prstGeom>
        </p:spPr>
      </p:pic>
      <p:sp>
        <p:nvSpPr>
          <p:cNvPr id="8" name="文本框 7"/>
          <p:cNvSpPr txBox="1"/>
          <p:nvPr/>
        </p:nvSpPr>
        <p:spPr>
          <a:xfrm>
            <a:off x="1039495" y="2180590"/>
            <a:ext cx="2188210" cy="645160"/>
          </a:xfrm>
          <a:prstGeom prst="rect">
            <a:avLst/>
          </a:prstGeom>
          <a:noFill/>
        </p:spPr>
        <p:txBody>
          <a:bodyPr wrap="square" rtlCol="0">
            <a:noAutofit/>
          </a:bodyPr>
          <a:p>
            <a:pPr algn="ctr"/>
            <a:r>
              <a:rPr lang="zh-CN" altLang="en-US"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研究成果</a:t>
            </a:r>
            <a:endParaRPr lang="zh-CN" altLang="en-US"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9" name="文本框 8"/>
          <p:cNvSpPr txBox="1"/>
          <p:nvPr/>
        </p:nvSpPr>
        <p:spPr>
          <a:xfrm>
            <a:off x="4203458" y="1781781"/>
            <a:ext cx="2791460" cy="337185"/>
          </a:xfrm>
          <a:prstGeom prst="rect">
            <a:avLst/>
          </a:prstGeom>
          <a:noFill/>
        </p:spPr>
        <p:txBody>
          <a:bodyPr wrap="square" rtlCol="0">
            <a:spAutoFit/>
          </a:bodyPr>
          <a:p>
            <a:pPr algn="ctr"/>
            <a:r>
              <a:rPr lang="en-US" altLang="zh-CN" sz="1600" b="1">
                <a:solidFill>
                  <a:schemeClr val="tx1">
                    <a:lumMod val="75000"/>
                    <a:lumOff val="25000"/>
                  </a:schemeClr>
                </a:solidFill>
                <a:latin typeface="Arial" panose="020B0604020202020204" pitchFamily="34" charset="0"/>
                <a:cs typeface="Arial" panose="020B0604020202020204" pitchFamily="34" charset="0"/>
                <a:sym typeface="+mn-ea"/>
              </a:rPr>
              <a:t>减轻焦虑抑郁水平</a:t>
            </a:r>
            <a:endParaRPr lang="en-US" altLang="zh-CN" sz="1600" b="1">
              <a:solidFill>
                <a:schemeClr val="tx1">
                  <a:lumMod val="75000"/>
                  <a:lumOff val="2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094376" y="1781793"/>
            <a:ext cx="3330575" cy="337185"/>
          </a:xfrm>
          <a:prstGeom prst="rect">
            <a:avLst/>
          </a:prstGeom>
          <a:noFill/>
        </p:spPr>
        <p:txBody>
          <a:bodyPr wrap="square" rtlCol="0">
            <a:spAutoFit/>
          </a:bodyPr>
          <a:p>
            <a:pPr algn="ctr"/>
            <a:r>
              <a:rPr lang="en-US" altLang="zh-CN" sz="1600" b="1">
                <a:solidFill>
                  <a:schemeClr val="tx1">
                    <a:lumMod val="75000"/>
                    <a:lumOff val="25000"/>
                  </a:schemeClr>
                </a:solidFill>
                <a:latin typeface="Arial" panose="020B0604020202020204" pitchFamily="34" charset="0"/>
                <a:cs typeface="Arial" panose="020B0604020202020204" pitchFamily="34" charset="0"/>
                <a:sym typeface="+mn-ea"/>
              </a:rPr>
              <a:t>调节神经递质水平</a:t>
            </a:r>
            <a:endParaRPr lang="en-US" altLang="zh-CN" sz="1600" b="1">
              <a:solidFill>
                <a:schemeClr val="tx1">
                  <a:lumMod val="75000"/>
                  <a:lumOff val="25000"/>
                </a:schemeClr>
              </a:solidFill>
              <a:latin typeface="Arial" panose="020B0604020202020204" pitchFamily="34" charset="0"/>
              <a:cs typeface="Arial" panose="020B0604020202020204" pitchFamily="34" charset="0"/>
              <a:sym typeface="+mn-ea"/>
            </a:endParaRPr>
          </a:p>
        </p:txBody>
      </p:sp>
      <p:sp>
        <p:nvSpPr>
          <p:cNvPr id="13" name="文本框 12"/>
          <p:cNvSpPr txBox="1"/>
          <p:nvPr userDrawn="1"/>
        </p:nvSpPr>
        <p:spPr>
          <a:xfrm>
            <a:off x="605155" y="2675255"/>
            <a:ext cx="2965450" cy="2015490"/>
          </a:xfrm>
          <a:prstGeom prst="rect">
            <a:avLst/>
          </a:prstGeom>
        </p:spPr>
        <p:txBody>
          <a:bodyPr wrap="square" rtlCol="0">
            <a:noAutofit/>
          </a:bodyPr>
          <a:p>
            <a:pPr marL="285750" indent="-285750" algn="l">
              <a:lnSpc>
                <a:spcPct val="130000"/>
              </a:lnSpc>
              <a:spcAft>
                <a:spcPts val="600"/>
              </a:spcAft>
              <a:buFont typeface="Arial" panose="020B0604020202020204" pitchFamily="34" charset="0"/>
              <a:buChar char="•"/>
            </a:pPr>
            <a:r>
              <a:rPr lang="en-US" altLang="zh-CN" sz="1400">
                <a:solidFill>
                  <a:schemeClr val="tx1">
                    <a:lumMod val="75000"/>
                    <a:lumOff val="25000"/>
                  </a:schemeClr>
                </a:solidFill>
              </a:rPr>
              <a:t>SAS</a:t>
            </a:r>
            <a:r>
              <a:rPr lang="zh-CN" altLang="en-US" sz="1400">
                <a:solidFill>
                  <a:schemeClr val="tx1">
                    <a:lumMod val="75000"/>
                    <a:lumOff val="25000"/>
                  </a:schemeClr>
                </a:solidFill>
              </a:rPr>
              <a:t>评分随益生菌干预时间延长而下降，有助于缓解焦虑症状</a:t>
            </a:r>
            <a:endParaRPr lang="zh-CN" altLang="en-US" sz="1400">
              <a:solidFill>
                <a:schemeClr val="tx1">
                  <a:lumMod val="75000"/>
                  <a:lumOff val="25000"/>
                </a:schemeClr>
              </a:solidFill>
            </a:endParaRPr>
          </a:p>
          <a:p>
            <a:pPr marL="285750" indent="-285750" algn="l">
              <a:lnSpc>
                <a:spcPct val="130000"/>
              </a:lnSpc>
              <a:spcAft>
                <a:spcPts val="600"/>
              </a:spcAft>
              <a:buFont typeface="Arial" panose="020B0604020202020204" pitchFamily="34" charset="0"/>
              <a:buChar char="•"/>
            </a:pPr>
            <a:r>
              <a:rPr lang="zh-CN" altLang="en-US" sz="1400">
                <a:solidFill>
                  <a:schemeClr val="tx1">
                    <a:lumMod val="75000"/>
                    <a:lumOff val="25000"/>
                  </a:schemeClr>
                </a:solidFill>
              </a:rPr>
              <a:t>显著提升</a:t>
            </a:r>
            <a:r>
              <a:rPr lang="en-US" altLang="zh-CN" sz="1400">
                <a:solidFill>
                  <a:schemeClr val="tx1">
                    <a:lumMod val="75000"/>
                    <a:lumOff val="25000"/>
                  </a:schemeClr>
                </a:solidFill>
              </a:rPr>
              <a:t>γ-</a:t>
            </a:r>
            <a:r>
              <a:rPr lang="zh-CN" altLang="en-US" sz="1400">
                <a:solidFill>
                  <a:schemeClr val="tx1">
                    <a:lumMod val="75000"/>
                    <a:lumOff val="25000"/>
                  </a:schemeClr>
                </a:solidFill>
              </a:rPr>
              <a:t>氨基丁酸水平并降低一氧化氮含量，通过调节神经递质及相关信号分子水平，对焦虑与抑郁情绪产生积极影响</a:t>
            </a:r>
            <a:endParaRPr lang="zh-CN" altLang="en-US" sz="1400">
              <a:solidFill>
                <a:schemeClr val="tx1">
                  <a:lumMod val="75000"/>
                  <a:lumOff val="25000"/>
                </a:schemeClr>
              </a:solidFill>
            </a:endParaRPr>
          </a:p>
          <a:p>
            <a:endParaRPr lang="zh-CN" altLang="en-US" sz="1400">
              <a:solidFill>
                <a:schemeClr val="tx1">
                  <a:lumMod val="75000"/>
                  <a:lumOff val="2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669530" cy="704850"/>
            <a:chOff x="400" y="1020"/>
            <a:chExt cx="12078"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143"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压力状态缓解</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EE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AF3014"/>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AF3014"/>
              </a:solidFill>
              <a:round/>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userDrawn="1"/>
        </p:nvSpPr>
        <p:spPr>
          <a:xfrm>
            <a:off x="481965" y="1172210"/>
            <a:ext cx="6124575" cy="835025"/>
          </a:xfrm>
          <a:prstGeom prst="rect">
            <a:avLst/>
          </a:prstGeom>
        </p:spPr>
        <p:txBody>
          <a:bodyPr wrap="square" rtlCol="0" anchor="t">
            <a:noAutofit/>
          </a:bodyPr>
          <a:lstStyle/>
          <a:p>
            <a:pPr>
              <a:lnSpc>
                <a:spcPct val="130000"/>
              </a:lnSpc>
            </a:pPr>
            <a:r>
              <a:rPr lang="en-US" altLang="zh-CN" sz="1200">
                <a:solidFill>
                  <a:srgbClr val="AF3014"/>
                </a:solidFill>
              </a:rPr>
              <a:t>动物双歧杆菌乳亚种 BLa80</a:t>
            </a:r>
            <a:r>
              <a:rPr lang="en-US" altLang="zh-CN" sz="1200">
                <a:solidFill>
                  <a:srgbClr val="AF3014"/>
                </a:solidFill>
              </a:rPr>
              <a:t>; 鼠李糖乳酪杆菌 LRa05;</a:t>
            </a:r>
            <a:endParaRPr lang="en-US" altLang="zh-CN" sz="1200">
              <a:solidFill>
                <a:srgbClr val="AF3014"/>
              </a:solidFill>
            </a:endParaRPr>
          </a:p>
          <a:p>
            <a:pPr>
              <a:lnSpc>
                <a:spcPct val="130000"/>
              </a:lnSpc>
            </a:pPr>
            <a:r>
              <a:rPr lang="en-US" altLang="zh-CN" sz="1200">
                <a:solidFill>
                  <a:srgbClr val="AF3014"/>
                </a:solidFill>
              </a:rPr>
              <a:t>短双歧杆菌 BBr60;</a:t>
            </a:r>
            <a:r>
              <a:rPr lang="en-US" altLang="zh-CN" sz="1200">
                <a:solidFill>
                  <a:schemeClr val="tx1">
                    <a:lumMod val="75000"/>
                    <a:lumOff val="25000"/>
                  </a:schemeClr>
                </a:solidFill>
              </a:rPr>
              <a:t> 乳酸片球菌 PA53; </a:t>
            </a:r>
            <a:endParaRPr lang="en-US" altLang="zh-CN" sz="1200">
              <a:solidFill>
                <a:schemeClr val="tx1">
                  <a:lumMod val="75000"/>
                  <a:lumOff val="25000"/>
                </a:schemeClr>
              </a:solidFill>
            </a:endParaRPr>
          </a:p>
          <a:p>
            <a:pPr>
              <a:lnSpc>
                <a:spcPct val="130000"/>
              </a:lnSpc>
            </a:pPr>
            <a:r>
              <a:rPr lang="en-US" altLang="zh-CN" sz="1200">
                <a:solidFill>
                  <a:schemeClr val="tx1">
                    <a:lumMod val="75000"/>
                    <a:lumOff val="25000"/>
                  </a:schemeClr>
                </a:solidFill>
              </a:rPr>
              <a:t>长双歧杆菌长亚种 BL21; </a:t>
            </a:r>
            <a:r>
              <a:rPr lang="en-US" altLang="zh-CN" sz="1200">
                <a:solidFill>
                  <a:schemeClr val="tx1">
                    <a:lumMod val="50000"/>
                    <a:lumOff val="50000"/>
                  </a:schemeClr>
                </a:solidFill>
              </a:rPr>
              <a:t>凝结魏茨曼氏菌 BC99</a:t>
            </a:r>
            <a:endParaRPr lang="en-US" altLang="zh-CN" sz="1200" b="1">
              <a:solidFill>
                <a:schemeClr val="tx1">
                  <a:lumMod val="50000"/>
                  <a:lumOff val="50000"/>
                </a:schemeClr>
              </a:solidFill>
            </a:endParaRPr>
          </a:p>
        </p:txBody>
      </p:sp>
      <p:sp>
        <p:nvSpPr>
          <p:cNvPr id="13" name="文本框 12"/>
          <p:cNvSpPr txBox="1"/>
          <p:nvPr/>
        </p:nvSpPr>
        <p:spPr>
          <a:xfrm>
            <a:off x="703580" y="2578100"/>
            <a:ext cx="7715250" cy="1337945"/>
          </a:xfrm>
          <a:prstGeom prst="rect">
            <a:avLst/>
          </a:prstGeom>
          <a:noFill/>
        </p:spPr>
        <p:txBody>
          <a:bodyPr wrap="square" rtlCol="0">
            <a:noAutofit/>
          </a:bodyPr>
          <a:lstStyle/>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促进压力情境下的情绪稳态与心理健康状态</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协助调控因应激生理状态引发的伴随性炎症</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维护与压力相关的脑</a:t>
            </a:r>
            <a:r>
              <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肠通讯及信号通路</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graphicFrame>
        <p:nvGraphicFramePr>
          <p:cNvPr id="11" name="表格 10"/>
          <p:cNvGraphicFramePr/>
          <p:nvPr userDrawn="1">
            <p:custDataLst>
              <p:tags r:id="rId1"/>
            </p:custDataLst>
          </p:nvPr>
        </p:nvGraphicFramePr>
        <p:xfrm>
          <a:off x="703595" y="5038665"/>
          <a:ext cx="6226175" cy="1106805"/>
        </p:xfrm>
        <a:graphic>
          <a:graphicData uri="http://schemas.openxmlformats.org/drawingml/2006/table">
            <a:tbl>
              <a:tblPr firstRow="1" bandRow="1">
                <a:tableStyleId>{5C22544A-7EE6-4342-B048-85BDC9FD1C3A}</a:tableStyleId>
              </a:tblPr>
              <a:tblGrid>
                <a:gridCol w="2208530"/>
                <a:gridCol w="4017645"/>
              </a:tblGrid>
              <a:tr h="125095">
                <a:tc>
                  <a:txBody>
                    <a:bodyPr/>
                    <a:lstStyle/>
                    <a:p>
                      <a:pPr>
                        <a:buNone/>
                      </a:pPr>
                      <a:r>
                        <a:rPr lang="en-US" altLang="zh-CN" sz="900" b="1">
                          <a:solidFill>
                            <a:srgbClr val="AF3014"/>
                          </a:solidFill>
                          <a:latin typeface="Arial" panose="020B0604020202020204" pitchFamily="34" charset="0"/>
                          <a:cs typeface="Arial" panose="020B0604020202020204" pitchFamily="34" charset="0"/>
                          <a:sym typeface="+mn-ea"/>
                        </a:rPr>
                        <a:t>BLa80+LRa05</a:t>
                      </a:r>
                      <a:r>
                        <a:rPr lang="en-US" altLang="zh-CN" sz="900" b="0">
                          <a:solidFill>
                            <a:schemeClr val="tx1">
                              <a:lumMod val="75000"/>
                              <a:lumOff val="25000"/>
                            </a:schemeClr>
                          </a:solidFill>
                          <a:latin typeface="Arial" panose="020B0604020202020204" pitchFamily="34" charset="0"/>
                          <a:cs typeface="Arial" panose="020B0604020202020204" pitchFamily="34" charset="0"/>
                          <a:sym typeface="+mn-ea"/>
                        </a:rPr>
                        <a:t>: NCT06216587</a:t>
                      </a:r>
                      <a:endParaRPr lang="en-US" altLang="zh-CN" sz="900" b="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LRa05</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NCT06821789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0">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BBr60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NCT06196892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kumimoji="1" lang="en-US" altLang="zh-CN" sz="900" b="1" dirty="0">
                          <a:solidFill>
                            <a:srgbClr val="AF3014"/>
                          </a:solidFill>
                          <a:latin typeface="Arial" panose="020B0604020202020204" pitchFamily="34" charset="0"/>
                          <a:cs typeface="Arial" panose="020B0604020202020204" pitchFamily="34" charset="0"/>
                          <a:sym typeface="+mn-ea"/>
                        </a:rPr>
                        <a:t>PA53</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NCT06648590</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BL21</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NCT06544278</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kumimoji="1" lang="en-US" altLang="zh-CN" sz="900" b="1" dirty="0">
                          <a:solidFill>
                            <a:srgbClr val="AF3014"/>
                          </a:solidFill>
                          <a:latin typeface="Arial" panose="020B0604020202020204" pitchFamily="34" charset="0"/>
                          <a:cs typeface="Arial" panose="020B0604020202020204" pitchFamily="34" charset="0"/>
                          <a:sym typeface="+mn-ea"/>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274320">
                <a:tc gridSpan="2">
                  <a:txBody>
                    <a:bodyPr/>
                    <a:lstStyle/>
                    <a:p>
                      <a:pPr>
                        <a:buNone/>
                      </a:pPr>
                      <a:endParaRPr kumimoji="1" lang="zh-CN" altLang="en-US"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hMerge="1">
                  <a:tcPr>
                    <a:lnR>
                      <a:noFill/>
                    </a:lnR>
                    <a:lnT>
                      <a:noFill/>
                    </a:lnT>
                    <a:lnB>
                      <a:noFill/>
                    </a:lnB>
                  </a:tcPr>
                </a:tc>
              </a:tr>
            </a:tbl>
          </a:graphicData>
        </a:graphic>
      </p:graphicFrame>
      <p:sp>
        <p:nvSpPr>
          <p:cNvPr id="2" name="文本框 1"/>
          <p:cNvSpPr txBox="1"/>
          <p:nvPr/>
        </p:nvSpPr>
        <p:spPr>
          <a:xfrm>
            <a:off x="7989021" y="1301326"/>
            <a:ext cx="4036441" cy="680646"/>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南非醉茄粉、</a:t>
            </a:r>
            <a:r>
              <a:rPr lang="en-US" altLang="zh-CN" sz="1200">
                <a:solidFill>
                  <a:schemeClr val="tx1">
                    <a:lumMod val="75000"/>
                    <a:lumOff val="25000"/>
                  </a:schemeClr>
                </a:solidFill>
                <a:sym typeface="+mn-ea"/>
              </a:rPr>
              <a:t>L-</a:t>
            </a:r>
            <a:r>
              <a:rPr lang="zh-CN" altLang="en-US" sz="1200">
                <a:solidFill>
                  <a:schemeClr val="tx1">
                    <a:lumMod val="75000"/>
                    <a:lumOff val="25000"/>
                  </a:schemeClr>
                </a:solidFill>
                <a:sym typeface="+mn-ea"/>
              </a:rPr>
              <a:t>茶氨酸、维生素</a:t>
            </a:r>
            <a:r>
              <a:rPr lang="en-US" altLang="zh-CN" sz="1200">
                <a:solidFill>
                  <a:schemeClr val="tx1">
                    <a:lumMod val="75000"/>
                    <a:lumOff val="25000"/>
                  </a:schemeClr>
                </a:solidFill>
                <a:sym typeface="+mn-ea"/>
              </a:rPr>
              <a:t>B6</a:t>
            </a:r>
            <a:r>
              <a:rPr lang="zh-CN" altLang="en-US" sz="1200">
                <a:solidFill>
                  <a:schemeClr val="tx1">
                    <a:lumMod val="75000"/>
                    <a:lumOff val="25000"/>
                  </a:schemeClr>
                </a:solidFill>
                <a:sym typeface="+mn-ea"/>
              </a:rPr>
              <a:t>、辅酶</a:t>
            </a:r>
            <a:r>
              <a:rPr lang="en-US" altLang="zh-CN" sz="1200">
                <a:solidFill>
                  <a:schemeClr val="tx1">
                    <a:lumMod val="75000"/>
                    <a:lumOff val="25000"/>
                  </a:schemeClr>
                </a:solidFill>
                <a:sym typeface="+mn-ea"/>
              </a:rPr>
              <a:t>Q10</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a:solidFill>
                  <a:schemeClr val="tx1">
                    <a:lumMod val="75000"/>
                    <a:lumOff val="25000"/>
                  </a:schemeClr>
                </a:solidFill>
              </a:rPr>
              <a:t>: </a:t>
            </a:r>
            <a:r>
              <a:rPr lang="zh-CN" altLang="en-US" sz="1200">
                <a:solidFill>
                  <a:schemeClr val="tx1">
                    <a:lumMod val="75000"/>
                    <a:lumOff val="25000"/>
                  </a:schemeClr>
                </a:solidFill>
              </a:rPr>
              <a:t>低聚果糖、马铃薯淀粉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6" name="文本框 5"/>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 name="文本框 6"/>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文本框 7"/>
          <p:cNvSpPr txBox="1"/>
          <p:nvPr userDrawn="1">
            <p:custDataLst>
              <p:tags r:id="rId2"/>
            </p:custDataLst>
          </p:nvPr>
        </p:nvSpPr>
        <p:spPr>
          <a:xfrm>
            <a:off x="617855" y="4609622"/>
            <a:ext cx="4102682" cy="275590"/>
          </a:xfrm>
          <a:prstGeom prst="rect">
            <a:avLst/>
          </a:prstGeom>
          <a:noFill/>
        </p:spPr>
        <p:txBody>
          <a:bodyPr wrap="square" rtlCol="0">
            <a:spAutoFit/>
          </a:bodyPr>
          <a:p>
            <a:r>
              <a:rPr kumimoji="1" lang="zh-CN" altLang="en-US" sz="1200" b="1" dirty="0">
                <a:solidFill>
                  <a:srgbClr val="AF3014"/>
                </a:solidFill>
                <a:latin typeface="Arial" panose="020B0604020202020204" pitchFamily="34" charset="0"/>
                <a:cs typeface="Arial" panose="020B0604020202020204" pitchFamily="34" charset="0"/>
                <a:sym typeface="+mn-ea"/>
              </a:rPr>
              <a:t>临床研究</a:t>
            </a:r>
            <a:endParaRPr kumimoji="1" lang="zh-CN" altLang="en-US" sz="1200" b="1" dirty="0">
              <a:solidFill>
                <a:srgbClr val="AF3014"/>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圆角矩形 6"/>
          <p:cNvSpPr/>
          <p:nvPr/>
        </p:nvSpPr>
        <p:spPr>
          <a:xfrm>
            <a:off x="507365" y="2138045"/>
            <a:ext cx="3263900" cy="2510155"/>
          </a:xfrm>
          <a:prstGeom prst="roundRect">
            <a:avLst>
              <a:gd name="adj" fmla="val 4428"/>
            </a:avLst>
          </a:prstGeom>
          <a:solidFill>
            <a:schemeClr val="bg1"/>
          </a:solidFill>
          <a:ln>
            <a:solidFill>
              <a:srgbClr val="FEDB6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7550785" cy="643890"/>
            <a:chOff x="400" y="1020"/>
            <a:chExt cx="11891" cy="1014"/>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9956" cy="1014"/>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压力状态缓解</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latin typeface="Arial" panose="020B0604020202020204" pitchFamily="34" charset="0"/>
              <a:cs typeface="Arial" panose="020B0604020202020204" pitchFamily="34" charset="0"/>
            </a:endParaRPr>
          </a:p>
        </p:txBody>
      </p:sp>
      <p:sp>
        <p:nvSpPr>
          <p:cNvPr id="4" name="文本框 3"/>
          <p:cNvSpPr txBox="1"/>
          <p:nvPr/>
        </p:nvSpPr>
        <p:spPr>
          <a:xfrm>
            <a:off x="619158" y="2174033"/>
            <a:ext cx="3040826" cy="2360295"/>
          </a:xfrm>
          <a:prstGeom prst="rect">
            <a:avLst/>
          </a:prstGeom>
          <a:noFill/>
        </p:spPr>
        <p:txBody>
          <a:bodyPr wrap="square" rtlCol="0">
            <a:spAutoFit/>
          </a:bodyPr>
          <a:lstStyle/>
          <a:p>
            <a:pPr algn="ctr">
              <a:lnSpc>
                <a:spcPct val="170000"/>
              </a:lnSpc>
            </a:pPr>
            <a:r>
              <a:rPr lang="zh-CN" altLang="en-US"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研究成果</a:t>
            </a:r>
            <a:endParaRPr kumimoji="1" lang="en-US" altLang="zh-CN" sz="14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endParaRPr>
          </a:p>
          <a:p>
            <a:pPr marL="285750" indent="-285750" algn="l">
              <a:lnSpc>
                <a:spcPct val="160000"/>
              </a:lnSpc>
              <a:spcAft>
                <a:spcPts val="600"/>
              </a:spcAft>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积极情绪量表评分显著提升，改善积极情绪状态并缓解压力水平</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algn="l">
              <a:lnSpc>
                <a:spcPct val="160000"/>
              </a:lnSpc>
              <a:spcAft>
                <a:spcPts val="600"/>
              </a:spcAft>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便秘改善率上升，有效缓解压力相关性功能性胃肠症状，改善肠道动力与排便功能</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5" name="文本框 14"/>
          <p:cNvSpPr txBox="1"/>
          <p:nvPr/>
        </p:nvSpPr>
        <p:spPr>
          <a:xfrm>
            <a:off x="8246110" y="5210175"/>
            <a:ext cx="3570605" cy="1477010"/>
          </a:xfrm>
          <a:prstGeom prst="rect">
            <a:avLst/>
          </a:prstGeom>
          <a:noFill/>
        </p:spPr>
        <p:txBody>
          <a:bodyPr wrap="square" rtlCol="0">
            <a:noAutofit/>
          </a:bodyPr>
          <a:lstStyle/>
          <a:p>
            <a:pPr indent="0" algn="l" defTabSz="0" rtl="0" eaLnBrk="1" fontAlgn="auto" latinLnBrk="0" hangingPunct="1">
              <a:lnSpc>
                <a:spcPct val="110000"/>
              </a:lnSpc>
              <a:spcBef>
                <a:spcPct val="0"/>
              </a:spcBef>
              <a:spcAft>
                <a:spcPct val="0"/>
              </a:spcAft>
              <a:buNone/>
            </a:pP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益生菌干预后便秘改善率显著提高</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41.8%</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12% vs 53.8%</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）。表明益生菌可有效缓解压力相关的功能性胃肠症状，对减轻胃肠道不适具有积极作用。</a:t>
            </a:r>
            <a:endParaRPr kumimoji="1" lang="en-US" altLang="zh-CN" sz="12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indent="0" algn="l" defTabSz="0" rtl="0" eaLnBrk="1" fontAlgn="auto" latinLnBrk="0" hangingPunct="1">
              <a:lnSpc>
                <a:spcPct val="110000"/>
              </a:lnSpc>
              <a:spcBef>
                <a:spcPct val="0"/>
              </a:spcBef>
              <a:spcAft>
                <a:spcPct val="0"/>
              </a:spcAft>
              <a:buNone/>
            </a:pPr>
            <a:endParaRPr kumimoji="1" lang="en-US" altLang="zh-CN" sz="12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6" name="文本框 15"/>
          <p:cNvSpPr txBox="1"/>
          <p:nvPr/>
        </p:nvSpPr>
        <p:spPr>
          <a:xfrm>
            <a:off x="4032300" y="5210145"/>
            <a:ext cx="3928106" cy="1510665"/>
          </a:xfrm>
          <a:prstGeom prst="rect">
            <a:avLst/>
          </a:prstGeom>
          <a:noFill/>
        </p:spPr>
        <p:txBody>
          <a:bodyPr wrap="square" rtlCol="0">
            <a:noAutofit/>
          </a:bodyPr>
          <a:lstStyle/>
          <a:p>
            <a:pPr indent="0" algn="l" fontAlgn="auto">
              <a:lnSpc>
                <a:spcPct val="110000"/>
              </a:lnSpc>
              <a:buNone/>
            </a:pPr>
            <a:r>
              <a:rPr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益生菌干预后积极情绪量表得分显著升高，较基线增加</a:t>
            </a:r>
            <a:r>
              <a:rPr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4.92</a:t>
            </a:r>
            <a:r>
              <a:rPr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分。表明益生菌干预可显著改善个体的积极情绪状态，缓解压力水平。</a:t>
            </a:r>
            <a:endParaRPr kumimoji="1" lang="en-US" altLang="zh-CN" sz="12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indent="0" algn="l" fontAlgn="auto">
              <a:lnSpc>
                <a:spcPct val="110000"/>
              </a:lnSpc>
              <a:buNone/>
            </a:pPr>
            <a:endPar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indent="0" algn="l" fontAlgn="auto">
              <a:lnSpc>
                <a:spcPct val="110000"/>
              </a:lnSpc>
              <a:buNone/>
            </a:pPr>
            <a:endPar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pic>
        <p:nvPicPr>
          <p:cNvPr id="10" name="图片 9"/>
          <p:cNvPicPr>
            <a:picLocks noChangeAspect="1"/>
          </p:cNvPicPr>
          <p:nvPr/>
        </p:nvPicPr>
        <p:blipFill>
          <a:blip r:embed="rId1"/>
          <a:stretch>
            <a:fillRect/>
          </a:stretch>
        </p:blipFill>
        <p:spPr>
          <a:xfrm>
            <a:off x="8339570" y="2178769"/>
            <a:ext cx="3489538" cy="2600181"/>
          </a:xfrm>
          <a:prstGeom prst="rect">
            <a:avLst/>
          </a:prstGeom>
        </p:spPr>
      </p:pic>
      <p:pic>
        <p:nvPicPr>
          <p:cNvPr id="12" name="图片 11"/>
          <p:cNvPicPr>
            <a:picLocks noChangeAspect="1"/>
          </p:cNvPicPr>
          <p:nvPr/>
        </p:nvPicPr>
        <p:blipFill>
          <a:blip r:embed="rId2"/>
          <a:stretch>
            <a:fillRect/>
          </a:stretch>
        </p:blipFill>
        <p:spPr>
          <a:xfrm>
            <a:off x="4853711" y="2178769"/>
            <a:ext cx="2285387" cy="2881575"/>
          </a:xfrm>
          <a:prstGeom prst="rect">
            <a:avLst/>
          </a:prstGeom>
        </p:spPr>
      </p:pic>
      <p:sp>
        <p:nvSpPr>
          <p:cNvPr id="13" name="文本框 12"/>
          <p:cNvSpPr txBox="1"/>
          <p:nvPr/>
        </p:nvSpPr>
        <p:spPr>
          <a:xfrm>
            <a:off x="555958" y="4648456"/>
            <a:ext cx="1677035" cy="460375"/>
          </a:xfrm>
          <a:prstGeom prst="rect">
            <a:avLst/>
          </a:prstGeom>
          <a:noFill/>
        </p:spPr>
        <p:txBody>
          <a:bodyPr wrap="none" rtlCol="0">
            <a:spAutoFit/>
          </a:bodyPr>
          <a:lstStyle/>
          <a:p>
            <a:pPr lvl="0" algn="l">
              <a:buClrTx/>
              <a:buSzTx/>
              <a:buFontTx/>
            </a:pPr>
            <a:r>
              <a:rPr kumimoji="1" lang="en-US" altLang="zh-CN" sz="800" b="1" dirty="0">
                <a:solidFill>
                  <a:schemeClr val="tx1">
                    <a:lumMod val="75000"/>
                    <a:lumOff val="25000"/>
                  </a:schemeClr>
                </a:solidFill>
                <a:latin typeface="Arial" panose="020B0604020202020204" pitchFamily="34" charset="0"/>
                <a:cs typeface="Arial" panose="020B0604020202020204" pitchFamily="34" charset="0"/>
                <a:sym typeface="+mn-ea"/>
              </a:rPr>
              <a:t>DOI: 10.1016/j.clnu.2025.07.004</a:t>
            </a:r>
            <a:endParaRPr kumimoji="1" lang="en-US" altLang="zh-CN" sz="800" b="1" dirty="0">
              <a:solidFill>
                <a:schemeClr val="tx1">
                  <a:lumMod val="75000"/>
                  <a:lumOff val="25000"/>
                </a:schemeClr>
              </a:solidFill>
              <a:latin typeface="Arial" panose="020B0604020202020204" pitchFamily="34" charset="0"/>
              <a:cs typeface="Arial" panose="020B0604020202020204" pitchFamily="34" charset="0"/>
              <a:sym typeface="+mn-ea"/>
            </a:endParaRPr>
          </a:p>
          <a:p>
            <a:pPr lvl="0" algn="l">
              <a:buClrTx/>
              <a:buSzTx/>
              <a:buFontTx/>
            </a:pPr>
            <a:r>
              <a:rPr kumimoji="1" lang="en-US" altLang="zh-CN" sz="800" b="1" dirty="0">
                <a:solidFill>
                  <a:schemeClr val="tx1">
                    <a:lumMod val="75000"/>
                    <a:lumOff val="25000"/>
                  </a:schemeClr>
                </a:solidFill>
                <a:latin typeface="Arial" panose="020B0604020202020204" pitchFamily="34" charset="0"/>
                <a:cs typeface="Arial" panose="020B0604020202020204" pitchFamily="34" charset="0"/>
                <a:sym typeface="+mn-ea"/>
              </a:rPr>
              <a:t>DOI: 10.3390/nu17193087</a:t>
            </a:r>
            <a:endParaRPr kumimoji="1" lang="en-US" altLang="zh-CN" sz="800" b="1" dirty="0">
              <a:solidFill>
                <a:schemeClr val="tx1">
                  <a:lumMod val="75000"/>
                  <a:lumOff val="25000"/>
                </a:schemeClr>
              </a:solidFill>
              <a:latin typeface="Arial" panose="020B0604020202020204" pitchFamily="34" charset="0"/>
              <a:cs typeface="Arial" panose="020B0604020202020204" pitchFamily="34" charset="0"/>
              <a:sym typeface="+mn-ea"/>
            </a:endParaRPr>
          </a:p>
          <a:p>
            <a:pPr lvl="0" algn="l">
              <a:buClrTx/>
              <a:buSzTx/>
              <a:buFontTx/>
            </a:pPr>
            <a:endParaRPr kumimoji="1" lang="en-US" altLang="zh-CN" sz="800" b="1" dirty="0">
              <a:solidFill>
                <a:schemeClr val="tx1">
                  <a:lumMod val="75000"/>
                  <a:lumOff val="2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4322545" y="1529776"/>
            <a:ext cx="3345180" cy="337185"/>
          </a:xfrm>
          <a:prstGeom prst="rect">
            <a:avLst/>
          </a:prstGeom>
          <a:noFill/>
        </p:spPr>
        <p:txBody>
          <a:bodyPr wrap="square" rtlCol="0">
            <a:spAutoFit/>
          </a:bodyPr>
          <a:p>
            <a:pPr algn="ctr"/>
            <a:r>
              <a:rPr lang="en-US" altLang="zh-CN" sz="1600" b="1">
                <a:solidFill>
                  <a:schemeClr val="tx1">
                    <a:lumMod val="75000"/>
                    <a:lumOff val="25000"/>
                  </a:schemeClr>
                </a:solidFill>
                <a:latin typeface="Arial" panose="020B0604020202020204" pitchFamily="34" charset="0"/>
                <a:cs typeface="Arial" panose="020B0604020202020204" pitchFamily="34" charset="0"/>
                <a:sym typeface="+mn-ea"/>
              </a:rPr>
              <a:t>改善情绪状态，缓解压力水平</a:t>
            </a:r>
            <a:endParaRPr lang="en-US" altLang="zh-CN" sz="1600" b="1">
              <a:solidFill>
                <a:schemeClr val="tx1">
                  <a:lumMod val="75000"/>
                  <a:lumOff val="25000"/>
                </a:schemeClr>
              </a:solidFill>
              <a:latin typeface="Arial" panose="020B0604020202020204" pitchFamily="34" charset="0"/>
              <a:cs typeface="Arial" panose="020B0604020202020204" pitchFamily="34" charset="0"/>
              <a:sym typeface="+mn-ea"/>
            </a:endParaRPr>
          </a:p>
        </p:txBody>
      </p:sp>
      <p:sp>
        <p:nvSpPr>
          <p:cNvPr id="8" name="文本框 7"/>
          <p:cNvSpPr txBox="1"/>
          <p:nvPr/>
        </p:nvSpPr>
        <p:spPr>
          <a:xfrm>
            <a:off x="8330106" y="1529538"/>
            <a:ext cx="3861922" cy="829945"/>
          </a:xfrm>
          <a:prstGeom prst="rect">
            <a:avLst/>
          </a:prstGeom>
          <a:noFill/>
        </p:spPr>
        <p:txBody>
          <a:bodyPr wrap="square" rtlCol="0">
            <a:noAutofit/>
          </a:bodyPr>
          <a:p>
            <a:pPr algn="ctr"/>
            <a:r>
              <a:rPr lang="en-US" altLang="zh-CN" sz="1600" b="1">
                <a:solidFill>
                  <a:schemeClr val="tx1">
                    <a:lumMod val="75000"/>
                    <a:lumOff val="25000"/>
                  </a:schemeClr>
                </a:solidFill>
                <a:latin typeface="Arial" panose="020B0604020202020204" pitchFamily="34" charset="0"/>
                <a:cs typeface="Arial" panose="020B0604020202020204" pitchFamily="34" charset="0"/>
                <a:sym typeface="+mn-ea"/>
              </a:rPr>
              <a:t>改善压力相关的功能性胃肠症状</a:t>
            </a:r>
            <a:endParaRPr lang="en-US" altLang="zh-CN" sz="1600" b="1">
              <a:solidFill>
                <a:schemeClr val="tx1">
                  <a:lumMod val="75000"/>
                  <a:lumOff val="25000"/>
                </a:schemeClr>
              </a:solidFill>
              <a:latin typeface="Arial" panose="020B0604020202020204" pitchFamily="34" charset="0"/>
              <a:cs typeface="Arial" panose="020B0604020202020204" pitchFamily="34" charset="0"/>
              <a:sym typeface="+mn-ea"/>
            </a:endParaRPr>
          </a:p>
        </p:txBody>
      </p:sp>
      <p:cxnSp>
        <p:nvCxnSpPr>
          <p:cNvPr id="3" name="直接连接符 2"/>
          <p:cNvCxnSpPr>
            <a:endCxn id="16" idx="3"/>
          </p:cNvCxnSpPr>
          <p:nvPr/>
        </p:nvCxnSpPr>
        <p:spPr>
          <a:xfrm>
            <a:off x="7953375" y="1523092"/>
            <a:ext cx="7032" cy="4443021"/>
          </a:xfrm>
          <a:prstGeom prst="line">
            <a:avLst/>
          </a:prstGeom>
          <a:ln w="6350" cap="flat" cmpd="sng" algn="ctr">
            <a:solidFill>
              <a:schemeClr val="bg1">
                <a:lumMod val="75000"/>
              </a:schemeClr>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762240" cy="706755"/>
            <a:chOff x="400" y="1020"/>
            <a:chExt cx="12224"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89" cy="1113"/>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体重管理与代谢平衡</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703542" y="1146188"/>
            <a:ext cx="3382645" cy="810260"/>
          </a:xfrm>
          <a:prstGeom prst="rect">
            <a:avLst/>
          </a:prstGeom>
        </p:spPr>
        <p:txBody>
          <a:bodyPr wrap="none" rtlCol="0">
            <a:spAutoFit/>
          </a:bodyPr>
          <a:p>
            <a:pPr indent="0" fontAlgn="auto">
              <a:lnSpc>
                <a:spcPct val="130000"/>
              </a:lnSpc>
            </a:pPr>
            <a:r>
              <a:rPr lang="en-US" altLang="zh-CN" sz="1200">
                <a:solidFill>
                  <a:schemeClr val="accent6">
                    <a:lumMod val="50000"/>
                  </a:schemeClr>
                </a:solidFill>
              </a:rPr>
              <a:t>短双歧</a:t>
            </a:r>
            <a:r>
              <a:rPr lang="en-US" altLang="zh-CN" sz="1200">
                <a:solidFill>
                  <a:schemeClr val="accent6">
                    <a:lumMod val="50000"/>
                  </a:schemeClr>
                </a:solidFill>
              </a:rPr>
              <a:t>杆菌 BBr60; 鼠李糖乳酪杆菌 LRa05;</a:t>
            </a:r>
            <a:endParaRPr lang="en-US" altLang="zh-CN" sz="1200">
              <a:solidFill>
                <a:schemeClr val="accent6">
                  <a:lumMod val="50000"/>
                </a:schemeClr>
              </a:solidFill>
            </a:endParaRPr>
          </a:p>
          <a:p>
            <a:pPr indent="0" fontAlgn="auto">
              <a:lnSpc>
                <a:spcPct val="130000"/>
              </a:lnSpc>
            </a:pPr>
            <a:r>
              <a:rPr lang="en-US" altLang="zh-CN" sz="1200">
                <a:solidFill>
                  <a:schemeClr val="accent6">
                    <a:lumMod val="50000"/>
                  </a:schemeClr>
                </a:solidFill>
              </a:rPr>
              <a:t>长双歧杆菌长亚种 BL21;</a:t>
            </a:r>
            <a:r>
              <a:rPr lang="en-US" altLang="zh-CN" sz="1200">
                <a:solidFill>
                  <a:srgbClr val="C00000"/>
                </a:solidFill>
              </a:rPr>
              <a:t> </a:t>
            </a:r>
            <a:r>
              <a:rPr lang="en-US" altLang="zh-CN" sz="1200">
                <a:solidFill>
                  <a:schemeClr val="tx1">
                    <a:lumMod val="75000"/>
                    <a:lumOff val="25000"/>
                  </a:schemeClr>
                </a:solidFill>
              </a:rPr>
              <a:t>植物乳植杆菌 Lp90;</a:t>
            </a:r>
            <a:endParaRPr lang="en-US" altLang="zh-CN" sz="1200">
              <a:solidFill>
                <a:schemeClr val="tx1">
                  <a:lumMod val="75000"/>
                  <a:lumOff val="25000"/>
                </a:schemeClr>
              </a:solidFill>
            </a:endParaRPr>
          </a:p>
          <a:p>
            <a:pPr indent="0" fontAlgn="auto">
              <a:lnSpc>
                <a:spcPct val="130000"/>
              </a:lnSpc>
            </a:pPr>
            <a:r>
              <a:rPr lang="en-US" altLang="zh-CN" sz="1200">
                <a:solidFill>
                  <a:schemeClr val="tx1">
                    <a:lumMod val="75000"/>
                    <a:lumOff val="25000"/>
                  </a:schemeClr>
                </a:solidFill>
              </a:rPr>
              <a:t>罗伊氏粘液乳杆菌 LR08;</a:t>
            </a:r>
            <a:r>
              <a:rPr lang="en-US" altLang="zh-CN" sz="1200">
                <a:solidFill>
                  <a:schemeClr val="tx1">
                    <a:lumMod val="50000"/>
                    <a:lumOff val="50000"/>
                  </a:schemeClr>
                </a:solidFill>
              </a:rPr>
              <a:t> 凝结魏茨曼氏菌 BC99</a:t>
            </a:r>
            <a:endParaRPr lang="en-US" altLang="zh-CN" sz="1200" b="1">
              <a:solidFill>
                <a:schemeClr val="tx1">
                  <a:lumMod val="50000"/>
                  <a:lumOff val="50000"/>
                </a:schemeClr>
              </a:solidFill>
            </a:endParaRPr>
          </a:p>
        </p:txBody>
      </p:sp>
      <p:graphicFrame>
        <p:nvGraphicFramePr>
          <p:cNvPr id="6" name="表格 5"/>
          <p:cNvGraphicFramePr/>
          <p:nvPr/>
        </p:nvGraphicFramePr>
        <p:xfrm>
          <a:off x="703505" y="5016508"/>
          <a:ext cx="5231863" cy="800100"/>
        </p:xfrm>
        <a:graphic>
          <a:graphicData uri="http://schemas.openxmlformats.org/drawingml/2006/table">
            <a:tbl>
              <a:tblPr/>
              <a:tblGrid>
                <a:gridCol w="2807335"/>
                <a:gridCol w="2424430"/>
              </a:tblGrid>
              <a:tr h="266700">
                <a:tc>
                  <a:txBody>
                    <a:bodyPr/>
                    <a:p>
                      <a:pPr indent="0">
                        <a:buNone/>
                      </a:pPr>
                      <a:r>
                        <a:rPr kumimoji="1" lang="en-US" sz="900" b="1" dirty="0">
                          <a:solidFill>
                            <a:schemeClr val="accent6">
                              <a:lumMod val="50000"/>
                            </a:schemeClr>
                          </a:solidFill>
                          <a:latin typeface="Arial" panose="020B0604020202020204" pitchFamily="34" charset="0"/>
                          <a:cs typeface="Arial" panose="020B0604020202020204" pitchFamily="34" charset="0"/>
                        </a:rPr>
                        <a:t>BBr60</a:t>
                      </a:r>
                      <a:r>
                        <a:rPr kumimoji="1" lang="en-US" sz="900" b="1" dirty="0">
                          <a:solidFill>
                            <a:schemeClr val="tx1">
                              <a:lumMod val="75000"/>
                              <a:lumOff val="25000"/>
                            </a:schemeClr>
                          </a:solidFill>
                          <a:latin typeface="Arial" panose="020B0604020202020204" pitchFamily="34" charset="0"/>
                          <a:cs typeface="Arial" panose="020B0604020202020204" pitchFamily="34" charset="0"/>
                        </a:rPr>
                        <a:t>:</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NCT06305650</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kumimoji="1" lang="en-US" sz="900" b="1" dirty="0">
                          <a:solidFill>
                            <a:schemeClr val="accent6">
                              <a:lumMod val="50000"/>
                            </a:schemeClr>
                          </a:solidFill>
                          <a:latin typeface="Arial" panose="020B0604020202020204" pitchFamily="34" charset="0"/>
                          <a:cs typeface="Arial" panose="020B0604020202020204" pitchFamily="34" charset="0"/>
                        </a:rPr>
                        <a:t>LRa05</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:NCT06821789</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indent="0">
                        <a:buNone/>
                      </a:pPr>
                      <a:r>
                        <a:rPr kumimoji="1" lang="en-US" sz="900" b="1" dirty="0">
                          <a:solidFill>
                            <a:schemeClr val="accent6">
                              <a:lumMod val="50000"/>
                            </a:schemeClr>
                          </a:solidFill>
                          <a:latin typeface="Arial" panose="020B0604020202020204" pitchFamily="34" charset="0"/>
                          <a:cs typeface="Arial" panose="020B0604020202020204" pitchFamily="34" charset="0"/>
                        </a:rPr>
                        <a:t>BL21</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:NCT06140641</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kumimoji="1" lang="en-US" sz="900" b="1" dirty="0">
                          <a:solidFill>
                            <a:schemeClr val="accent6">
                              <a:lumMod val="50000"/>
                            </a:schemeClr>
                          </a:solidFill>
                          <a:latin typeface="Arial" panose="020B0604020202020204" pitchFamily="34" charset="0"/>
                          <a:cs typeface="Arial" panose="020B0604020202020204" pitchFamily="34" charset="0"/>
                        </a:rPr>
                        <a:t>Lp90</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:NCT06987279</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indent="0">
                        <a:buNone/>
                      </a:pPr>
                      <a:r>
                        <a:rPr kumimoji="1" lang="en-US" sz="900" b="1" dirty="0">
                          <a:solidFill>
                            <a:schemeClr val="accent6">
                              <a:lumMod val="50000"/>
                            </a:schemeClr>
                          </a:solidFill>
                          <a:latin typeface="Arial" panose="020B0604020202020204" pitchFamily="34" charset="0"/>
                          <a:cs typeface="Arial" panose="020B0604020202020204" pitchFamily="34" charset="0"/>
                        </a:rPr>
                        <a:t>LRa05+LR08</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:NCT07013409</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kumimoji="1" lang="en-US" sz="900" b="1" dirty="0">
                          <a:solidFill>
                            <a:schemeClr val="accent6">
                              <a:lumMod val="50000"/>
                            </a:schemeClr>
                          </a:solidFill>
                          <a:latin typeface="Arial" panose="020B0604020202020204" pitchFamily="34" charset="0"/>
                          <a:cs typeface="Arial" panose="020B0604020202020204" pitchFamily="34" charset="0"/>
                        </a:rPr>
                        <a:t>BC99</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:NCT06077383</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7" name="文本框 6"/>
          <p:cNvSpPr txBox="1"/>
          <p:nvPr userDrawn="1"/>
        </p:nvSpPr>
        <p:spPr>
          <a:xfrm>
            <a:off x="703619" y="2614324"/>
            <a:ext cx="4640974" cy="922020"/>
          </a:xfrm>
          <a:prstGeom prst="rect">
            <a:avLst/>
          </a:prstGeom>
        </p:spPr>
        <p:txBody>
          <a:bodyPr wrap="square" rtlCol="0" anchor="t">
            <a:noAutofit/>
          </a:bodyPr>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改善能量代谢</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效率</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支持</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体重管理</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协助减脂</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8843645" y="1301115"/>
            <a:ext cx="289560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绿茶粉、血橙浓缩粉</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rPr>
              <a:t>菊粉、阿拉伯胶、马铃薯淀粉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3" name="文本框 2"/>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4" name="文本框 3"/>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文本框 9"/>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8288655" cy="706755"/>
            <a:chOff x="400" y="1020"/>
            <a:chExt cx="13053"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1118" cy="1113"/>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体重管理与代谢平衡</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303135" y="614299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custDataLst>
              <p:tags r:id="rId1"/>
            </p:custDataLst>
          </p:nvPr>
        </p:nvSpPr>
        <p:spPr>
          <a:xfrm>
            <a:off x="4256405" y="3838575"/>
            <a:ext cx="7384415" cy="2568575"/>
          </a:xfrm>
          <a:prstGeom prst="roundRect">
            <a:avLst>
              <a:gd name="adj" fmla="val 294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74" name="圆角矩形 73"/>
          <p:cNvSpPr/>
          <p:nvPr>
            <p:custDataLst>
              <p:tags r:id="rId2"/>
            </p:custDataLst>
          </p:nvPr>
        </p:nvSpPr>
        <p:spPr>
          <a:xfrm>
            <a:off x="4270375" y="1229360"/>
            <a:ext cx="7384415" cy="2438915"/>
          </a:xfrm>
          <a:prstGeom prst="roundRect">
            <a:avLst>
              <a:gd name="adj" fmla="val 3463"/>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75" name="圆角矩形 74"/>
          <p:cNvSpPr/>
          <p:nvPr/>
        </p:nvSpPr>
        <p:spPr>
          <a:xfrm>
            <a:off x="294005" y="1683385"/>
            <a:ext cx="3458845" cy="3342005"/>
          </a:xfrm>
          <a:prstGeom prst="roundRect">
            <a:avLst>
              <a:gd name="adj" fmla="val 4428"/>
            </a:avLst>
          </a:prstGeom>
          <a:solidFill>
            <a:schemeClr val="bg1"/>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0" name="文本框 9"/>
          <p:cNvSpPr txBox="1"/>
          <p:nvPr/>
        </p:nvSpPr>
        <p:spPr>
          <a:xfrm>
            <a:off x="372745" y="2316480"/>
            <a:ext cx="3133725" cy="2512695"/>
          </a:xfrm>
          <a:prstGeom prst="rect">
            <a:avLst/>
          </a:prstGeom>
          <a:noFill/>
        </p:spPr>
        <p:txBody>
          <a:bodyPr wrap="square" rtlCol="0">
            <a:noAutofit/>
          </a:bodyPr>
          <a:lstStyle/>
          <a:p>
            <a:pPr marL="285750" indent="-285750" algn="l" fontAlgn="auto">
              <a:lnSpc>
                <a:spcPct val="120000"/>
              </a:lnSpc>
              <a:spcBef>
                <a:spcPts val="0"/>
              </a:spcBef>
              <a:spcAft>
                <a:spcPts val="600"/>
              </a:spcAft>
              <a:buClrTx/>
              <a:buSzTx/>
              <a:buFont typeface="Arial" panose="020B0604020202020204" pitchFamily="34" charset="0"/>
              <a:buChar char="•"/>
              <a:defRPr/>
            </a:pPr>
            <a:r>
              <a:rPr lang="zh-CN" altLang="en-US"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rPr>
              <a:t>调节肠道微生态及关键代谢通路，提升能量代谢效率</a:t>
            </a:r>
            <a:endParaRPr lang="zh-CN" altLang="en-US"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endParaRPr>
          </a:p>
          <a:p>
            <a:pPr marL="285750" indent="-285750" algn="l" fontAlgn="auto">
              <a:lnSpc>
                <a:spcPct val="120000"/>
              </a:lnSpc>
              <a:spcBef>
                <a:spcPts val="0"/>
              </a:spcBef>
              <a:spcAft>
                <a:spcPts val="600"/>
              </a:spcAft>
              <a:buClrTx/>
              <a:buSzTx/>
              <a:buFont typeface="Arial" panose="020B0604020202020204" pitchFamily="34" charset="0"/>
              <a:buChar char="•"/>
              <a:defRPr/>
            </a:pPr>
            <a:r>
              <a:rPr lang="zh-CN" altLang="en-US"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rPr>
              <a:t>维持血糖、血脂及炎症相关指标的稳态</a:t>
            </a:r>
            <a:endParaRPr lang="zh-CN" altLang="en-US"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endParaRPr>
          </a:p>
          <a:p>
            <a:pPr marL="285750" indent="-285750" algn="l" fontAlgn="auto">
              <a:lnSpc>
                <a:spcPct val="120000"/>
              </a:lnSpc>
              <a:spcBef>
                <a:spcPts val="0"/>
              </a:spcBef>
              <a:spcAft>
                <a:spcPts val="600"/>
              </a:spcAft>
              <a:buClrTx/>
              <a:buSzTx/>
              <a:buFont typeface="Arial" panose="020B0604020202020204" pitchFamily="34" charset="0"/>
              <a:buChar char="•"/>
              <a:defRPr/>
            </a:pPr>
            <a:r>
              <a:rPr lang="zh-CN" altLang="en-US"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rPr>
              <a:t>调节</a:t>
            </a:r>
            <a:r>
              <a:rPr lang="en-US" altLang="zh-CN"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rPr>
              <a:t>GLP-1</a:t>
            </a:r>
            <a:r>
              <a:rPr lang="zh-CN" altLang="en-US"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rPr>
              <a:t>代谢水平，支持长期代谢健康</a:t>
            </a:r>
            <a:endParaRPr lang="zh-CN" altLang="en-US"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endParaRPr>
          </a:p>
          <a:p>
            <a:pPr marL="285750" indent="-285750" algn="l" fontAlgn="auto">
              <a:lnSpc>
                <a:spcPct val="120000"/>
              </a:lnSpc>
              <a:spcBef>
                <a:spcPts val="0"/>
              </a:spcBef>
              <a:spcAft>
                <a:spcPts val="600"/>
              </a:spcAft>
              <a:buClrTx/>
              <a:buSzTx/>
              <a:buFont typeface="Arial" panose="020B0604020202020204" pitchFamily="34" charset="0"/>
              <a:buChar char="•"/>
              <a:defRPr/>
            </a:pPr>
            <a:r>
              <a:rPr lang="zh-CN" altLang="en-US"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rPr>
              <a:t>增强机体代谢适应能力，降低代谢紊乱风险</a:t>
            </a:r>
            <a:endParaRPr lang="zh-CN" altLang="en-US" sz="1400" noProof="0" dirty="0">
              <a:ln>
                <a:noFill/>
              </a:ln>
              <a:solidFill>
                <a:schemeClr val="tx1">
                  <a:lumMod val="75000"/>
                  <a:lumOff val="25000"/>
                </a:schemeClr>
              </a:solidFill>
              <a:effectLst/>
              <a:uLnTx/>
              <a:uFillTx/>
              <a:latin typeface="Arial" panose="020B0604020202020204"/>
              <a:ea typeface="黑体" panose="02010609060101010101" charset="-122"/>
              <a:cs typeface="Arial" panose="020B0604020202020204" pitchFamily="34" charset="0"/>
            </a:endParaRPr>
          </a:p>
        </p:txBody>
      </p:sp>
      <p:sp>
        <p:nvSpPr>
          <p:cNvPr id="11" name="文本框 10"/>
          <p:cNvSpPr txBox="1"/>
          <p:nvPr/>
        </p:nvSpPr>
        <p:spPr>
          <a:xfrm>
            <a:off x="372706" y="5077135"/>
            <a:ext cx="1700530" cy="368300"/>
          </a:xfrm>
          <a:prstGeom prst="rect">
            <a:avLst/>
          </a:prstGeom>
          <a:noFill/>
        </p:spPr>
        <p:txBody>
          <a:bodyPr wrap="none" rtlCol="0">
            <a:spAutoFit/>
          </a:bodyPr>
          <a:lstStyle/>
          <a:p>
            <a:r>
              <a:rPr kumimoji="1" lang="en-US" altLang="zh-CN" sz="900" b="1" dirty="0">
                <a:solidFill>
                  <a:schemeClr val="tx1">
                    <a:lumMod val="75000"/>
                    <a:lumOff val="25000"/>
                  </a:schemeClr>
                </a:solidFill>
              </a:rPr>
              <a:t>DOI: 10.3390/ijms252010871</a:t>
            </a:r>
            <a:endParaRPr kumimoji="1" lang="en-US" altLang="zh-CN" sz="900" b="1" dirty="0">
              <a:solidFill>
                <a:schemeClr val="tx1">
                  <a:lumMod val="75000"/>
                  <a:lumOff val="25000"/>
                </a:schemeClr>
              </a:solidFill>
            </a:endParaRPr>
          </a:p>
          <a:p>
            <a:r>
              <a:rPr kumimoji="1" lang="en-US" altLang="zh-CN" sz="900" b="1" dirty="0">
                <a:solidFill>
                  <a:schemeClr val="tx1">
                    <a:lumMod val="75000"/>
                    <a:lumOff val="25000"/>
                  </a:schemeClr>
                </a:solidFill>
              </a:rPr>
              <a:t>DOI: 10.3390/nu16233990</a:t>
            </a:r>
            <a:endParaRPr kumimoji="1" lang="en-US" altLang="zh-CN" sz="900" b="1" dirty="0">
              <a:solidFill>
                <a:schemeClr val="tx1">
                  <a:lumMod val="75000"/>
                  <a:lumOff val="25000"/>
                </a:schemeClr>
              </a:solidFill>
            </a:endParaRPr>
          </a:p>
        </p:txBody>
      </p:sp>
      <p:sp>
        <p:nvSpPr>
          <p:cNvPr id="12" name="文本框 11"/>
          <p:cNvSpPr txBox="1"/>
          <p:nvPr/>
        </p:nvSpPr>
        <p:spPr>
          <a:xfrm>
            <a:off x="772739" y="1885643"/>
            <a:ext cx="2501900" cy="368300"/>
          </a:xfrm>
          <a:prstGeom prst="rect">
            <a:avLst/>
          </a:prstGeom>
          <a:noFill/>
        </p:spPr>
        <p:txBody>
          <a:bodyPr wrap="square" rtlCol="0">
            <a:spAutoFit/>
          </a:bodyPr>
          <a:lstStyle/>
          <a:p>
            <a:pPr algn="ctr"/>
            <a:r>
              <a:rPr lang="zh-CN" altLang="en-US" b="1" dirty="0">
                <a:solidFill>
                  <a:srgbClr val="234423"/>
                </a:solidFill>
                <a:latin typeface="Arial" panose="020B0604020202020204" pitchFamily="34" charset="0"/>
                <a:ea typeface="黑体" panose="02010609060101010101" charset="-122"/>
                <a:cs typeface="Arial" panose="020B0604020202020204" pitchFamily="34" charset="0"/>
                <a:sym typeface="+mn-ea"/>
              </a:rPr>
              <a:t>研究成果</a:t>
            </a:r>
            <a:endParaRPr lang="zh-CN" altLang="en-US"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pic>
        <p:nvPicPr>
          <p:cNvPr id="14" name="图片 13"/>
          <p:cNvPicPr>
            <a:picLocks noChangeAspect="1"/>
          </p:cNvPicPr>
          <p:nvPr>
            <p:custDataLst>
              <p:tags r:id="rId3"/>
            </p:custDataLst>
          </p:nvPr>
        </p:nvPicPr>
        <p:blipFill>
          <a:blip r:embed="rId4"/>
          <a:stretch>
            <a:fillRect/>
          </a:stretch>
        </p:blipFill>
        <p:spPr>
          <a:xfrm>
            <a:off x="4915535" y="1336040"/>
            <a:ext cx="1791335" cy="1706880"/>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5283200" y="3887470"/>
            <a:ext cx="1869440" cy="1705610"/>
          </a:xfrm>
          <a:prstGeom prst="rect">
            <a:avLst/>
          </a:prstGeom>
        </p:spPr>
      </p:pic>
      <p:sp>
        <p:nvSpPr>
          <p:cNvPr id="18" name="文本框 17"/>
          <p:cNvSpPr txBox="1"/>
          <p:nvPr>
            <p:custDataLst>
              <p:tags r:id="rId7"/>
            </p:custDataLst>
          </p:nvPr>
        </p:nvSpPr>
        <p:spPr>
          <a:xfrm>
            <a:off x="4765039" y="3163547"/>
            <a:ext cx="2387550" cy="598805"/>
          </a:xfrm>
          <a:prstGeom prst="rect">
            <a:avLst/>
          </a:prstGeom>
          <a:noFill/>
        </p:spPr>
        <p:txBody>
          <a:bodyPr wrap="square">
            <a:noAutofit/>
          </a:bodyPr>
          <a:lstStyle/>
          <a:p>
            <a:pPr>
              <a:lnSpc>
                <a:spcPct val="110000"/>
              </a:lnSpc>
            </a:pP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与安慰剂相比，益生菌干预后受试者</a:t>
            </a:r>
            <a:r>
              <a:rPr lang="zh-CN" altLang="en-US" sz="11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体重下降</a:t>
            </a: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更多</a:t>
            </a:r>
            <a:r>
              <a:rPr lang="zh-CN"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endParaRPr lang="en-US" altLang="zh-CN"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0" name="文本框 19"/>
          <p:cNvSpPr txBox="1"/>
          <p:nvPr>
            <p:custDataLst>
              <p:tags r:id="rId8"/>
            </p:custDataLst>
          </p:nvPr>
        </p:nvSpPr>
        <p:spPr>
          <a:xfrm>
            <a:off x="4915535" y="5680075"/>
            <a:ext cx="2960370" cy="648970"/>
          </a:xfrm>
          <a:prstGeom prst="rect">
            <a:avLst/>
          </a:prstGeom>
          <a:noFill/>
        </p:spPr>
        <p:txBody>
          <a:bodyPr wrap="square">
            <a:noAutofit/>
          </a:bodyPr>
          <a:lstStyle/>
          <a:p>
            <a:pPr>
              <a:lnSpc>
                <a:spcPct val="110000"/>
              </a:lnSpc>
            </a:pP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益生菌干预后受试者的</a:t>
            </a:r>
            <a:r>
              <a:rPr lang="zh-CN" altLang="en-US" sz="11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11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GLP-1 </a:t>
            </a:r>
            <a:r>
              <a:rPr lang="zh-CN" altLang="en-US" sz="11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水平显著提高</a:t>
            </a: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endParaRPr lang="en-US" altLang="zh-CN" sz="11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2" name="文本框 21"/>
          <p:cNvSpPr txBox="1"/>
          <p:nvPr>
            <p:custDataLst>
              <p:tags r:id="rId9"/>
            </p:custDataLst>
          </p:nvPr>
        </p:nvSpPr>
        <p:spPr>
          <a:xfrm>
            <a:off x="7379291" y="3163505"/>
            <a:ext cx="4220380" cy="665480"/>
          </a:xfrm>
          <a:prstGeom prst="rect">
            <a:avLst/>
          </a:prstGeom>
          <a:noFill/>
        </p:spPr>
        <p:txBody>
          <a:bodyPr wrap="square">
            <a:noAutofit/>
          </a:bodyPr>
          <a:lstStyle/>
          <a:p>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益生菌干预后受试者脂肪量下降更明显、去脂体重显著上升，提示 益生菌可以</a:t>
            </a:r>
            <a:r>
              <a:rPr lang="zh-CN" altLang="en-US" sz="11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改善体成分、促进更有利的身体组成变化</a:t>
            </a: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endParaRPr lang="en-US" altLang="zh-CN"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pic>
        <p:nvPicPr>
          <p:cNvPr id="25" name="图片 24"/>
          <p:cNvPicPr>
            <a:picLocks noChangeAspect="1"/>
          </p:cNvPicPr>
          <p:nvPr>
            <p:custDataLst>
              <p:tags r:id="rId10"/>
            </p:custDataLst>
          </p:nvPr>
        </p:nvPicPr>
        <p:blipFill>
          <a:blip r:embed="rId11"/>
          <a:stretch>
            <a:fillRect/>
          </a:stretch>
        </p:blipFill>
        <p:spPr>
          <a:xfrm>
            <a:off x="7097395" y="1339215"/>
            <a:ext cx="1918335" cy="1677670"/>
          </a:xfrm>
          <a:prstGeom prst="rect">
            <a:avLst/>
          </a:prstGeom>
        </p:spPr>
      </p:pic>
      <p:pic>
        <p:nvPicPr>
          <p:cNvPr id="27" name="图片 26"/>
          <p:cNvPicPr>
            <a:picLocks noChangeAspect="1"/>
          </p:cNvPicPr>
          <p:nvPr>
            <p:custDataLst>
              <p:tags r:id="rId12"/>
            </p:custDataLst>
          </p:nvPr>
        </p:nvPicPr>
        <p:blipFill>
          <a:blip r:embed="rId13"/>
          <a:stretch>
            <a:fillRect/>
          </a:stretch>
        </p:blipFill>
        <p:spPr>
          <a:xfrm>
            <a:off x="9489440" y="1286510"/>
            <a:ext cx="1979295" cy="1730375"/>
          </a:xfrm>
          <a:prstGeom prst="rect">
            <a:avLst/>
          </a:prstGeom>
        </p:spPr>
      </p:pic>
      <p:sp>
        <p:nvSpPr>
          <p:cNvPr id="31" name="文本框 30"/>
          <p:cNvSpPr txBox="1"/>
          <p:nvPr>
            <p:custDataLst>
              <p:tags r:id="rId14"/>
            </p:custDataLst>
          </p:nvPr>
        </p:nvSpPr>
        <p:spPr>
          <a:xfrm>
            <a:off x="8230746" y="5574030"/>
            <a:ext cx="3295774" cy="768350"/>
          </a:xfrm>
          <a:prstGeom prst="rect">
            <a:avLst/>
          </a:prstGeom>
          <a:noFill/>
        </p:spPr>
        <p:txBody>
          <a:bodyPr wrap="square">
            <a:noAutofit/>
          </a:bodyPr>
          <a:lstStyle/>
          <a:p>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益生菌干预后受试者空腹血糖（</a:t>
            </a:r>
            <a:r>
              <a:rPr lang="en-US" altLang="zh-CN"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FBG</a:t>
            </a: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）水平更低（</a:t>
            </a:r>
            <a:r>
              <a:rPr lang="en-US" altLang="zh-CN"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Week 12</a:t>
            </a: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en-US" altLang="zh-CN"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5.26±0.57 vs 5.69±0.86</a:t>
            </a: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，组间 </a:t>
            </a:r>
            <a:r>
              <a:rPr lang="en-US" altLang="zh-CN" sz="1100" i="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p</a:t>
            </a:r>
            <a:r>
              <a:rPr lang="en-US" altLang="zh-CN"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=0.0381</a:t>
            </a: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），提示 </a:t>
            </a:r>
            <a:r>
              <a:rPr lang="en-US" altLang="zh-CN"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BBr60 </a:t>
            </a:r>
            <a:r>
              <a:rPr lang="zh-CN" altLang="en-US" sz="11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有助于改善血糖稳态</a:t>
            </a:r>
            <a:r>
              <a:rPr lang="zh-CN" altLang="en-US" sz="11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endParaRPr lang="zh-CN" altLang="en-US" sz="11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7" name="组合 6"/>
          <p:cNvGrpSpPr/>
          <p:nvPr>
            <p:custDataLst>
              <p:tags r:id="rId15"/>
            </p:custDataLst>
          </p:nvPr>
        </p:nvGrpSpPr>
        <p:grpSpPr>
          <a:xfrm>
            <a:off x="4231014" y="1220432"/>
            <a:ext cx="899795" cy="307975"/>
            <a:chOff x="6777" y="1682"/>
            <a:chExt cx="1417" cy="485"/>
          </a:xfrm>
        </p:grpSpPr>
        <p:sp>
          <p:nvSpPr>
            <p:cNvPr id="3" name="文本框 2"/>
            <p:cNvSpPr txBox="1"/>
            <p:nvPr>
              <p:custDataLst>
                <p:tags r:id="rId16"/>
              </p:custDataLst>
            </p:nvPr>
          </p:nvSpPr>
          <p:spPr>
            <a:xfrm>
              <a:off x="6777" y="1682"/>
              <a:ext cx="1417" cy="434"/>
            </a:xfrm>
            <a:prstGeom prst="rect">
              <a:avLst/>
            </a:prstGeom>
            <a:noFill/>
            <a:ln>
              <a:noFill/>
            </a:ln>
          </p:spPr>
          <p:txBody>
            <a:bodyPr wrap="square" rtlCol="0">
              <a:spAutoFit/>
            </a:bodyPr>
            <a:p>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 </a:t>
              </a:r>
              <a:r>
                <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4" name="圆角矩形 3"/>
            <p:cNvSpPr/>
            <p:nvPr>
              <p:custDataLst>
                <p:tags r:id="rId17"/>
              </p:custDataLst>
            </p:nvPr>
          </p:nvSpPr>
          <p:spPr>
            <a:xfrm>
              <a:off x="6868" y="1696"/>
              <a:ext cx="66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19" name="图片 18"/>
          <p:cNvPicPr>
            <a:picLocks noChangeAspect="1"/>
          </p:cNvPicPr>
          <p:nvPr>
            <p:custDataLst>
              <p:tags r:id="rId18"/>
            </p:custDataLst>
          </p:nvPr>
        </p:nvPicPr>
        <p:blipFill>
          <a:blip r:embed="rId19"/>
          <a:stretch>
            <a:fillRect/>
          </a:stretch>
        </p:blipFill>
        <p:spPr>
          <a:xfrm>
            <a:off x="8370570" y="3996055"/>
            <a:ext cx="2247900" cy="1555750"/>
          </a:xfrm>
          <a:prstGeom prst="rect">
            <a:avLst/>
          </a:prstGeom>
        </p:spPr>
      </p:pic>
      <p:grpSp>
        <p:nvGrpSpPr>
          <p:cNvPr id="13" name="组合 12"/>
          <p:cNvGrpSpPr/>
          <p:nvPr>
            <p:custDataLst>
              <p:tags r:id="rId20"/>
            </p:custDataLst>
          </p:nvPr>
        </p:nvGrpSpPr>
        <p:grpSpPr>
          <a:xfrm>
            <a:off x="4198620" y="3829050"/>
            <a:ext cx="899795" cy="307975"/>
            <a:chOff x="6777" y="1682"/>
            <a:chExt cx="1417" cy="485"/>
          </a:xfrm>
        </p:grpSpPr>
        <p:sp>
          <p:nvSpPr>
            <p:cNvPr id="15" name="文本框 14"/>
            <p:cNvSpPr txBox="1"/>
            <p:nvPr>
              <p:custDataLst>
                <p:tags r:id="rId21"/>
              </p:custDataLst>
            </p:nvPr>
          </p:nvSpPr>
          <p:spPr>
            <a:xfrm>
              <a:off x="6777" y="1682"/>
              <a:ext cx="1417" cy="434"/>
            </a:xfrm>
            <a:prstGeom prst="rect">
              <a:avLst/>
            </a:prstGeom>
            <a:noFill/>
            <a:ln>
              <a:noFill/>
            </a:ln>
          </p:spPr>
          <p:txBody>
            <a:bodyPr wrap="square" rtlCol="0">
              <a:spAutoFit/>
            </a:bodyPr>
            <a:p>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 </a:t>
              </a:r>
              <a:r>
                <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7" name="圆角矩形 16"/>
            <p:cNvSpPr/>
            <p:nvPr>
              <p:custDataLst>
                <p:tags r:id="rId22"/>
              </p:custDataLst>
            </p:nvPr>
          </p:nvSpPr>
          <p:spPr>
            <a:xfrm>
              <a:off x="6868" y="1696"/>
              <a:ext cx="71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6" name="文本框 5"/>
          <p:cNvSpPr txBox="1"/>
          <p:nvPr/>
        </p:nvSpPr>
        <p:spPr>
          <a:xfrm>
            <a:off x="4293235" y="6437630"/>
            <a:ext cx="5976620" cy="213995"/>
          </a:xfrm>
          <a:prstGeom prst="rect">
            <a:avLst/>
          </a:prstGeom>
        </p:spPr>
        <p:txBody>
          <a:bodyPr wrap="square">
            <a:spAutoFit/>
          </a:bodyPr>
          <a:p>
            <a:pPr marL="0" indent="0">
              <a:spcBef>
                <a:spcPct val="0"/>
              </a:spcBef>
              <a:spcAft>
                <a:spcPct val="0"/>
              </a:spcAft>
            </a:pPr>
            <a:r>
              <a:rPr lang="en-US" altLang="zh-CN" sz="800" b="0" i="0" u="sng">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GLP-1</a:t>
            </a:r>
            <a:r>
              <a:rPr lang="zh-CN" altLang="en-US" sz="800" b="0" i="0" u="sng">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（胰高血糖素样肽</a:t>
            </a:r>
            <a:r>
              <a:rPr lang="en-US" altLang="zh-CN" sz="800" b="0" i="0" u="sng">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a:t>
            </a:r>
            <a:r>
              <a:rPr lang="zh-CN" altLang="en-US" sz="800" b="0" i="0" u="sng">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t>
            </a:r>
            <a:r>
              <a:rPr lang="zh-CN" altLang="en-US" sz="800" b="0" i="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：一种由肠道</a:t>
            </a:r>
            <a:r>
              <a:rPr lang="en-US" altLang="zh-CN" sz="800" b="0" i="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L</a:t>
            </a:r>
            <a:r>
              <a:rPr lang="zh-CN" altLang="en-US" sz="800" b="0" i="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细胞分泌的肠促胰岛素激素，在血糖调节、能量平衡和代谢调控中发挥重要作用。</a:t>
            </a:r>
            <a:endParaRPr lang="zh-CN" altLang="en-US" sz="800" b="0" i="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069705" cy="706755"/>
            <a:chOff x="400" y="1020"/>
            <a:chExt cx="14283"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2348" cy="1113"/>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运动营养与体能支持</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69" y="2207649"/>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49" y="2871859"/>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22" y="1183270"/>
            <a:ext cx="4366895" cy="810260"/>
          </a:xfrm>
          <a:prstGeom prst="rect">
            <a:avLst/>
          </a:prstGeom>
        </p:spPr>
        <p:txBody>
          <a:bodyPr wrap="none" rtlCol="0">
            <a:spAutoFit/>
          </a:bodyPr>
          <a:p>
            <a:pPr indent="0" defTabSz="0" fontAlgn="auto">
              <a:lnSpc>
                <a:spcPct val="130000"/>
              </a:lnSpc>
              <a:spcBef>
                <a:spcPct val="0"/>
              </a:spcBef>
              <a:spcAft>
                <a:spcPct val="0"/>
              </a:spcAft>
              <a:buNone/>
            </a:pPr>
            <a:r>
              <a:rPr lang="zh-CN" altLang="en-US" sz="1200">
                <a:solidFill>
                  <a:schemeClr val="accent6">
                    <a:lumMod val="50000"/>
                  </a:schemeClr>
                </a:solidFill>
                <a:latin typeface="Arial" panose="020B0604020202020204" pitchFamily="34" charset="0"/>
                <a:cs typeface="Arial" panose="020B0604020202020204" pitchFamily="34" charset="0"/>
              </a:rPr>
              <a:t>短双歧杆菌 BBr60</a:t>
            </a:r>
            <a:r>
              <a:rPr lang="zh-CN" altLang="en-US" sz="1200">
                <a:solidFill>
                  <a:schemeClr val="accent6">
                    <a:lumMod val="50000"/>
                  </a:schemeClr>
                </a:solidFill>
                <a:latin typeface="Arial" panose="020B0604020202020204" pitchFamily="34" charset="0"/>
                <a:cs typeface="Arial" panose="020B0604020202020204" pitchFamily="34" charset="0"/>
              </a:rPr>
              <a:t>; 鼠李糖乳酪杆菌 LRa05;</a:t>
            </a:r>
            <a:endParaRPr lang="zh-CN" altLang="en-US" sz="1200">
              <a:solidFill>
                <a:schemeClr val="accent6">
                  <a:lumMod val="50000"/>
                </a:schemeClr>
              </a:solidFill>
              <a:latin typeface="Arial" panose="020B0604020202020204" pitchFamily="34" charset="0"/>
              <a:cs typeface="Arial" panose="020B0604020202020204" pitchFamily="34" charset="0"/>
            </a:endParaRPr>
          </a:p>
          <a:p>
            <a:pPr indent="0" defTabSz="0" fontAlgn="auto">
              <a:lnSpc>
                <a:spcPct val="130000"/>
              </a:lnSpc>
              <a:spcBef>
                <a:spcPct val="0"/>
              </a:spcBef>
              <a:spcAft>
                <a:spcPct val="0"/>
              </a:spcAft>
              <a:buNone/>
            </a:pPr>
            <a:r>
              <a:rPr lang="zh-CN" altLang="en-US" sz="1200">
                <a:solidFill>
                  <a:schemeClr val="accent6">
                    <a:lumMod val="50000"/>
                  </a:schemeClr>
                </a:solidFill>
                <a:latin typeface="Arial" panose="020B0604020202020204" pitchFamily="34" charset="0"/>
                <a:cs typeface="Arial" panose="020B0604020202020204" pitchFamily="34" charset="0"/>
              </a:rPr>
              <a:t>长双歧杆菌长亚种 BL21; </a:t>
            </a:r>
            <a:r>
              <a:rPr lang="zh-CN" altLang="en-US" sz="1200">
                <a:solidFill>
                  <a:schemeClr val="tx1">
                    <a:lumMod val="75000"/>
                    <a:lumOff val="25000"/>
                  </a:schemeClr>
                </a:solidFill>
                <a:latin typeface="Arial" panose="020B0604020202020204" pitchFamily="34" charset="0"/>
                <a:cs typeface="Arial" panose="020B0604020202020204" pitchFamily="34" charset="0"/>
              </a:rPr>
              <a:t>动物双歧杆菌乳亚种 BLa80;</a:t>
            </a:r>
            <a:endParaRPr lang="zh-CN" altLang="en-US" sz="1200">
              <a:solidFill>
                <a:schemeClr val="tx1">
                  <a:lumMod val="75000"/>
                  <a:lumOff val="25000"/>
                </a:schemeClr>
              </a:solidFill>
              <a:latin typeface="Arial" panose="020B0604020202020204" pitchFamily="34" charset="0"/>
              <a:cs typeface="Arial" panose="020B0604020202020204" pitchFamily="34" charset="0"/>
            </a:endParaRPr>
          </a:p>
          <a:p>
            <a:pPr indent="0" defTabSz="0" fontAlgn="auto">
              <a:lnSpc>
                <a:spcPct val="130000"/>
              </a:lnSpc>
              <a:spcBef>
                <a:spcPct val="0"/>
              </a:spcBef>
              <a:spcAft>
                <a:spcPct val="0"/>
              </a:spcAft>
              <a:buNone/>
            </a:pPr>
            <a:r>
              <a:rPr lang="zh-CN" altLang="en-US" sz="1200">
                <a:solidFill>
                  <a:schemeClr val="tx1">
                    <a:lumMod val="75000"/>
                    <a:lumOff val="25000"/>
                  </a:schemeClr>
                </a:solidFill>
                <a:latin typeface="Arial" panose="020B0604020202020204" pitchFamily="34" charset="0"/>
                <a:cs typeface="Arial" panose="020B0604020202020204" pitchFamily="34" charset="0"/>
              </a:rPr>
              <a:t>嗜黏蛋白阿克曼氏菌 Akk11/灭活 Akk11; </a:t>
            </a:r>
            <a:r>
              <a:rPr lang="zh-CN" altLang="en-US" sz="1200">
                <a:solidFill>
                  <a:schemeClr val="tx1">
                    <a:lumMod val="50000"/>
                    <a:lumOff val="50000"/>
                  </a:schemeClr>
                </a:solidFill>
                <a:latin typeface="Arial" panose="020B0604020202020204" pitchFamily="34" charset="0"/>
                <a:cs typeface="Arial" panose="020B0604020202020204" pitchFamily="34" charset="0"/>
              </a:rPr>
              <a:t>凝结魏茨曼氏菌 BC99</a:t>
            </a:r>
            <a:endParaRPr lang="zh-CN" altLang="en-US" sz="1200" b="1">
              <a:solidFill>
                <a:schemeClr val="tx1">
                  <a:lumMod val="50000"/>
                  <a:lumOff val="50000"/>
                </a:schemeClr>
              </a:solidFill>
              <a:latin typeface="Arial" panose="020B0604020202020204" pitchFamily="34" charset="0"/>
              <a:cs typeface="Arial" panose="020B0604020202020204" pitchFamily="34" charset="0"/>
            </a:endParaRPr>
          </a:p>
        </p:txBody>
      </p:sp>
      <p:sp>
        <p:nvSpPr>
          <p:cNvPr id="7" name="文本框 6"/>
          <p:cNvSpPr txBox="1"/>
          <p:nvPr userDrawn="1"/>
        </p:nvSpPr>
        <p:spPr>
          <a:xfrm>
            <a:off x="703580" y="2718435"/>
            <a:ext cx="6423660" cy="1073785"/>
          </a:xfrm>
          <a:prstGeom prst="rect">
            <a:avLst/>
          </a:prstGeom>
        </p:spPr>
        <p:txBody>
          <a:bodyPr wrap="square" rtlCol="0" anchor="t">
            <a:noAutofit/>
          </a:bodyPr>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提升营养代谢效率</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促进运动体能和耐力水平的提升</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促进运动后机体恢复</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9" name="表格 8"/>
          <p:cNvGraphicFramePr/>
          <p:nvPr/>
        </p:nvGraphicFramePr>
        <p:xfrm>
          <a:off x="617898" y="5017644"/>
          <a:ext cx="5050155" cy="1275080"/>
        </p:xfrm>
        <a:graphic>
          <a:graphicData uri="http://schemas.openxmlformats.org/drawingml/2006/table">
            <a:tbl>
              <a:tblPr/>
              <a:tblGrid>
                <a:gridCol w="1866900"/>
                <a:gridCol w="3183255"/>
              </a:tblGrid>
              <a:tr h="266700">
                <a:tc>
                  <a:txBody>
                    <a:bodyPr/>
                    <a:p>
                      <a:pPr indent="0">
                        <a:buNone/>
                      </a:pPr>
                      <a:r>
                        <a:rPr kumimoji="1" lang="en-US" sz="900" b="1" dirty="0">
                          <a:solidFill>
                            <a:srgbClr val="234423"/>
                          </a:solidFill>
                          <a:latin typeface="Arial" panose="020B0604020202020204" pitchFamily="34" charset="0"/>
                          <a:cs typeface="Arial" panose="020B0604020202020204" pitchFamily="34" charset="0"/>
                        </a:rPr>
                        <a:t>BBr60: </a:t>
                      </a:r>
                      <a:endParaRPr kumimoji="1" lang="en-US" sz="900" b="1" dirty="0">
                        <a:solidFill>
                          <a:srgbClr val="234423"/>
                        </a:solidFill>
                        <a:latin typeface="Arial" panose="020B0604020202020204" pitchFamily="34" charset="0"/>
                        <a:cs typeface="Arial" panose="020B0604020202020204" pitchFamily="34" charset="0"/>
                      </a:endParaRPr>
                    </a:p>
                    <a:p>
                      <a:pPr indent="0">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NCT06305650</a:t>
                      </a:r>
                      <a:endParaRPr kumimoji="1" lang="en-US" sz="900" b="0" dirty="0">
                        <a:solidFill>
                          <a:schemeClr val="tx1">
                            <a:lumMod val="75000"/>
                            <a:lumOff val="25000"/>
                          </a:schemeClr>
                        </a:solidFill>
                        <a:latin typeface="Arial" panose="020B0604020202020204" pitchFamily="34" charset="0"/>
                        <a:cs typeface="Arial" panose="020B0604020202020204" pitchFamily="34" charset="0"/>
                      </a:endParaRPr>
                    </a:p>
                    <a:p>
                      <a:pPr indent="0">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NCT06196892</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kumimoji="1" lang="en-US" sz="900" b="1" dirty="0">
                          <a:solidFill>
                            <a:srgbClr val="234423"/>
                          </a:solidFill>
                          <a:latin typeface="Arial" panose="020B0604020202020204" pitchFamily="34" charset="0"/>
                          <a:cs typeface="Arial" panose="020B0604020202020204" pitchFamily="34" charset="0"/>
                        </a:rPr>
                        <a:t>LRa05</a:t>
                      </a:r>
                      <a:r>
                        <a:rPr kumimoji="1" lang="en-US" sz="900" b="0" dirty="0">
                          <a:solidFill>
                            <a:srgbClr val="234423"/>
                          </a:solidFill>
                          <a:latin typeface="Arial" panose="020B0604020202020204" pitchFamily="34" charset="0"/>
                          <a:cs typeface="Arial" panose="020B0604020202020204" pitchFamily="34" charset="0"/>
                        </a:rPr>
                        <a:t>:</a:t>
                      </a:r>
                      <a:r>
                        <a:rPr kumimoji="1" lang="en-US" sz="900" b="0" dirty="0">
                          <a:solidFill>
                            <a:srgbClr val="C00000"/>
                          </a:solidFill>
                          <a:latin typeface="Arial" panose="020B0604020202020204" pitchFamily="34" charset="0"/>
                          <a:cs typeface="Arial" panose="020B0604020202020204" pitchFamily="34" charset="0"/>
                        </a:rPr>
                        <a:t> </a:t>
                      </a:r>
                      <a:endParaRPr kumimoji="1" lang="en-US" sz="900" b="0" dirty="0">
                        <a:solidFill>
                          <a:srgbClr val="C00000"/>
                        </a:solidFill>
                        <a:latin typeface="Arial" panose="020B0604020202020204" pitchFamily="34" charset="0"/>
                        <a:cs typeface="Arial" panose="020B0604020202020204" pitchFamily="34" charset="0"/>
                      </a:endParaRPr>
                    </a:p>
                    <a:p>
                      <a:pPr indent="0">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ChiCTR2300073308</a:t>
                      </a:r>
                      <a:endParaRPr kumimoji="1" lang="en-US" sz="900" b="0" dirty="0">
                        <a:solidFill>
                          <a:schemeClr val="tx1">
                            <a:lumMod val="75000"/>
                            <a:lumOff val="25000"/>
                          </a:schemeClr>
                        </a:solidFill>
                        <a:latin typeface="Arial" panose="020B0604020202020204" pitchFamily="34" charset="0"/>
                        <a:cs typeface="Arial" panose="020B0604020202020204" pitchFamily="34" charset="0"/>
                      </a:endParaRPr>
                    </a:p>
                    <a:p>
                      <a:pPr indent="0">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NCT06901791</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indent="0">
                        <a:buNone/>
                      </a:pPr>
                      <a:r>
                        <a:rPr kumimoji="1" lang="en-US" sz="900" b="1" dirty="0">
                          <a:solidFill>
                            <a:srgbClr val="234423"/>
                          </a:solidFill>
                          <a:latin typeface="Arial" panose="020B0604020202020204" pitchFamily="34" charset="0"/>
                          <a:cs typeface="Arial" panose="020B0604020202020204" pitchFamily="34" charset="0"/>
                        </a:rPr>
                        <a:t>BL21</a:t>
                      </a:r>
                      <a:r>
                        <a:rPr kumimoji="1" lang="en-US" sz="900" b="0" dirty="0">
                          <a:solidFill>
                            <a:srgbClr val="C00000"/>
                          </a:solidFill>
                          <a:latin typeface="Arial" panose="020B0604020202020204" pitchFamily="34" charset="0"/>
                          <a:cs typeface="Arial" panose="020B0604020202020204" pitchFamily="34" charset="0"/>
                        </a:rPr>
                        <a:t>:</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NCT06140641</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kumimoji="1" lang="en-US" sz="900" b="1" dirty="0">
                          <a:solidFill>
                            <a:srgbClr val="234423"/>
                          </a:solidFill>
                          <a:latin typeface="Arial" panose="020B0604020202020204" pitchFamily="34" charset="0"/>
                          <a:cs typeface="Arial" panose="020B0604020202020204" pitchFamily="34" charset="0"/>
                        </a:rPr>
                        <a:t>BLa80</a:t>
                      </a:r>
                      <a:r>
                        <a:rPr kumimoji="1" lang="en-US" sz="900" b="0" dirty="0">
                          <a:solidFill>
                            <a:srgbClr val="C00000"/>
                          </a:solidFill>
                          <a:latin typeface="Arial" panose="020B0604020202020204" pitchFamily="34" charset="0"/>
                          <a:cs typeface="Arial" panose="020B0604020202020204" pitchFamily="34" charset="0"/>
                        </a:rPr>
                        <a:t>:</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ChiCTR2300073412</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375920">
                <a:tc>
                  <a:txBody>
                    <a:bodyPr/>
                    <a:p>
                      <a:pPr indent="0">
                        <a:buNone/>
                      </a:pPr>
                      <a:r>
                        <a:rPr kumimoji="1" lang="en-US" sz="900" b="1" dirty="0">
                          <a:solidFill>
                            <a:srgbClr val="234423"/>
                          </a:solidFill>
                          <a:latin typeface="Arial" panose="020B0604020202020204" pitchFamily="34" charset="0"/>
                          <a:cs typeface="Arial" panose="020B0604020202020204" pitchFamily="34" charset="0"/>
                        </a:rPr>
                        <a:t>Akk11</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NCT06653101</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kumimoji="1" lang="en-US" sz="900" b="1" dirty="0">
                          <a:solidFill>
                            <a:srgbClr val="234423"/>
                          </a:solidFill>
                          <a:latin typeface="Arial" panose="020B0604020202020204" pitchFamily="34" charset="0"/>
                          <a:cs typeface="Arial" panose="020B0604020202020204" pitchFamily="34" charset="0"/>
                        </a:rPr>
                        <a:t>pAkk11: </a:t>
                      </a:r>
                      <a:endParaRPr kumimoji="1" lang="en-US" sz="900" b="1" dirty="0">
                        <a:solidFill>
                          <a:srgbClr val="234423"/>
                        </a:solidFill>
                        <a:latin typeface="Arial" panose="020B0604020202020204" pitchFamily="34" charset="0"/>
                        <a:cs typeface="Arial" panose="020B0604020202020204" pitchFamily="34" charset="0"/>
                      </a:endParaRPr>
                    </a:p>
                    <a:p>
                      <a:pPr indent="0">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NCT06964932</a:t>
                      </a:r>
                      <a:endParaRPr kumimoji="1" lang="en-US" sz="900" b="0" dirty="0">
                        <a:solidFill>
                          <a:schemeClr val="tx1">
                            <a:lumMod val="75000"/>
                            <a:lumOff val="25000"/>
                          </a:schemeClr>
                        </a:solidFill>
                        <a:latin typeface="Arial" panose="020B0604020202020204" pitchFamily="34" charset="0"/>
                        <a:cs typeface="Arial" panose="020B0604020202020204" pitchFamily="34" charset="0"/>
                      </a:endParaRPr>
                    </a:p>
                    <a:p>
                      <a:pPr indent="0">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NCT06964919</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gridSpan="2">
                  <a:txBody>
                    <a:bodyPr/>
                    <a:p>
                      <a:pPr indent="0">
                        <a:buNone/>
                      </a:pPr>
                      <a:r>
                        <a:rPr kumimoji="1" lang="en-US" sz="900" b="1" dirty="0">
                          <a:solidFill>
                            <a:srgbClr val="234423"/>
                          </a:solidFill>
                          <a:latin typeface="Arial" panose="020B0604020202020204" pitchFamily="34" charset="0"/>
                          <a:cs typeface="Arial" panose="020B0604020202020204" pitchFamily="34" charset="0"/>
                        </a:rPr>
                        <a:t>BC99</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NCT06307821</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hMerge="1">
                  <a:tcPr>
                    <a:lnR cap="flat">
                      <a:noFill/>
                    </a:lnR>
                    <a:lnT cap="flat">
                      <a:noFill/>
                    </a:lnT>
                    <a:lnB cap="flat">
                      <a:noFill/>
                    </a:lnB>
                  </a:tcPr>
                </a:tc>
              </a:tr>
            </a:tbl>
          </a:graphicData>
        </a:graphic>
      </p:graphicFrame>
      <p:sp>
        <p:nvSpPr>
          <p:cNvPr id="29" name="文本框 28"/>
          <p:cNvSpPr txBox="1"/>
          <p:nvPr/>
        </p:nvSpPr>
        <p:spPr>
          <a:xfrm>
            <a:off x="7989021" y="1301326"/>
            <a:ext cx="4036441" cy="680646"/>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维生素</a:t>
            </a:r>
            <a:r>
              <a:rPr lang="en-US" altLang="zh-CN" sz="1200">
                <a:solidFill>
                  <a:schemeClr val="tx1">
                    <a:lumMod val="75000"/>
                    <a:lumOff val="25000"/>
                  </a:schemeClr>
                </a:solidFill>
                <a:sym typeface="+mn-ea"/>
              </a:rPr>
              <a:t>B6</a:t>
            </a:r>
            <a:r>
              <a:rPr lang="zh-CN" altLang="en-US" sz="1200">
                <a:solidFill>
                  <a:schemeClr val="tx1">
                    <a:lumMod val="75000"/>
                    <a:lumOff val="25000"/>
                  </a:schemeClr>
                </a:solidFill>
                <a:sym typeface="+mn-ea"/>
              </a:rPr>
              <a:t>、维生素</a:t>
            </a:r>
            <a:r>
              <a:rPr lang="en-US" altLang="zh-CN" sz="1200">
                <a:solidFill>
                  <a:schemeClr val="tx1">
                    <a:lumMod val="75000"/>
                    <a:lumOff val="25000"/>
                  </a:schemeClr>
                </a:solidFill>
                <a:sym typeface="+mn-ea"/>
              </a:rPr>
              <a:t>K2</a:t>
            </a:r>
            <a:r>
              <a:rPr lang="zh-CN" altLang="en-US" sz="1200">
                <a:solidFill>
                  <a:schemeClr val="tx1">
                    <a:lumMod val="75000"/>
                    <a:lumOff val="25000"/>
                  </a:schemeClr>
                </a:solidFill>
                <a:sym typeface="+mn-ea"/>
              </a:rPr>
              <a:t>、黑胡椒提取物</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抗性糊精、低聚果糖、马铃薯淀粉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4" name="文本框 3"/>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文本框 9"/>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8623300" y="25323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33667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29495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0344150" cy="706755"/>
            <a:chOff x="400" y="1020"/>
            <a:chExt cx="16290"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4355" cy="1113"/>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运动营养与体能支持</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149742" y="6022233"/>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endParaRPr>
          </a:p>
        </p:txBody>
      </p:sp>
      <p:sp>
        <p:nvSpPr>
          <p:cNvPr id="22" name="圆角矩形 21"/>
          <p:cNvSpPr/>
          <p:nvPr>
            <p:custDataLst>
              <p:tags r:id="rId1"/>
            </p:custDataLst>
          </p:nvPr>
        </p:nvSpPr>
        <p:spPr>
          <a:xfrm>
            <a:off x="4216153" y="3919226"/>
            <a:ext cx="7384415" cy="2568575"/>
          </a:xfrm>
          <a:prstGeom prst="roundRect">
            <a:avLst>
              <a:gd name="adj" fmla="val 1878"/>
            </a:avLst>
          </a:prstGeom>
          <a:solidFill>
            <a:srgbClr val="FFFFFF"/>
          </a:solidFill>
          <a:ln w="25400" cap="flat" cmpd="sng" algn="ctr">
            <a:solidFill>
              <a:srgbClr val="FFFFFF">
                <a:lumMod val="85000"/>
              </a:srgbClr>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3" name="圆角矩形 22"/>
          <p:cNvSpPr/>
          <p:nvPr>
            <p:custDataLst>
              <p:tags r:id="rId2"/>
            </p:custDataLst>
          </p:nvPr>
        </p:nvSpPr>
        <p:spPr>
          <a:xfrm>
            <a:off x="4216788" y="1316361"/>
            <a:ext cx="7384415" cy="2529840"/>
          </a:xfrm>
          <a:prstGeom prst="roundRect">
            <a:avLst>
              <a:gd name="adj" fmla="val 1606"/>
            </a:avLst>
          </a:prstGeom>
          <a:solidFill>
            <a:srgbClr val="FFFFFF"/>
          </a:solidFill>
          <a:ln w="25400" cap="flat" cmpd="sng" algn="ctr">
            <a:solidFill>
              <a:srgbClr val="FFFFFF">
                <a:lumMod val="85000"/>
              </a:srgbClr>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4" name="圆角矩形 23"/>
          <p:cNvSpPr/>
          <p:nvPr/>
        </p:nvSpPr>
        <p:spPr>
          <a:xfrm>
            <a:off x="380365" y="1969135"/>
            <a:ext cx="3267710" cy="2783840"/>
          </a:xfrm>
          <a:prstGeom prst="roundRect">
            <a:avLst>
              <a:gd name="adj" fmla="val 4428"/>
            </a:avLst>
          </a:prstGeom>
          <a:solidFill>
            <a:srgbClr val="FFFFFF"/>
          </a:solidFill>
          <a:ln w="25400" cap="flat" cmpd="sng" algn="ctr">
            <a:solidFill>
              <a:srgbClr val="92D050"/>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6" name="文本框 25"/>
          <p:cNvSpPr txBox="1"/>
          <p:nvPr/>
        </p:nvSpPr>
        <p:spPr>
          <a:xfrm>
            <a:off x="380679" y="4858997"/>
            <a:ext cx="1548130" cy="257175"/>
          </a:xfrm>
          <a:prstGeom prst="rect">
            <a:avLst/>
          </a:prstGeom>
          <a:noFill/>
        </p:spPr>
        <p:txBody>
          <a:bodyPr wrap="none" rtlCol="0">
            <a:spAutoFit/>
          </a:bodyPr>
          <a:lstStyle/>
          <a:p>
            <a:pPr indent="0" algn="l" fontAlgn="auto">
              <a:lnSpc>
                <a:spcPct val="120000"/>
              </a:lnSpc>
              <a:spcAft>
                <a:spcPts val="600"/>
              </a:spcAft>
              <a:buNone/>
            </a:pPr>
            <a:r>
              <a:rPr kumimoji="1" lang="en-US" altLang="zh-CN" sz="900" b="1" dirty="0">
                <a:solidFill>
                  <a:schemeClr val="tx1">
                    <a:lumMod val="75000"/>
                    <a:lumOff val="25000"/>
                  </a:schemeClr>
                </a:solidFill>
              </a:rPr>
              <a:t>DOI:</a:t>
            </a:r>
            <a:r>
              <a:rPr kumimoji="1" lang="zh-CN" altLang="en-US" sz="9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r>
              <a:rPr kumimoji="1" lang="zh-CN" altLang="en-US" sz="900" b="1" dirty="0">
                <a:solidFill>
                  <a:schemeClr val="tx1">
                    <a:lumMod val="75000"/>
                    <a:lumOff val="25000"/>
                  </a:schemeClr>
                </a:solidFill>
                <a:hlinkClick r:id="rId3"/>
              </a:rPr>
              <a:t>10.3390/nu16233990</a:t>
            </a:r>
            <a:endParaRPr kumimoji="1" lang="zh-CN" altLang="en-US" sz="900" b="1" dirty="0">
              <a:solidFill>
                <a:schemeClr val="tx1">
                  <a:lumMod val="75000"/>
                  <a:lumOff val="25000"/>
                </a:schemeClr>
              </a:solidFill>
              <a:hlinkClick r:id="rId3"/>
            </a:endParaRPr>
          </a:p>
        </p:txBody>
      </p:sp>
      <p:sp>
        <p:nvSpPr>
          <p:cNvPr id="27" name="文本框 26"/>
          <p:cNvSpPr txBox="1"/>
          <p:nvPr/>
        </p:nvSpPr>
        <p:spPr>
          <a:xfrm>
            <a:off x="834390" y="2200910"/>
            <a:ext cx="2323465" cy="368300"/>
          </a:xfrm>
          <a:prstGeom prst="rect">
            <a:avLst/>
          </a:prstGeom>
          <a:noFill/>
        </p:spPr>
        <p:txBody>
          <a:bodyPr wrap="square" rtlCol="0">
            <a:spAutoFit/>
          </a:bodyPr>
          <a:lstStyle/>
          <a:p>
            <a:pPr algn="ctr"/>
            <a:r>
              <a:rPr lang="zh-CN" altLang="en-US" b="1" dirty="0">
                <a:solidFill>
                  <a:srgbClr val="234423"/>
                </a:solidFill>
                <a:latin typeface="Arial" panose="020B0604020202020204" pitchFamily="34" charset="0"/>
                <a:ea typeface="黑体" panose="02010609060101010101" charset="-122"/>
                <a:cs typeface="Arial" panose="020B0604020202020204" pitchFamily="34" charset="0"/>
                <a:sym typeface="+mn-ea"/>
              </a:rPr>
              <a:t>研究成果</a:t>
            </a:r>
            <a:endParaRPr lang="zh-CN" altLang="en-US"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sp>
        <p:nvSpPr>
          <p:cNvPr id="39" name="文本框 38"/>
          <p:cNvSpPr txBox="1"/>
          <p:nvPr>
            <p:custDataLst>
              <p:tags r:id="rId4"/>
            </p:custDataLst>
          </p:nvPr>
        </p:nvSpPr>
        <p:spPr>
          <a:xfrm>
            <a:off x="9280283" y="4518058"/>
            <a:ext cx="2217712" cy="1711960"/>
          </a:xfrm>
          <a:prstGeom prst="rect">
            <a:avLst/>
          </a:prstGeom>
          <a:noFill/>
        </p:spPr>
        <p:txBody>
          <a:bodyPr wrap="square">
            <a:noAutofit/>
          </a:bodyPr>
          <a:lstStyle/>
          <a:p>
            <a:pPr indent="0" fontAlgn="auto">
              <a:lnSpc>
                <a:spcPct val="130000"/>
              </a:lnSpc>
              <a:defRPr/>
            </a:pPr>
            <a:r>
              <a:rPr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与安慰剂相比，BC99</a:t>
            </a:r>
            <a:r>
              <a:rPr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干预后运动员</a:t>
            </a:r>
            <a:r>
              <a:rPr lang="zh-CN" altLang="en-US" sz="12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卧推</a:t>
            </a:r>
            <a:r>
              <a:rPr lang="en-US" sz="1200" b="1">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80%</a:t>
            </a:r>
            <a:r>
              <a:rPr lang="zh-CN" altLang="en-US" sz="12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最大力量的可重复次数增加</a:t>
            </a:r>
            <a:r>
              <a:rPr lang="en-US" altLang="zh-CN" sz="1200" b="1">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1.3</a:t>
            </a:r>
            <a:r>
              <a:rPr lang="zh-CN" altLang="en-US" sz="12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次</a:t>
            </a:r>
            <a:r>
              <a:rPr lang="zh-CN" altLang="en-US" sz="120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a:t>
            </a:r>
            <a:r>
              <a:rPr lang="zh-CN" altLang="en-US" sz="12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深蹲</a:t>
            </a:r>
            <a:r>
              <a:rPr lang="en-US" altLang="zh-CN" sz="1200" b="1">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80%</a:t>
            </a:r>
            <a:r>
              <a:rPr lang="zh-CN" altLang="en-US" sz="12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最大力量的可重复次数增加</a:t>
            </a:r>
            <a:r>
              <a:rPr lang="en-US" altLang="zh-CN" sz="1200" b="1">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2.1</a:t>
            </a:r>
            <a:r>
              <a:rPr lang="zh-CN" altLang="en-US" sz="12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次</a:t>
            </a:r>
            <a:r>
              <a:rPr lang="zh-CN" altLang="en-US" sz="120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，表明</a:t>
            </a: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BC99</a:t>
            </a:r>
            <a:r>
              <a:rPr lang="zh-CN" altLang="en-US" sz="120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对运动员的体能提高有显著效果。</a:t>
            </a:r>
            <a:endParaRPr lang="zh-CN" altLang="en-US" sz="12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sp>
        <p:nvSpPr>
          <p:cNvPr id="41" name="文本框 40"/>
          <p:cNvSpPr txBox="1"/>
          <p:nvPr>
            <p:custDataLst>
              <p:tags r:id="rId5"/>
            </p:custDataLst>
          </p:nvPr>
        </p:nvSpPr>
        <p:spPr>
          <a:xfrm>
            <a:off x="9530468" y="1615446"/>
            <a:ext cx="1997075" cy="1711960"/>
          </a:xfrm>
          <a:prstGeom prst="rect">
            <a:avLst/>
          </a:prstGeom>
          <a:noFill/>
        </p:spPr>
        <p:txBody>
          <a:bodyPr wrap="square">
            <a:spAutoFit/>
          </a:bodyPr>
          <a:lstStyle/>
          <a:p>
            <a:pPr marR="0" lvl="0" indent="0" fontAlgn="auto">
              <a:lnSpc>
                <a:spcPct val="110000"/>
              </a:lnSpc>
              <a:spcBef>
                <a:spcPts val="0"/>
              </a:spcBef>
              <a:spcAft>
                <a:spcPts val="0"/>
              </a:spcAft>
              <a:buClrTx/>
              <a:buSzTx/>
              <a:defRPr/>
            </a:pPr>
            <a:r>
              <a:rPr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BC99</a:t>
            </a:r>
            <a:r>
              <a:rPr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组受试者的消化酶活性均显著提高，其中</a:t>
            </a:r>
            <a:r>
              <a:rPr lang="zh-CN" altLang="en-US" sz="12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胃蛋白酶活性提高</a:t>
            </a:r>
            <a:r>
              <a:rPr lang="en-US" altLang="zh-CN" sz="12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83.3%</a:t>
            </a:r>
            <a:r>
              <a:rPr lang="zh-CN" altLang="en-US" sz="12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、胰蛋白酶活性提高</a:t>
            </a:r>
            <a:r>
              <a:rPr lang="en-US" altLang="zh-CN" sz="12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17.8%</a:t>
            </a:r>
            <a:r>
              <a:rPr lang="zh-CN" altLang="en-US" sz="12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、脂肪酶活性提高</a:t>
            </a:r>
            <a:r>
              <a:rPr lang="en-US" altLang="zh-CN" sz="12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51.6%</a:t>
            </a:r>
            <a:r>
              <a:rPr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，表明</a:t>
            </a:r>
            <a:r>
              <a:rPr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BC99</a:t>
            </a:r>
            <a:r>
              <a:rPr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可能通过改善蛋白质消化吸收效率来促进体能增强和肌肉合成。</a:t>
            </a:r>
            <a:endParaRPr lang="zh-CN" altLang="en-US" sz="12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grpSp>
        <p:nvGrpSpPr>
          <p:cNvPr id="42" name="组合 41"/>
          <p:cNvGrpSpPr/>
          <p:nvPr>
            <p:custDataLst>
              <p:tags r:id="rId6"/>
            </p:custDataLst>
          </p:nvPr>
        </p:nvGrpSpPr>
        <p:grpSpPr>
          <a:xfrm>
            <a:off x="5008647" y="4412621"/>
            <a:ext cx="3966591" cy="1609658"/>
            <a:chOff x="8991" y="6431"/>
            <a:chExt cx="8272" cy="3705"/>
          </a:xfrm>
        </p:grpSpPr>
        <p:pic>
          <p:nvPicPr>
            <p:cNvPr id="43" name="图片 42"/>
            <p:cNvPicPr>
              <a:picLocks noChangeAspect="1"/>
            </p:cNvPicPr>
            <p:nvPr>
              <p:custDataLst>
                <p:tags r:id="rId7"/>
              </p:custDataLst>
            </p:nvPr>
          </p:nvPicPr>
          <p:blipFill>
            <a:blip r:embed="rId8"/>
            <a:stretch>
              <a:fillRect/>
            </a:stretch>
          </p:blipFill>
          <p:spPr>
            <a:xfrm>
              <a:off x="8991" y="6431"/>
              <a:ext cx="3816" cy="3705"/>
            </a:xfrm>
            <a:prstGeom prst="rect">
              <a:avLst/>
            </a:prstGeom>
          </p:spPr>
        </p:pic>
        <p:pic>
          <p:nvPicPr>
            <p:cNvPr id="44" name="图片 43"/>
            <p:cNvPicPr>
              <a:picLocks noChangeAspect="1"/>
            </p:cNvPicPr>
            <p:nvPr>
              <p:custDataLst>
                <p:tags r:id="rId9"/>
              </p:custDataLst>
            </p:nvPr>
          </p:nvPicPr>
          <p:blipFill>
            <a:blip r:embed="rId10"/>
            <a:stretch>
              <a:fillRect/>
            </a:stretch>
          </p:blipFill>
          <p:spPr>
            <a:xfrm>
              <a:off x="13456" y="6431"/>
              <a:ext cx="3807" cy="3705"/>
            </a:xfrm>
            <a:prstGeom prst="rect">
              <a:avLst/>
            </a:prstGeom>
          </p:spPr>
        </p:pic>
      </p:grpSp>
      <p:pic>
        <p:nvPicPr>
          <p:cNvPr id="45" name="图片 44"/>
          <p:cNvPicPr>
            <a:picLocks noChangeAspect="1"/>
          </p:cNvPicPr>
          <p:nvPr>
            <p:custDataLst>
              <p:tags r:id="rId11"/>
            </p:custDataLst>
          </p:nvPr>
        </p:nvPicPr>
        <p:blipFill>
          <a:blip r:embed="rId12"/>
          <a:srcRect l="4294" r="4294"/>
          <a:stretch>
            <a:fillRect/>
          </a:stretch>
        </p:blipFill>
        <p:spPr>
          <a:xfrm>
            <a:off x="4350138" y="1885321"/>
            <a:ext cx="1545590" cy="1663700"/>
          </a:xfrm>
          <a:prstGeom prst="rect">
            <a:avLst/>
          </a:prstGeom>
        </p:spPr>
      </p:pic>
      <p:pic>
        <p:nvPicPr>
          <p:cNvPr id="46" name="图片 45"/>
          <p:cNvPicPr>
            <a:picLocks noChangeAspect="1"/>
          </p:cNvPicPr>
          <p:nvPr>
            <p:custDataLst>
              <p:tags r:id="rId13"/>
            </p:custDataLst>
          </p:nvPr>
        </p:nvPicPr>
        <p:blipFill>
          <a:blip r:embed="rId14"/>
          <a:srcRect l="1026" r="1026"/>
          <a:stretch>
            <a:fillRect/>
          </a:stretch>
        </p:blipFill>
        <p:spPr>
          <a:xfrm>
            <a:off x="5926843" y="1847221"/>
            <a:ext cx="1722755" cy="1670685"/>
          </a:xfrm>
          <a:prstGeom prst="rect">
            <a:avLst/>
          </a:prstGeom>
        </p:spPr>
      </p:pic>
      <p:pic>
        <p:nvPicPr>
          <p:cNvPr id="47" name="图片 46"/>
          <p:cNvPicPr>
            <a:picLocks noChangeAspect="1"/>
          </p:cNvPicPr>
          <p:nvPr>
            <p:custDataLst>
              <p:tags r:id="rId15"/>
            </p:custDataLst>
          </p:nvPr>
        </p:nvPicPr>
        <p:blipFill>
          <a:blip r:embed="rId16"/>
          <a:srcRect l="194" r="194"/>
          <a:stretch>
            <a:fillRect/>
          </a:stretch>
        </p:blipFill>
        <p:spPr>
          <a:xfrm>
            <a:off x="7735323" y="1880876"/>
            <a:ext cx="1544955" cy="1637030"/>
          </a:xfrm>
          <a:prstGeom prst="rect">
            <a:avLst/>
          </a:prstGeom>
        </p:spPr>
      </p:pic>
      <p:sp>
        <p:nvSpPr>
          <p:cNvPr id="48" name="文本框 47"/>
          <p:cNvSpPr txBox="1"/>
          <p:nvPr/>
        </p:nvSpPr>
        <p:spPr>
          <a:xfrm>
            <a:off x="4940053" y="2220601"/>
            <a:ext cx="650875" cy="245110"/>
          </a:xfrm>
          <a:prstGeom prst="rect">
            <a:avLst/>
          </a:prstGeom>
          <a:noFill/>
        </p:spPr>
        <p:txBody>
          <a:bodyPr wrap="square" rtlCol="0">
            <a:spAutoFit/>
          </a:bodyPr>
          <a:p>
            <a:r>
              <a:rPr lang="en-US" altLang="zh-CN" sz="1000" b="1">
                <a:solidFill>
                  <a:srgbClr val="C30000"/>
                </a:solidFill>
              </a:rPr>
              <a:t>+83.3%</a:t>
            </a:r>
            <a:endParaRPr lang="en-US" altLang="zh-CN" sz="1000" b="1">
              <a:solidFill>
                <a:srgbClr val="C30000"/>
              </a:solidFill>
            </a:endParaRPr>
          </a:p>
        </p:txBody>
      </p:sp>
      <p:pic>
        <p:nvPicPr>
          <p:cNvPr id="49" name="图片 48" descr="向上箭头"/>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4980000" flipH="1">
            <a:off x="5070863" y="2433961"/>
            <a:ext cx="294640" cy="294640"/>
          </a:xfrm>
          <a:prstGeom prst="rect">
            <a:avLst/>
          </a:prstGeom>
        </p:spPr>
      </p:pic>
      <p:sp>
        <p:nvSpPr>
          <p:cNvPr id="50" name="文本框 49"/>
          <p:cNvSpPr txBox="1"/>
          <p:nvPr/>
        </p:nvSpPr>
        <p:spPr>
          <a:xfrm>
            <a:off x="6692653" y="2108206"/>
            <a:ext cx="650875" cy="245110"/>
          </a:xfrm>
          <a:prstGeom prst="rect">
            <a:avLst/>
          </a:prstGeom>
          <a:noFill/>
        </p:spPr>
        <p:txBody>
          <a:bodyPr wrap="square" rtlCol="0">
            <a:spAutoFit/>
          </a:bodyPr>
          <a:p>
            <a:r>
              <a:rPr lang="en-US" altLang="zh-CN" sz="1000" b="1">
                <a:solidFill>
                  <a:srgbClr val="C30000"/>
                </a:solidFill>
              </a:rPr>
              <a:t>+17.8%</a:t>
            </a:r>
            <a:endParaRPr lang="en-US" altLang="zh-CN" sz="1000" b="1">
              <a:solidFill>
                <a:srgbClr val="C30000"/>
              </a:solidFill>
            </a:endParaRPr>
          </a:p>
        </p:txBody>
      </p:sp>
      <p:pic>
        <p:nvPicPr>
          <p:cNvPr id="51" name="图片 50" descr="向上箭头"/>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940000" flipH="1">
            <a:off x="6853943" y="2317756"/>
            <a:ext cx="208280" cy="208280"/>
          </a:xfrm>
          <a:prstGeom prst="rect">
            <a:avLst/>
          </a:prstGeom>
        </p:spPr>
      </p:pic>
      <p:sp>
        <p:nvSpPr>
          <p:cNvPr id="52" name="文本框 51"/>
          <p:cNvSpPr txBox="1"/>
          <p:nvPr/>
        </p:nvSpPr>
        <p:spPr>
          <a:xfrm>
            <a:off x="8311903" y="2269496"/>
            <a:ext cx="650875" cy="245110"/>
          </a:xfrm>
          <a:prstGeom prst="rect">
            <a:avLst/>
          </a:prstGeom>
          <a:noFill/>
        </p:spPr>
        <p:txBody>
          <a:bodyPr wrap="square" rtlCol="0">
            <a:spAutoFit/>
          </a:bodyPr>
          <a:p>
            <a:r>
              <a:rPr lang="en-US" altLang="zh-CN" sz="1000" b="1">
                <a:solidFill>
                  <a:srgbClr val="C30000"/>
                </a:solidFill>
              </a:rPr>
              <a:t>+51.6%</a:t>
            </a:r>
            <a:endParaRPr lang="en-US" altLang="zh-CN" sz="1000" b="1">
              <a:solidFill>
                <a:srgbClr val="C30000"/>
              </a:solidFill>
            </a:endParaRPr>
          </a:p>
        </p:txBody>
      </p:sp>
      <p:pic>
        <p:nvPicPr>
          <p:cNvPr id="53" name="图片 52" descr="向上箭头"/>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4500000" flipH="1">
            <a:off x="8442713" y="2482856"/>
            <a:ext cx="294640" cy="294640"/>
          </a:xfrm>
          <a:prstGeom prst="rect">
            <a:avLst/>
          </a:prstGeom>
        </p:spPr>
      </p:pic>
      <p:sp>
        <p:nvSpPr>
          <p:cNvPr id="54" name="文本框 53"/>
          <p:cNvSpPr txBox="1"/>
          <p:nvPr/>
        </p:nvSpPr>
        <p:spPr>
          <a:xfrm>
            <a:off x="5883028" y="4779651"/>
            <a:ext cx="650875" cy="245110"/>
          </a:xfrm>
          <a:prstGeom prst="rect">
            <a:avLst/>
          </a:prstGeom>
          <a:noFill/>
        </p:spPr>
        <p:txBody>
          <a:bodyPr wrap="square" rtlCol="0">
            <a:spAutoFit/>
          </a:bodyPr>
          <a:p>
            <a:r>
              <a:rPr lang="en-US" altLang="zh-CN" sz="1000" b="1">
                <a:solidFill>
                  <a:srgbClr val="C30000"/>
                </a:solidFill>
              </a:rPr>
              <a:t>+1.3</a:t>
            </a:r>
            <a:endParaRPr lang="en-US" altLang="zh-CN" sz="1000" b="1">
              <a:solidFill>
                <a:srgbClr val="C30000"/>
              </a:solidFill>
            </a:endParaRPr>
          </a:p>
        </p:txBody>
      </p:sp>
      <p:pic>
        <p:nvPicPr>
          <p:cNvPr id="55" name="图片 54" descr="向上箭头"/>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6480000" flipH="1">
            <a:off x="6000503" y="4944751"/>
            <a:ext cx="220980" cy="220980"/>
          </a:xfrm>
          <a:prstGeom prst="rect">
            <a:avLst/>
          </a:prstGeom>
        </p:spPr>
      </p:pic>
      <p:sp>
        <p:nvSpPr>
          <p:cNvPr id="56" name="文本框 55"/>
          <p:cNvSpPr txBox="1"/>
          <p:nvPr/>
        </p:nvSpPr>
        <p:spPr>
          <a:xfrm>
            <a:off x="8017898" y="4865376"/>
            <a:ext cx="650875" cy="245110"/>
          </a:xfrm>
          <a:prstGeom prst="rect">
            <a:avLst/>
          </a:prstGeom>
          <a:noFill/>
        </p:spPr>
        <p:txBody>
          <a:bodyPr wrap="square" rtlCol="0">
            <a:spAutoFit/>
          </a:bodyPr>
          <a:p>
            <a:r>
              <a:rPr lang="en-US" altLang="zh-CN" sz="1000" b="1">
                <a:solidFill>
                  <a:srgbClr val="C30000"/>
                </a:solidFill>
              </a:rPr>
              <a:t>+2.1</a:t>
            </a:r>
            <a:endParaRPr lang="en-US" altLang="zh-CN" sz="1000" b="1">
              <a:solidFill>
                <a:srgbClr val="C30000"/>
              </a:solidFill>
            </a:endParaRPr>
          </a:p>
        </p:txBody>
      </p:sp>
      <p:pic>
        <p:nvPicPr>
          <p:cNvPr id="57" name="图片 56" descr="向上箭头"/>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6480000" flipH="1">
            <a:off x="8135373" y="5030476"/>
            <a:ext cx="220980" cy="220980"/>
          </a:xfrm>
          <a:prstGeom prst="rect">
            <a:avLst/>
          </a:prstGeom>
        </p:spPr>
      </p:pic>
      <p:grpSp>
        <p:nvGrpSpPr>
          <p:cNvPr id="58" name="组合 57"/>
          <p:cNvGrpSpPr/>
          <p:nvPr>
            <p:custDataLst>
              <p:tags r:id="rId19"/>
            </p:custDataLst>
          </p:nvPr>
        </p:nvGrpSpPr>
        <p:grpSpPr>
          <a:xfrm>
            <a:off x="4158368" y="1307471"/>
            <a:ext cx="899795" cy="307975"/>
            <a:chOff x="6777" y="1682"/>
            <a:chExt cx="1417" cy="485"/>
          </a:xfrm>
        </p:grpSpPr>
        <p:sp>
          <p:nvSpPr>
            <p:cNvPr id="59" name="文本框 58"/>
            <p:cNvSpPr txBox="1"/>
            <p:nvPr>
              <p:custDataLst>
                <p:tags r:id="rId20"/>
              </p:custDataLst>
            </p:nvPr>
          </p:nvSpPr>
          <p:spPr>
            <a:xfrm>
              <a:off x="6777" y="1682"/>
              <a:ext cx="1417" cy="434"/>
            </a:xfrm>
            <a:prstGeom prst="rect">
              <a:avLst/>
            </a:prstGeom>
            <a:noFill/>
            <a:ln>
              <a:noFill/>
            </a:ln>
          </p:spPr>
          <p:txBody>
            <a:bodyPr wrap="square" rtlCol="0">
              <a:spAutoFit/>
            </a:bodyPr>
            <a:p>
              <a:r>
                <a:rPr lang="en-US" altLang="zh-CN"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12 </a:t>
              </a:r>
              <a:r>
                <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周</a:t>
              </a:r>
              <a:endPar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endParaRPr>
            </a:p>
          </p:txBody>
        </p:sp>
        <p:sp>
          <p:nvSpPr>
            <p:cNvPr id="60" name="圆角矩形 59"/>
            <p:cNvSpPr/>
            <p:nvPr>
              <p:custDataLst>
                <p:tags r:id="rId21"/>
              </p:custDataLst>
            </p:nvPr>
          </p:nvSpPr>
          <p:spPr>
            <a:xfrm>
              <a:off x="6868" y="1696"/>
              <a:ext cx="774" cy="471"/>
            </a:xfrm>
            <a:prstGeom prst="roundRect">
              <a:avLst/>
            </a:prstGeom>
            <a:noFill/>
            <a:ln w="25400" cap="flat" cmpd="sng" algn="ctr">
              <a:solidFill>
                <a:srgbClr val="C00000"/>
              </a:solidFill>
              <a:prstDash val="solid"/>
            </a:ln>
            <a:effectLst/>
            <a:extLst>
              <a:ext uri="{909E8E84-426E-40DD-AFC4-6F175D3DCCD1}">
                <a14:hiddenFill xmlns:a14="http://schemas.microsoft.com/office/drawing/2010/main">
                  <a:solidFill>
                    <a:srgbClr val="C30000"/>
                  </a:solidFill>
                </a14:hiddenFill>
              </a:ext>
            </a:extLst>
          </p:spPr>
          <p:txBody>
            <a:bodyPr rtlCol="0" anchor="ctr"/>
            <a:p>
              <a:pPr algn="ctr"/>
              <a:endParaRPr lang="zh-CN" altLang="en-US">
                <a:solidFill>
                  <a:srgbClr val="FFFFFF"/>
                </a:solidFill>
                <a:latin typeface="Arial" panose="020B0604020202020204" pitchFamily="34" charset="0"/>
                <a:ea typeface="黑体" panose="02010609060101010101" charset="-122"/>
              </a:endParaRPr>
            </a:p>
          </p:txBody>
        </p:sp>
      </p:grpSp>
      <p:grpSp>
        <p:nvGrpSpPr>
          <p:cNvPr id="61" name="组合 60"/>
          <p:cNvGrpSpPr/>
          <p:nvPr>
            <p:custDataLst>
              <p:tags r:id="rId22"/>
            </p:custDataLst>
          </p:nvPr>
        </p:nvGrpSpPr>
        <p:grpSpPr>
          <a:xfrm>
            <a:off x="4153923" y="3910336"/>
            <a:ext cx="899795" cy="307975"/>
            <a:chOff x="6777" y="1682"/>
            <a:chExt cx="1417" cy="485"/>
          </a:xfrm>
        </p:grpSpPr>
        <p:sp>
          <p:nvSpPr>
            <p:cNvPr id="62" name="文本框 61"/>
            <p:cNvSpPr txBox="1"/>
            <p:nvPr>
              <p:custDataLst>
                <p:tags r:id="rId23"/>
              </p:custDataLst>
            </p:nvPr>
          </p:nvSpPr>
          <p:spPr>
            <a:xfrm>
              <a:off x="6777" y="1682"/>
              <a:ext cx="1417" cy="434"/>
            </a:xfrm>
            <a:prstGeom prst="rect">
              <a:avLst/>
            </a:prstGeom>
            <a:noFill/>
            <a:ln>
              <a:noFill/>
            </a:ln>
          </p:spPr>
          <p:txBody>
            <a:bodyPr wrap="square" rtlCol="0">
              <a:spAutoFit/>
            </a:bodyPr>
            <a:p>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 </a:t>
              </a:r>
              <a:r>
                <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63" name="圆角矩形 62"/>
            <p:cNvSpPr/>
            <p:nvPr>
              <p:custDataLst>
                <p:tags r:id="rId24"/>
              </p:custDataLst>
            </p:nvPr>
          </p:nvSpPr>
          <p:spPr>
            <a:xfrm>
              <a:off x="6868" y="1696"/>
              <a:ext cx="781" cy="471"/>
            </a:xfrm>
            <a:prstGeom prst="roundRect">
              <a:avLst/>
            </a:prstGeom>
            <a:noFill/>
            <a:ln w="25400" cap="flat" cmpd="sng" algn="ctr">
              <a:solidFill>
                <a:srgbClr val="C00000"/>
              </a:solidFill>
              <a:prstDash val="solid"/>
            </a:ln>
            <a:effectLst/>
            <a:extLst>
              <a:ext uri="{909E8E84-426E-40DD-AFC4-6F175D3DCCD1}">
                <a14:hiddenFill xmlns:a14="http://schemas.microsoft.com/office/drawing/2010/main">
                  <a:solidFill>
                    <a:srgbClr val="C30000"/>
                  </a:solidFill>
                </a14:hiddenFill>
              </a:ext>
            </a:ex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endParaRPr>
            </a:p>
          </p:txBody>
        </p:sp>
      </p:grpSp>
      <p:sp>
        <p:nvSpPr>
          <p:cNvPr id="3" name="文本框 2"/>
          <p:cNvSpPr txBox="1"/>
          <p:nvPr/>
        </p:nvSpPr>
        <p:spPr>
          <a:xfrm>
            <a:off x="459098" y="2656428"/>
            <a:ext cx="3112110" cy="3280286"/>
          </a:xfrm>
          <a:prstGeom prst="rect">
            <a:avLst/>
          </a:prstGeom>
          <a:noFill/>
        </p:spPr>
        <p:txBody>
          <a:bodyPr wrap="square" rtlCol="0">
            <a:noAutofit/>
          </a:bodyPr>
          <a:p>
            <a:pPr marL="285750" indent="-285750">
              <a:lnSpc>
                <a:spcPct val="120000"/>
              </a:lnSpc>
              <a:spcAft>
                <a:spcPts val="600"/>
              </a:spcAft>
              <a:buFont typeface="Arial" panose="020B0604020202020204" pitchFamily="34" charset="0"/>
              <a:buChar char="•"/>
            </a:pPr>
            <a:r>
              <a:rPr lang="zh-CN" altLang="en-US" sz="1400">
                <a:solidFill>
                  <a:schemeClr val="tx1">
                    <a:lumMod val="75000"/>
                    <a:lumOff val="25000"/>
                  </a:schemeClr>
                </a:solidFill>
              </a:rPr>
              <a:t>优化肠道微生态与营养利用，支持运动期间高效能量代谢</a:t>
            </a:r>
            <a:endParaRPr lang="zh-CN" altLang="en-US" sz="1400">
              <a:solidFill>
                <a:schemeClr val="tx1">
                  <a:lumMod val="75000"/>
                  <a:lumOff val="25000"/>
                </a:schemeClr>
              </a:solidFill>
            </a:endParaRPr>
          </a:p>
          <a:p>
            <a:pPr marL="285750" indent="-285750">
              <a:lnSpc>
                <a:spcPct val="120000"/>
              </a:lnSpc>
              <a:spcAft>
                <a:spcPts val="600"/>
              </a:spcAft>
              <a:buFont typeface="Arial" panose="020B0604020202020204" pitchFamily="34" charset="0"/>
              <a:buChar char="•"/>
            </a:pPr>
            <a:r>
              <a:rPr lang="zh-CN" altLang="en-US" sz="1400">
                <a:solidFill>
                  <a:schemeClr val="tx1">
                    <a:lumMod val="75000"/>
                    <a:lumOff val="25000"/>
                  </a:schemeClr>
                </a:solidFill>
              </a:rPr>
              <a:t>增强代谢适应能力、抗疲劳能力及运动性代谢与氧化应激防护</a:t>
            </a:r>
            <a:endParaRPr lang="zh-CN" altLang="en-US" sz="1400">
              <a:solidFill>
                <a:schemeClr val="tx1">
                  <a:lumMod val="75000"/>
                  <a:lumOff val="25000"/>
                </a:schemeClr>
              </a:solidFill>
            </a:endParaRPr>
          </a:p>
          <a:p>
            <a:pPr marL="285750" indent="-285750">
              <a:lnSpc>
                <a:spcPct val="120000"/>
              </a:lnSpc>
              <a:spcAft>
                <a:spcPts val="600"/>
              </a:spcAft>
              <a:buFont typeface="Arial" panose="020B0604020202020204" pitchFamily="34" charset="0"/>
              <a:buChar char="•"/>
            </a:pPr>
            <a:r>
              <a:rPr lang="zh-CN" altLang="en-US" sz="1400">
                <a:solidFill>
                  <a:schemeClr val="tx1">
                    <a:lumMod val="75000"/>
                    <a:lumOff val="25000"/>
                  </a:schemeClr>
                </a:solidFill>
              </a:rPr>
              <a:t>支持肌肉功能与高效运动后恢复，提升耐力表现</a:t>
            </a:r>
            <a:endParaRPr lang="zh-CN" altLang="en-US" sz="1400">
              <a:solidFill>
                <a:schemeClr val="tx1">
                  <a:lumMod val="75000"/>
                  <a:lumOff val="2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069705" cy="706755"/>
            <a:chOff x="400" y="1020"/>
            <a:chExt cx="14283"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2348" cy="1113"/>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护肝与代谢支持</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22" y="1052138"/>
            <a:ext cx="4536440" cy="1050290"/>
          </a:xfrm>
          <a:prstGeom prst="rect">
            <a:avLst/>
          </a:prstGeom>
        </p:spPr>
        <p:txBody>
          <a:bodyPr wrap="none" rtlCol="0">
            <a:spAutoFit/>
          </a:bodyPr>
          <a:p>
            <a:pPr indent="0" algn="l" defTabSz="0" fontAlgn="auto">
              <a:lnSpc>
                <a:spcPct val="130000"/>
              </a:lnSpc>
              <a:spcBef>
                <a:spcPct val="0"/>
              </a:spcBef>
              <a:spcAft>
                <a:spcPct val="0"/>
              </a:spcAft>
              <a:buNone/>
            </a:pPr>
            <a:r>
              <a:rPr lang="zh-CN" altLang="en-US" sz="1200">
                <a:solidFill>
                  <a:schemeClr val="accent6">
                    <a:lumMod val="50000"/>
                  </a:schemeClr>
                </a:solidFill>
                <a:latin typeface="Arial" panose="020B0604020202020204" pitchFamily="34" charset="0"/>
                <a:cs typeface="Arial" panose="020B0604020202020204" pitchFamily="34" charset="0"/>
              </a:rPr>
              <a:t>短双歧杆菌 BBr60</a:t>
            </a:r>
            <a:r>
              <a:rPr lang="zh-CN" altLang="en-US" sz="1200">
                <a:solidFill>
                  <a:schemeClr val="accent6">
                    <a:lumMod val="50000"/>
                  </a:schemeClr>
                </a:solidFill>
                <a:latin typeface="Arial" panose="020B0604020202020204" pitchFamily="34" charset="0"/>
                <a:cs typeface="Arial" panose="020B0604020202020204" pitchFamily="34" charset="0"/>
              </a:rPr>
              <a:t>; 鼠李糖乳酪杆菌 LRa05;</a:t>
            </a:r>
            <a:endParaRPr lang="zh-CN" altLang="en-US" sz="1200">
              <a:solidFill>
                <a:schemeClr val="accent6">
                  <a:lumMod val="50000"/>
                </a:schemeClr>
              </a:solidFill>
              <a:latin typeface="Arial" panose="020B0604020202020204" pitchFamily="34" charset="0"/>
              <a:cs typeface="Arial" panose="020B0604020202020204" pitchFamily="34" charset="0"/>
            </a:endParaRPr>
          </a:p>
          <a:p>
            <a:pPr indent="0" algn="l" defTabSz="0" fontAlgn="auto">
              <a:lnSpc>
                <a:spcPct val="130000"/>
              </a:lnSpc>
              <a:spcBef>
                <a:spcPct val="0"/>
              </a:spcBef>
              <a:spcAft>
                <a:spcPct val="0"/>
              </a:spcAft>
              <a:buNone/>
            </a:pPr>
            <a:r>
              <a:rPr lang="zh-CN" altLang="en-US" sz="1200">
                <a:solidFill>
                  <a:schemeClr val="accent6">
                    <a:lumMod val="50000"/>
                  </a:schemeClr>
                </a:solidFill>
                <a:latin typeface="Arial" panose="020B0604020202020204" pitchFamily="34" charset="0"/>
                <a:cs typeface="Arial" panose="020B0604020202020204" pitchFamily="34" charset="0"/>
              </a:rPr>
              <a:t>长双歧杆菌长亚种 BL21; </a:t>
            </a:r>
            <a:r>
              <a:rPr lang="zh-CN" altLang="en-US" sz="1200">
                <a:solidFill>
                  <a:schemeClr val="tx1">
                    <a:lumMod val="75000"/>
                    <a:lumOff val="25000"/>
                  </a:schemeClr>
                </a:solidFill>
                <a:latin typeface="Arial" panose="020B0604020202020204" pitchFamily="34" charset="0"/>
                <a:cs typeface="Arial" panose="020B0604020202020204" pitchFamily="34" charset="0"/>
              </a:rPr>
              <a:t>动物双歧杆菌乳亚种 BLa80;</a:t>
            </a:r>
            <a:r>
              <a:rPr lang="en-US" altLang="zh-CN" sz="1200">
                <a:solidFill>
                  <a:schemeClr val="tx1">
                    <a:lumMod val="75000"/>
                    <a:lumOff val="25000"/>
                  </a:schemeClr>
                </a:solidFill>
                <a:latin typeface="Arial" panose="020B0604020202020204" pitchFamily="34" charset="0"/>
                <a:cs typeface="Arial" panose="020B0604020202020204" pitchFamily="34" charset="0"/>
              </a:rPr>
              <a:t> </a:t>
            </a:r>
            <a:endParaRPr lang="en-US" altLang="zh-CN" sz="1200">
              <a:solidFill>
                <a:schemeClr val="tx1">
                  <a:lumMod val="75000"/>
                  <a:lumOff val="25000"/>
                </a:schemeClr>
              </a:solidFill>
              <a:latin typeface="Arial" panose="020B0604020202020204" pitchFamily="34" charset="0"/>
              <a:cs typeface="Arial" panose="020B0604020202020204" pitchFamily="34" charset="0"/>
            </a:endParaRPr>
          </a:p>
          <a:p>
            <a:pPr indent="0" algn="l" defTabSz="0" fontAlgn="auto">
              <a:lnSpc>
                <a:spcPct val="130000"/>
              </a:lnSpc>
              <a:spcBef>
                <a:spcPct val="0"/>
              </a:spcBef>
              <a:spcAft>
                <a:spcPct val="0"/>
              </a:spcAft>
              <a:buNone/>
            </a:pPr>
            <a:r>
              <a:rPr lang="zh-CN" altLang="en-US" sz="1200">
                <a:solidFill>
                  <a:schemeClr val="tx1">
                    <a:lumMod val="75000"/>
                    <a:lumOff val="25000"/>
                  </a:schemeClr>
                </a:solidFill>
                <a:latin typeface="Arial" panose="020B0604020202020204" pitchFamily="34" charset="0"/>
                <a:cs typeface="Arial" panose="020B0604020202020204" pitchFamily="34" charset="0"/>
              </a:rPr>
              <a:t>凝结魏茨曼氏菌 BC179;</a:t>
            </a:r>
            <a:r>
              <a:rPr lang="en-US" altLang="zh-CN" sz="1200">
                <a:solidFill>
                  <a:schemeClr val="tx1">
                    <a:lumMod val="75000"/>
                    <a:lumOff val="25000"/>
                  </a:schemeClr>
                </a:solidFill>
                <a:latin typeface="Arial" panose="020B0604020202020204" pitchFamily="34" charset="0"/>
                <a:cs typeface="Arial" panose="020B0604020202020204" pitchFamily="34" charset="0"/>
              </a:rPr>
              <a:t> </a:t>
            </a:r>
            <a:r>
              <a:rPr lang="zh-CN" altLang="en-US" sz="1200">
                <a:solidFill>
                  <a:schemeClr val="tx1">
                    <a:lumMod val="75000"/>
                    <a:lumOff val="25000"/>
                  </a:schemeClr>
                </a:solidFill>
                <a:latin typeface="Arial" panose="020B0604020202020204" pitchFamily="34" charset="0"/>
                <a:cs typeface="Arial" panose="020B0604020202020204" pitchFamily="34" charset="0"/>
              </a:rPr>
              <a:t>嗜黏蛋白阿克曼氏菌 Akk11/灭活 Akk11</a:t>
            </a:r>
            <a:r>
              <a:rPr lang="en-US" altLang="zh-CN" sz="1200">
                <a:solidFill>
                  <a:schemeClr val="tx1">
                    <a:lumMod val="75000"/>
                    <a:lumOff val="25000"/>
                  </a:schemeClr>
                </a:solidFill>
                <a:latin typeface="Arial" panose="020B0604020202020204" pitchFamily="34" charset="0"/>
                <a:cs typeface="Arial" panose="020B0604020202020204" pitchFamily="34" charset="0"/>
              </a:rPr>
              <a:t>; </a:t>
            </a:r>
            <a:endParaRPr lang="en-US" altLang="zh-CN" sz="1200">
              <a:solidFill>
                <a:schemeClr val="tx1">
                  <a:lumMod val="75000"/>
                  <a:lumOff val="25000"/>
                </a:schemeClr>
              </a:solidFill>
              <a:latin typeface="Arial" panose="020B0604020202020204" pitchFamily="34" charset="0"/>
              <a:cs typeface="Arial" panose="020B0604020202020204" pitchFamily="34" charset="0"/>
            </a:endParaRPr>
          </a:p>
          <a:p>
            <a:pPr indent="0" algn="l" defTabSz="0" fontAlgn="auto">
              <a:lnSpc>
                <a:spcPct val="130000"/>
              </a:lnSpc>
              <a:spcBef>
                <a:spcPct val="0"/>
              </a:spcBef>
              <a:spcAft>
                <a:spcPct val="0"/>
              </a:spcAft>
              <a:buNone/>
            </a:pPr>
            <a:r>
              <a:rPr lang="zh-CN" altLang="en-US" sz="120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endParaRPr lang="zh-CN" altLang="en-US" sz="1200" b="1">
              <a:solidFill>
                <a:schemeClr val="tx1">
                  <a:lumMod val="50000"/>
                  <a:lumOff val="50000"/>
                </a:schemeClr>
              </a:solidFill>
              <a:latin typeface="Arial" panose="020B0604020202020204" pitchFamily="34" charset="0"/>
              <a:cs typeface="Arial" panose="020B0604020202020204" pitchFamily="34" charset="0"/>
              <a:sym typeface="+mn-ea"/>
            </a:endParaRPr>
          </a:p>
        </p:txBody>
      </p:sp>
      <p:sp>
        <p:nvSpPr>
          <p:cNvPr id="7" name="文本框 6"/>
          <p:cNvSpPr txBox="1"/>
          <p:nvPr userDrawn="1"/>
        </p:nvSpPr>
        <p:spPr>
          <a:xfrm>
            <a:off x="703619" y="2614324"/>
            <a:ext cx="6423792" cy="922020"/>
          </a:xfrm>
          <a:prstGeom prst="rect">
            <a:avLst/>
          </a:prstGeom>
        </p:spPr>
        <p:txBody>
          <a:bodyPr wrap="square" rtlCol="0" anchor="t">
            <a:noAutofit/>
          </a:bodyPr>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加速乙醇和乙醛的代谢</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改善肝脏关键生化指标，支持功能健康</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buClr>
                <a:srgbClr val="AF3014"/>
              </a:buClr>
              <a:buSzTx/>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减轻氧化应激损伤</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4" name="表格 3"/>
          <p:cNvGraphicFramePr/>
          <p:nvPr/>
        </p:nvGraphicFramePr>
        <p:xfrm>
          <a:off x="703626" y="5017644"/>
          <a:ext cx="6010275" cy="1127760"/>
        </p:xfrm>
        <a:graphic>
          <a:graphicData uri="http://schemas.openxmlformats.org/drawingml/2006/table">
            <a:tbl>
              <a:tblPr/>
              <a:tblGrid>
                <a:gridCol w="3264535"/>
                <a:gridCol w="2745740"/>
              </a:tblGrid>
              <a:tr h="266700">
                <a:tc>
                  <a:txBody>
                    <a:bodyPr/>
                    <a:p>
                      <a:pPr marL="0" indent="0" algn="l" defTabSz="0" rtl="0" eaLnBrk="1" latinLnBrk="0" hangingPunct="1">
                        <a:spcBef>
                          <a:spcPct val="0"/>
                        </a:spcBef>
                        <a:spcAft>
                          <a:spcPct val="0"/>
                        </a:spcAft>
                        <a:buNone/>
                      </a:pPr>
                      <a:r>
                        <a:rPr kumimoji="1" lang="en-US" sz="900" b="1" dirty="0">
                          <a:solidFill>
                            <a:srgbClr val="234423"/>
                          </a:solidFill>
                          <a:latin typeface="Arial" panose="020B0604020202020204" pitchFamily="34" charset="0"/>
                          <a:cs typeface="Arial" panose="020B0604020202020204" pitchFamily="34" charset="0"/>
                        </a:rPr>
                        <a:t>BLa80+LRa05+BC99+BC179</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ChiCTR2400082180</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234423"/>
                          </a:solidFill>
                          <a:latin typeface="Arial" panose="020B0604020202020204" pitchFamily="34" charset="0"/>
                          <a:cs typeface="Arial" panose="020B0604020202020204" pitchFamily="34" charset="0"/>
                        </a:rPr>
                        <a:t>BLa80+LRa05</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NCT06216587</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05740">
                <a:tc>
                  <a:txBody>
                    <a:bodyPr/>
                    <a:p>
                      <a:pPr marL="0" indent="0" algn="l" defTabSz="0" rtl="0" eaLnBrk="1" latinLnBrk="0" hangingPunct="1">
                        <a:spcBef>
                          <a:spcPct val="0"/>
                        </a:spcBef>
                        <a:spcAft>
                          <a:spcPct val="0"/>
                        </a:spcAft>
                        <a:buNone/>
                      </a:pPr>
                      <a:r>
                        <a:rPr kumimoji="1" lang="en-US" sz="900" b="1" dirty="0">
                          <a:solidFill>
                            <a:srgbClr val="234423"/>
                          </a:solidFill>
                          <a:latin typeface="Arial" panose="020B0604020202020204" pitchFamily="34" charset="0"/>
                          <a:cs typeface="Arial" panose="020B0604020202020204" pitchFamily="34" charset="0"/>
                        </a:rPr>
                        <a:t>BL21</a:t>
                      </a:r>
                      <a:r>
                        <a:rPr kumimoji="1" lang="en-US" sz="900" b="0" dirty="0">
                          <a:solidFill>
                            <a:srgbClr val="234423"/>
                          </a:solidFill>
                          <a:latin typeface="Arial" panose="020B0604020202020204" pitchFamily="34" charset="0"/>
                          <a:cs typeface="Arial" panose="020B0604020202020204" pitchFamily="34" charset="0"/>
                        </a:rPr>
                        <a:t>:</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NCT06544278</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234423"/>
                          </a:solidFill>
                          <a:latin typeface="Arial" panose="020B0604020202020204" pitchFamily="34" charset="0"/>
                          <a:cs typeface="Arial" panose="020B0604020202020204" pitchFamily="34" charset="0"/>
                        </a:rPr>
                        <a:t>BBr60</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NCT06196892</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marL="0" indent="0" algn="l" defTabSz="0" rtl="0" eaLnBrk="1" latinLnBrk="0" hangingPunct="1">
                        <a:spcBef>
                          <a:spcPct val="0"/>
                        </a:spcBef>
                        <a:spcAft>
                          <a:spcPct val="0"/>
                        </a:spcAft>
                        <a:buNone/>
                      </a:pPr>
                      <a:r>
                        <a:rPr kumimoji="1" lang="en-US" sz="900" b="1" dirty="0">
                          <a:solidFill>
                            <a:srgbClr val="234423"/>
                          </a:solidFill>
                          <a:latin typeface="Arial" panose="020B0604020202020204" pitchFamily="34" charset="0"/>
                          <a:cs typeface="Arial" panose="020B0604020202020204" pitchFamily="34" charset="0"/>
                        </a:rPr>
                        <a:t>BC99</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NCT06607562</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234423"/>
                          </a:solidFill>
                          <a:latin typeface="Arial" panose="020B0604020202020204" pitchFamily="34" charset="0"/>
                          <a:cs typeface="Arial" panose="020B0604020202020204" pitchFamily="34" charset="0"/>
                        </a:rPr>
                        <a:t>BC179</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NCT0689962</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0</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marL="0" indent="0" algn="l" defTabSz="0" rtl="0" eaLnBrk="1" latinLnBrk="0" hangingPunct="1">
                        <a:spcBef>
                          <a:spcPct val="0"/>
                        </a:spcBef>
                        <a:spcAft>
                          <a:spcPct val="0"/>
                        </a:spcAft>
                        <a:buNone/>
                      </a:pPr>
                      <a:r>
                        <a:rPr kumimoji="1" lang="en-US" sz="900" b="1" dirty="0">
                          <a:solidFill>
                            <a:srgbClr val="234423"/>
                          </a:solidFill>
                          <a:latin typeface="Arial" panose="020B0604020202020204" pitchFamily="34" charset="0"/>
                          <a:cs typeface="Arial" panose="020B0604020202020204" pitchFamily="34" charset="0"/>
                        </a:rPr>
                        <a:t>Akk11</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NCT06780007</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234423"/>
                          </a:solidFill>
                          <a:latin typeface="Arial" panose="020B0604020202020204" pitchFamily="34" charset="0"/>
                          <a:cs typeface="Arial" panose="020B0604020202020204" pitchFamily="34" charset="0"/>
                        </a:rPr>
                        <a:t>pAkk11</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 </a:t>
                      </a:r>
                      <a:endParaRPr kumimoji="1" lang="en-US"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NCT06964932</a:t>
                      </a:r>
                      <a:r>
                        <a:rPr kumimoji="1" lang="zh-CN" altLang="en-US" sz="900" b="0" dirty="0">
                          <a:solidFill>
                            <a:schemeClr val="tx1">
                              <a:lumMod val="75000"/>
                              <a:lumOff val="25000"/>
                            </a:schemeClr>
                          </a:solidFill>
                          <a:latin typeface="Arial" panose="020B0604020202020204" pitchFamily="34" charset="0"/>
                          <a:cs typeface="Arial" panose="020B0604020202020204" pitchFamily="34" charset="0"/>
                        </a:rPr>
                        <a:t>，</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NCT06964919</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6" name="文本框 5"/>
          <p:cNvSpPr txBox="1"/>
          <p:nvPr userDrawn="1"/>
        </p:nvSpPr>
        <p:spPr>
          <a:xfrm>
            <a:off x="7070090" y="4337685"/>
            <a:ext cx="309880" cy="368300"/>
          </a:xfrm>
          <a:prstGeom prst="rect">
            <a:avLst/>
          </a:prstGeom>
        </p:spPr>
        <p:txBody>
          <a:bodyPr wrap="none" rtlCol="0">
            <a:spAutoFit/>
          </a:bodyPr>
          <a:p>
            <a:pPr algn="l"/>
            <a:endParaRPr lang="zh-CN" altLang="en-US"/>
          </a:p>
        </p:txBody>
      </p:sp>
      <p:sp>
        <p:nvSpPr>
          <p:cNvPr id="29" name="文本框 28"/>
          <p:cNvSpPr txBox="1"/>
          <p:nvPr/>
        </p:nvSpPr>
        <p:spPr>
          <a:xfrm>
            <a:off x="8856980" y="1315085"/>
            <a:ext cx="316611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姜黄粉、水飞蓟提取物</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低聚果糖、菊粉、马铃薯淀粉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9" name="文本框 8"/>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2425065"/>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7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3259455"/>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4" name="文本框 13"/>
          <p:cNvSpPr txBox="1"/>
          <p:nvPr/>
        </p:nvSpPr>
        <p:spPr>
          <a:xfrm>
            <a:off x="8623300" y="2842260"/>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改善细菌性阴道炎</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22" y="1150550"/>
            <a:ext cx="5608080" cy="877141"/>
          </a:xfrm>
          <a:prstGeom prst="rect">
            <a:avLst/>
          </a:prstGeom>
        </p:spPr>
        <p:txBody>
          <a:bodyPr wrap="square" rtlCol="0">
            <a:noAutofit/>
          </a:bodyPr>
          <a:p>
            <a:pPr indent="0" defTabSz="0">
              <a:lnSpc>
                <a:spcPct val="130000"/>
              </a:lnSpc>
              <a:spcBef>
                <a:spcPct val="0"/>
              </a:spcBef>
              <a:spcAft>
                <a:spcPct val="0"/>
              </a:spcAft>
              <a:buNone/>
            </a:pPr>
            <a:r>
              <a:rPr lang="en-US" altLang="zh-CN" sz="1200">
                <a:solidFill>
                  <a:srgbClr val="AB1C51"/>
                </a:solidFill>
              </a:rPr>
              <a:t>鼠李糖乳酪杆菌 LRa05; 卷曲乳杆菌 LCr86;</a:t>
            </a:r>
            <a:endParaRPr lang="en-US" altLang="zh-CN" sz="1200">
              <a:solidFill>
                <a:srgbClr val="AB1C51"/>
              </a:solidFill>
            </a:endParaRPr>
          </a:p>
          <a:p>
            <a:pPr indent="0" defTabSz="0">
              <a:lnSpc>
                <a:spcPct val="130000"/>
              </a:lnSpc>
              <a:spcBef>
                <a:spcPct val="0"/>
              </a:spcBef>
              <a:spcAft>
                <a:spcPct val="0"/>
              </a:spcAft>
              <a:buNone/>
            </a:pPr>
            <a:r>
              <a:rPr lang="en-US" altLang="zh-CN" sz="1200">
                <a:solidFill>
                  <a:srgbClr val="AB1C51"/>
                </a:solidFill>
              </a:rPr>
              <a:t>罗伊氏粘液乳杆菌 LR08</a:t>
            </a:r>
            <a:r>
              <a:rPr lang="en-US" altLang="zh-CN" sz="1200">
                <a:solidFill>
                  <a:schemeClr val="tx1">
                    <a:lumMod val="75000"/>
                    <a:lumOff val="25000"/>
                  </a:schemeClr>
                </a:solidFill>
              </a:rPr>
              <a:t>; 动物双歧杆菌乳亚种 BLa80; </a:t>
            </a:r>
            <a:endParaRPr lang="en-US" altLang="zh-CN" sz="1200">
              <a:solidFill>
                <a:schemeClr val="tx1">
                  <a:lumMod val="75000"/>
                  <a:lumOff val="25000"/>
                </a:schemeClr>
              </a:solidFill>
            </a:endParaRPr>
          </a:p>
          <a:p>
            <a:pPr indent="0" defTabSz="0">
              <a:lnSpc>
                <a:spcPct val="130000"/>
              </a:lnSpc>
              <a:spcBef>
                <a:spcPct val="0"/>
              </a:spcBef>
              <a:spcAft>
                <a:spcPct val="0"/>
              </a:spcAft>
              <a:buNone/>
            </a:pPr>
            <a:r>
              <a:rPr lang="en-US" altLang="zh-CN" sz="1200">
                <a:solidFill>
                  <a:schemeClr val="tx1">
                    <a:lumMod val="75000"/>
                    <a:lumOff val="25000"/>
                  </a:schemeClr>
                </a:solidFill>
              </a:rPr>
              <a:t>短双歧杆菌 BBr60; </a:t>
            </a:r>
            <a:r>
              <a:rPr lang="en-US" altLang="zh-CN" sz="1200">
                <a:solidFill>
                  <a:schemeClr val="tx1">
                    <a:lumMod val="50000"/>
                    <a:lumOff val="50000"/>
                  </a:schemeClr>
                </a:solidFill>
              </a:rPr>
              <a:t>凝结魏茨曼氏菌 BC99</a:t>
            </a:r>
            <a:endParaRPr lang="en-US" altLang="zh-CN" sz="1200">
              <a:solidFill>
                <a:schemeClr val="tx1">
                  <a:lumMod val="50000"/>
                  <a:lumOff val="50000"/>
                </a:schemeClr>
              </a:solidFill>
            </a:endParaRPr>
          </a:p>
        </p:txBody>
      </p:sp>
      <p:sp>
        <p:nvSpPr>
          <p:cNvPr id="4" name="文本框 3"/>
          <p:cNvSpPr txBox="1"/>
          <p:nvPr userDrawn="1"/>
        </p:nvSpPr>
        <p:spPr>
          <a:xfrm>
            <a:off x="716026" y="2585401"/>
            <a:ext cx="2259330" cy="1060450"/>
          </a:xfrm>
          <a:prstGeom prst="rect">
            <a:avLst/>
          </a:prstGeom>
        </p:spPr>
        <p:txBody>
          <a:bodyPr wrap="none" rtlCol="0">
            <a:spAutoFit/>
          </a:bodyPr>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有效改善细菌性阴道炎</a:t>
            </a:r>
            <a:endPar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改善</a:t>
            </a:r>
            <a:r>
              <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 Nugent </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评分指标</a:t>
            </a:r>
            <a:endPar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显著改善阴道</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清洁度</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8" name="表格 7"/>
          <p:cNvGraphicFramePr/>
          <p:nvPr/>
        </p:nvGraphicFramePr>
        <p:xfrm>
          <a:off x="852805" y="5066030"/>
          <a:ext cx="5440680" cy="633095"/>
        </p:xfrm>
        <a:graphic>
          <a:graphicData uri="http://schemas.openxmlformats.org/drawingml/2006/table">
            <a:tbl>
              <a:tblPr/>
              <a:tblGrid>
                <a:gridCol w="1830705"/>
                <a:gridCol w="1743710"/>
                <a:gridCol w="1866265"/>
              </a:tblGrid>
              <a:tr h="248920">
                <a:tc>
                  <a:txBody>
                    <a:bodyPr/>
                    <a:p>
                      <a:pPr indent="0">
                        <a:buNone/>
                      </a:pPr>
                      <a:r>
                        <a:rPr kumimoji="1" lang="en-US" sz="900" b="1" dirty="0">
                          <a:solidFill>
                            <a:srgbClr val="9E1C51"/>
                          </a:solidFill>
                          <a:latin typeface="Arial" panose="020B0604020202020204" pitchFamily="34" charset="0"/>
                          <a:cs typeface="Arial" panose="020B0604020202020204" pitchFamily="34" charset="0"/>
                        </a:rPr>
                        <a:t>LRa05</a:t>
                      </a:r>
                      <a:r>
                        <a:rPr lang="en-US" sz="800">
                          <a:solidFill>
                            <a:schemeClr val="tx1">
                              <a:lumMod val="75000"/>
                              <a:lumOff val="25000"/>
                            </a:schemeClr>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NCT06821789</a:t>
                      </a:r>
                      <a:endParaRPr kumimoji="1" lang="en-US" sz="900" b="0" dirty="0">
                        <a:solidFill>
                          <a:schemeClr val="tx1">
                            <a:lumMod val="75000"/>
                            <a:lumOff val="25000"/>
                          </a:schemeClr>
                        </a:solidFill>
                        <a:latin typeface="Arial" panose="020B0604020202020204" pitchFamily="34" charset="0"/>
                        <a:cs typeface="Arial" panose="020B0604020202020204" pitchFamily="34" charset="0"/>
                      </a:endParaRPr>
                    </a:p>
                    <a:p>
                      <a:pPr indent="0">
                        <a:buNone/>
                      </a:pPr>
                      <a:r>
                        <a:rPr kumimoji="1" lang="en-US" sz="900" b="0" dirty="0">
                          <a:solidFill>
                            <a:schemeClr val="tx1">
                              <a:lumMod val="75000"/>
                              <a:lumOff val="25000"/>
                            </a:schemeClr>
                          </a:solidFill>
                          <a:latin typeface="Arial" panose="020B0604020202020204" pitchFamily="34" charset="0"/>
                          <a:cs typeface="Arial" panose="020B0604020202020204" pitchFamily="34" charset="0"/>
                        </a:rPr>
                        <a:t>             </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9E1C51"/>
                          </a:solidFill>
                          <a:latin typeface="Arial" panose="020B0604020202020204" pitchFamily="34" charset="0"/>
                          <a:cs typeface="Arial" panose="020B0604020202020204" pitchFamily="34" charset="0"/>
                        </a:rPr>
                        <a:t>LCr86</a:t>
                      </a:r>
                      <a:r>
                        <a:rPr lang="en-US" sz="800">
                          <a:solidFill>
                            <a:schemeClr val="tx1">
                              <a:lumMod val="75000"/>
                              <a:lumOff val="25000"/>
                            </a:schemeClr>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NCT06830122</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LRa05</a:t>
                      </a:r>
                      <a:r>
                        <a:rPr kumimoji="1" lang="zh-CN" altLang="en-US" sz="900" b="1" dirty="0">
                          <a:solidFill>
                            <a:srgbClr val="9E1C51"/>
                          </a:solidFill>
                          <a:latin typeface="Arial" panose="020B0604020202020204" pitchFamily="34" charset="0"/>
                          <a:cs typeface="Arial" panose="020B0604020202020204" pitchFamily="34" charset="0"/>
                        </a:rPr>
                        <a:t>+</a:t>
                      </a:r>
                      <a:r>
                        <a:rPr kumimoji="1" lang="en-US" altLang="zh-CN" sz="900" b="1" dirty="0">
                          <a:solidFill>
                            <a:srgbClr val="9E1C51"/>
                          </a:solidFill>
                          <a:latin typeface="Arial" panose="020B0604020202020204" pitchFamily="34" charset="0"/>
                          <a:cs typeface="Arial" panose="020B0604020202020204" pitchFamily="34" charset="0"/>
                        </a:rPr>
                        <a:t>LR08</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NCT07013409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7444">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BLa80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NCT06107049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BBr60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NCT06196892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6" name="文本框 5"/>
          <p:cNvSpPr txBox="1"/>
          <p:nvPr/>
        </p:nvSpPr>
        <p:spPr>
          <a:xfrm>
            <a:off x="7989021" y="1301326"/>
            <a:ext cx="4036441" cy="680646"/>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蔓越莓粉</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sym typeface="+mn-ea"/>
              </a:rPr>
              <a:t>其他辅料</a:t>
            </a:r>
            <a:r>
              <a:rPr lang="en-US" altLang="zh-CN" sz="1200" b="1">
                <a:solidFill>
                  <a:schemeClr val="tx1">
                    <a:lumMod val="75000"/>
                    <a:lumOff val="25000"/>
                  </a:schemeClr>
                </a:solidFill>
                <a:sym typeface="+mn-ea"/>
              </a:rPr>
              <a:t>: </a:t>
            </a:r>
            <a:r>
              <a:rPr lang="zh-CN" altLang="en-US" sz="1200">
                <a:solidFill>
                  <a:schemeClr val="tx1">
                    <a:lumMod val="75000"/>
                    <a:lumOff val="25000"/>
                  </a:schemeClr>
                </a:solidFill>
                <a:sym typeface="+mn-ea"/>
              </a:rPr>
              <a:t>菊粉、马铃薯淀粉</a:t>
            </a:r>
            <a:r>
              <a:rPr lang="en-US" altLang="zh-CN" sz="1200">
                <a:solidFill>
                  <a:schemeClr val="tx1">
                    <a:lumMod val="75000"/>
                    <a:lumOff val="25000"/>
                  </a:schemeClr>
                </a:solidFill>
                <a:sym typeface="+mn-ea"/>
              </a:rPr>
              <a:t> </a:t>
            </a:r>
            <a:endParaRPr lang="en-US" altLang="zh-CN" sz="1200">
              <a:solidFill>
                <a:schemeClr val="tx1">
                  <a:lumMod val="75000"/>
                  <a:lumOff val="25000"/>
                </a:schemeClr>
              </a:solidFill>
            </a:endParaRPr>
          </a:p>
          <a:p>
            <a:pPr>
              <a:lnSpc>
                <a:spcPct val="130000"/>
              </a:lnSpc>
              <a:spcBef>
                <a:spcPts val="0"/>
              </a:spcBef>
              <a:spcAft>
                <a:spcPts val="0"/>
              </a:spcAft>
            </a:pPr>
            <a:endParaRPr lang="en-US" altLang="zh-CN" sz="1200">
              <a:solidFill>
                <a:schemeClr val="tx1">
                  <a:lumMod val="75000"/>
                  <a:lumOff val="25000"/>
                </a:schemeClr>
              </a:solidFill>
            </a:endParaRPr>
          </a:p>
        </p:txBody>
      </p:sp>
      <p:sp>
        <p:nvSpPr>
          <p:cNvPr id="7" name="文本框 6"/>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rgbClr val="9E1C51"/>
                </a:solidFill>
                <a:latin typeface="Arial" panose="020B0604020202020204" pitchFamily="34" charset="0"/>
                <a:cs typeface="Arial" panose="020B0604020202020204" pitchFamily="34" charset="0"/>
                <a:sym typeface="+mn-ea"/>
              </a:rPr>
              <a:t>临床</a:t>
            </a:r>
            <a:r>
              <a:rPr kumimoji="1" lang="zh-CN" altLang="en-US" sz="1200" b="1" dirty="0">
                <a:solidFill>
                  <a:srgbClr val="9E1C51"/>
                </a:solidFill>
                <a:latin typeface="Arial" panose="020B0604020202020204" pitchFamily="34" charset="0"/>
                <a:cs typeface="Arial" panose="020B0604020202020204" pitchFamily="34" charset="0"/>
                <a:sym typeface="+mn-ea"/>
              </a:rPr>
              <a:t>研究</a:t>
            </a:r>
            <a:endParaRPr kumimoji="1" lang="zh-CN" altLang="en-US" sz="1200" b="1" dirty="0">
              <a:solidFill>
                <a:srgbClr val="9E1C51"/>
              </a:solidFill>
              <a:latin typeface="Arial" panose="020B0604020202020204" pitchFamily="34" charset="0"/>
              <a:cs typeface="Arial" panose="020B0604020202020204" pitchFamily="34" charset="0"/>
              <a:sym typeface="+mn-ea"/>
            </a:endParaRPr>
          </a:p>
        </p:txBody>
      </p:sp>
      <p:sp>
        <p:nvSpPr>
          <p:cNvPr id="9" name="文本框 8"/>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8273415" cy="398780"/>
            <a:chOff x="400" y="1020"/>
            <a:chExt cx="13029"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1094"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护肝与代谢支持</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endParaRPr>
          </a:p>
        </p:txBody>
      </p:sp>
      <p:sp>
        <p:nvSpPr>
          <p:cNvPr id="35" name="圆角矩形 34"/>
          <p:cNvSpPr/>
          <p:nvPr/>
        </p:nvSpPr>
        <p:spPr>
          <a:xfrm>
            <a:off x="311785" y="1486535"/>
            <a:ext cx="2710180" cy="4229735"/>
          </a:xfrm>
          <a:prstGeom prst="roundRect">
            <a:avLst>
              <a:gd name="adj" fmla="val 4428"/>
            </a:avLst>
          </a:prstGeom>
          <a:solidFill>
            <a:srgbClr val="FFFFFF"/>
          </a:solidFill>
          <a:ln w="25400" cap="flat" cmpd="sng" algn="ctr">
            <a:solidFill>
              <a:srgbClr val="92D050"/>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36" name="组合 35"/>
          <p:cNvGrpSpPr/>
          <p:nvPr/>
        </p:nvGrpSpPr>
        <p:grpSpPr>
          <a:xfrm>
            <a:off x="4256405" y="3655695"/>
            <a:ext cx="678180" cy="368300"/>
            <a:chOff x="6869" y="1786"/>
            <a:chExt cx="1068" cy="580"/>
          </a:xfrm>
        </p:grpSpPr>
        <p:sp>
          <p:nvSpPr>
            <p:cNvPr id="37" name="文本框 36"/>
            <p:cNvSpPr txBox="1"/>
            <p:nvPr/>
          </p:nvSpPr>
          <p:spPr>
            <a:xfrm>
              <a:off x="6869" y="1786"/>
              <a:ext cx="1068" cy="580"/>
            </a:xfrm>
            <a:prstGeom prst="rect">
              <a:avLst/>
            </a:prstGeom>
            <a:noFill/>
            <a:ln>
              <a:noFill/>
            </a:ln>
          </p:spPr>
          <p:txBody>
            <a:bodyPr wrap="square" rtlCol="0">
              <a:spAutoFit/>
            </a:bodyPr>
            <a:p>
              <a:r>
                <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a:t>
              </a:r>
              <a:r>
                <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38" name="圆角矩形 37"/>
            <p:cNvSpPr/>
            <p:nvPr/>
          </p:nvSpPr>
          <p:spPr>
            <a:xfrm>
              <a:off x="6928" y="1828"/>
              <a:ext cx="952" cy="471"/>
            </a:xfrm>
            <a:prstGeom prst="roundRect">
              <a:avLst/>
            </a:prstGeom>
            <a:noFill/>
            <a:ln w="25400" cap="flat" cmpd="sng" algn="ctr">
              <a:solidFill>
                <a:srgbClr val="C00000"/>
              </a:solidFill>
              <a:prstDash val="solid"/>
            </a:ln>
            <a:effectLst/>
            <a:extLst>
              <a:ext uri="{909E8E84-426E-40DD-AFC4-6F175D3DCCD1}">
                <a14:hiddenFill xmlns:a14="http://schemas.microsoft.com/office/drawing/2010/main">
                  <a:solidFill>
                    <a:srgbClr val="C30000"/>
                  </a:solidFill>
                </a14:hiddenFill>
              </a:ext>
            </a:ex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endParaRPr>
            </a:p>
          </p:txBody>
        </p:sp>
      </p:grpSp>
      <p:grpSp>
        <p:nvGrpSpPr>
          <p:cNvPr id="39" name="组合 38"/>
          <p:cNvGrpSpPr/>
          <p:nvPr/>
        </p:nvGrpSpPr>
        <p:grpSpPr>
          <a:xfrm>
            <a:off x="4255770" y="3655695"/>
            <a:ext cx="678180" cy="368300"/>
            <a:chOff x="6869" y="1786"/>
            <a:chExt cx="1068" cy="580"/>
          </a:xfrm>
        </p:grpSpPr>
        <p:sp>
          <p:nvSpPr>
            <p:cNvPr id="41" name="文本框 40"/>
            <p:cNvSpPr txBox="1"/>
            <p:nvPr/>
          </p:nvSpPr>
          <p:spPr>
            <a:xfrm>
              <a:off x="6869" y="1786"/>
              <a:ext cx="1068" cy="580"/>
            </a:xfrm>
            <a:prstGeom prst="rect">
              <a:avLst/>
            </a:prstGeom>
            <a:noFill/>
            <a:ln>
              <a:noFill/>
            </a:ln>
          </p:spPr>
          <p:txBody>
            <a:bodyPr wrap="square" rtlCol="0">
              <a:spAutoFit/>
            </a:bodyPr>
            <a:p>
              <a:r>
                <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a:t>
              </a:r>
              <a:r>
                <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42" name="圆角矩形 41"/>
            <p:cNvSpPr/>
            <p:nvPr/>
          </p:nvSpPr>
          <p:spPr>
            <a:xfrm>
              <a:off x="6928" y="1828"/>
              <a:ext cx="952" cy="471"/>
            </a:xfrm>
            <a:prstGeom prst="roundRect">
              <a:avLst/>
            </a:prstGeom>
            <a:noFill/>
            <a:ln w="25400" cap="flat" cmpd="sng" algn="ctr">
              <a:solidFill>
                <a:srgbClr val="C00000"/>
              </a:solidFill>
              <a:prstDash val="solid"/>
            </a:ln>
            <a:effectLst/>
            <a:extLst>
              <a:ext uri="{909E8E84-426E-40DD-AFC4-6F175D3DCCD1}">
                <a14:hiddenFill xmlns:a14="http://schemas.microsoft.com/office/drawing/2010/main">
                  <a:solidFill>
                    <a:srgbClr val="C30000"/>
                  </a:solidFill>
                </a14:hiddenFill>
              </a:ext>
            </a:ex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endParaRPr>
            </a:p>
          </p:txBody>
        </p:sp>
      </p:grpSp>
      <p:sp>
        <p:nvSpPr>
          <p:cNvPr id="44" name="文本框 43"/>
          <p:cNvSpPr txBox="1"/>
          <p:nvPr/>
        </p:nvSpPr>
        <p:spPr>
          <a:xfrm>
            <a:off x="334036" y="5716243"/>
            <a:ext cx="1570990" cy="337185"/>
          </a:xfrm>
          <a:prstGeom prst="rect">
            <a:avLst/>
          </a:prstGeom>
          <a:noFill/>
        </p:spPr>
        <p:txBody>
          <a:bodyPr wrap="none" rtlCol="0">
            <a:spAutoFit/>
          </a:bodyPr>
          <a:lstStyle/>
          <a:p>
            <a:r>
              <a:rPr kumimoji="1" lang="en-US" altLang="zh-CN" sz="800" b="1" dirty="0">
                <a:solidFill>
                  <a:srgbClr val="5B9BD5"/>
                </a:solidFill>
              </a:rPr>
              <a:t>DOI: 10.3390/nu17020320</a:t>
            </a:r>
            <a:endParaRPr kumimoji="1" lang="en-US" altLang="zh-CN" sz="800" b="1" dirty="0">
              <a:solidFill>
                <a:srgbClr val="5B9BD5"/>
              </a:solidFill>
            </a:endParaRPr>
          </a:p>
          <a:p>
            <a:r>
              <a:rPr kumimoji="1" lang="en-US" altLang="zh-CN" sz="800" b="1" dirty="0">
                <a:solidFill>
                  <a:srgbClr val="5B9BD5"/>
                </a:solidFill>
              </a:rPr>
              <a:t>DOI: 10.3390/antiox14091038</a:t>
            </a:r>
            <a:endParaRPr kumimoji="1" lang="en-US" altLang="zh-CN" sz="800" b="1" dirty="0">
              <a:solidFill>
                <a:srgbClr val="5B9BD5"/>
              </a:solidFill>
            </a:endParaRPr>
          </a:p>
        </p:txBody>
      </p:sp>
      <p:sp>
        <p:nvSpPr>
          <p:cNvPr id="45" name="文本框 44"/>
          <p:cNvSpPr txBox="1"/>
          <p:nvPr/>
        </p:nvSpPr>
        <p:spPr>
          <a:xfrm>
            <a:off x="311842" y="1561829"/>
            <a:ext cx="2810510" cy="368300"/>
          </a:xfrm>
          <a:prstGeom prst="rect">
            <a:avLst/>
          </a:prstGeom>
          <a:noFill/>
        </p:spPr>
        <p:txBody>
          <a:bodyPr wrap="square" rtlCol="0">
            <a:spAutoFit/>
          </a:bodyPr>
          <a:lstStyle/>
          <a:p>
            <a:pPr algn="ctr"/>
            <a:r>
              <a:rPr lang="zh-CN" altLang="en-US" b="1" dirty="0">
                <a:solidFill>
                  <a:srgbClr val="234423"/>
                </a:solidFill>
                <a:latin typeface="Arial" panose="020B0604020202020204" pitchFamily="34" charset="0"/>
                <a:ea typeface="黑体" panose="02010609060101010101" charset="-122"/>
                <a:cs typeface="Arial" panose="020B0604020202020204" pitchFamily="34" charset="0"/>
                <a:sym typeface="+mn-ea"/>
              </a:rPr>
              <a:t>研究成果</a:t>
            </a:r>
            <a:endParaRPr lang="zh-CN" altLang="en-US"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sp>
        <p:nvSpPr>
          <p:cNvPr id="48" name="圆角矩形 47"/>
          <p:cNvSpPr/>
          <p:nvPr>
            <p:custDataLst>
              <p:tags r:id="rId1"/>
            </p:custDataLst>
          </p:nvPr>
        </p:nvSpPr>
        <p:spPr>
          <a:xfrm>
            <a:off x="3251835" y="1551940"/>
            <a:ext cx="2790000" cy="2615565"/>
          </a:xfrm>
          <a:prstGeom prst="roundRect">
            <a:avLst>
              <a:gd name="adj" fmla="val 6381"/>
            </a:avLst>
          </a:prstGeom>
          <a:solidFill>
            <a:srgbClr val="FFFFFF"/>
          </a:solidFill>
          <a:ln w="25400" cap="flat" cmpd="sng" algn="ctr">
            <a:solidFill>
              <a:srgbClr val="FFFFFF">
                <a:lumMod val="85000"/>
              </a:srgbClr>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49" name="圆角矩形 48"/>
          <p:cNvSpPr/>
          <p:nvPr>
            <p:custDataLst>
              <p:tags r:id="rId2"/>
            </p:custDataLst>
          </p:nvPr>
        </p:nvSpPr>
        <p:spPr>
          <a:xfrm>
            <a:off x="6169660" y="1556385"/>
            <a:ext cx="2808000" cy="2610485"/>
          </a:xfrm>
          <a:prstGeom prst="roundRect">
            <a:avLst>
              <a:gd name="adj" fmla="val 6381"/>
            </a:avLst>
          </a:prstGeom>
          <a:solidFill>
            <a:srgbClr val="FFFFFF"/>
          </a:solidFill>
          <a:ln w="25400" cap="flat" cmpd="sng" algn="ctr">
            <a:solidFill>
              <a:srgbClr val="FFFFFF">
                <a:lumMod val="85000"/>
              </a:srgbClr>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50" name="圆角矩形 49"/>
          <p:cNvSpPr/>
          <p:nvPr>
            <p:custDataLst>
              <p:tags r:id="rId3"/>
            </p:custDataLst>
          </p:nvPr>
        </p:nvSpPr>
        <p:spPr>
          <a:xfrm>
            <a:off x="9104630" y="1556385"/>
            <a:ext cx="2808000" cy="2610485"/>
          </a:xfrm>
          <a:prstGeom prst="roundRect">
            <a:avLst>
              <a:gd name="adj" fmla="val 6381"/>
            </a:avLst>
          </a:prstGeom>
          <a:solidFill>
            <a:srgbClr val="FFFFFF"/>
          </a:solidFill>
          <a:ln w="25400" cap="flat" cmpd="sng" algn="ctr">
            <a:solidFill>
              <a:srgbClr val="FFFFFF">
                <a:lumMod val="85000"/>
              </a:srgbClr>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pic>
        <p:nvPicPr>
          <p:cNvPr id="51" name="图片 50"/>
          <p:cNvPicPr>
            <a:picLocks noChangeAspect="1"/>
          </p:cNvPicPr>
          <p:nvPr>
            <p:custDataLst>
              <p:tags r:id="rId4"/>
            </p:custDataLst>
          </p:nvPr>
        </p:nvPicPr>
        <p:blipFill>
          <a:blip r:embed="rId5"/>
          <a:srcRect l="3230" r="4912" b="3332"/>
          <a:stretch>
            <a:fillRect/>
          </a:stretch>
        </p:blipFill>
        <p:spPr>
          <a:xfrm>
            <a:off x="9126855" y="1821815"/>
            <a:ext cx="2792095" cy="1833880"/>
          </a:xfrm>
          <a:prstGeom prst="rect">
            <a:avLst/>
          </a:prstGeom>
        </p:spPr>
      </p:pic>
      <p:pic>
        <p:nvPicPr>
          <p:cNvPr id="52" name="图片 51" descr="图片11"/>
          <p:cNvPicPr>
            <a:picLocks noChangeAspect="1"/>
          </p:cNvPicPr>
          <p:nvPr>
            <p:custDataLst>
              <p:tags r:id="rId6"/>
            </p:custDataLst>
          </p:nvPr>
        </p:nvPicPr>
        <p:blipFill>
          <a:blip r:embed="rId7" cstate="screen"/>
          <a:srcRect l="3466" t="5174" r="5368" b="8590"/>
          <a:stretch>
            <a:fillRect/>
          </a:stretch>
        </p:blipFill>
        <p:spPr>
          <a:xfrm>
            <a:off x="6184900" y="2025015"/>
            <a:ext cx="2774950" cy="1672590"/>
          </a:xfrm>
          <a:prstGeom prst="rect">
            <a:avLst/>
          </a:prstGeom>
        </p:spPr>
      </p:pic>
      <p:grpSp>
        <p:nvGrpSpPr>
          <p:cNvPr id="53" name="组合 52"/>
          <p:cNvGrpSpPr/>
          <p:nvPr/>
        </p:nvGrpSpPr>
        <p:grpSpPr>
          <a:xfrm>
            <a:off x="3255645" y="1732280"/>
            <a:ext cx="2762250" cy="2310765"/>
            <a:chOff x="652200" y="1738349"/>
            <a:chExt cx="6568231" cy="5087142"/>
          </a:xfrm>
        </p:grpSpPr>
        <p:pic>
          <p:nvPicPr>
            <p:cNvPr id="54" name="图片 53" descr="图示&#10;&#10;描述已自动生成"/>
            <p:cNvPicPr>
              <a:picLocks noChangeAspect="1"/>
            </p:cNvPicPr>
            <p:nvPr/>
          </p:nvPicPr>
          <p:blipFill rotWithShape="1">
            <a:blip r:embed="rId8" cstate="screen"/>
            <a:srcRect l="5903" r="7879"/>
            <a:stretch>
              <a:fillRect/>
            </a:stretch>
          </p:blipFill>
          <p:spPr>
            <a:xfrm>
              <a:off x="695988" y="1738349"/>
              <a:ext cx="6474614" cy="2530290"/>
            </a:xfrm>
            <a:prstGeom prst="rect">
              <a:avLst/>
            </a:prstGeom>
          </p:spPr>
        </p:pic>
        <p:pic>
          <p:nvPicPr>
            <p:cNvPr id="55" name="图片 54" descr="图示&#10;&#10;描述已自动生成"/>
            <p:cNvPicPr>
              <a:picLocks noChangeAspect="1"/>
            </p:cNvPicPr>
            <p:nvPr/>
          </p:nvPicPr>
          <p:blipFill rotWithShape="1">
            <a:blip r:embed="rId9" cstate="screen"/>
            <a:srcRect l="4381" r="5190"/>
            <a:stretch>
              <a:fillRect/>
            </a:stretch>
          </p:blipFill>
          <p:spPr>
            <a:xfrm>
              <a:off x="652200" y="4230895"/>
              <a:ext cx="6568231" cy="2594596"/>
            </a:xfrm>
            <a:prstGeom prst="rect">
              <a:avLst/>
            </a:prstGeom>
          </p:spPr>
        </p:pic>
      </p:grpSp>
      <p:sp>
        <p:nvSpPr>
          <p:cNvPr id="56" name="文本框 55"/>
          <p:cNvSpPr txBox="1"/>
          <p:nvPr/>
        </p:nvSpPr>
        <p:spPr>
          <a:xfrm>
            <a:off x="3274060" y="4332605"/>
            <a:ext cx="2723515" cy="845185"/>
          </a:xfrm>
          <a:prstGeom prst="rect">
            <a:avLst/>
          </a:prstGeom>
          <a:noFill/>
        </p:spPr>
        <p:txBody>
          <a:bodyPr wrap="square">
            <a:spAutoFit/>
          </a:bodyPr>
          <a:lstStyle/>
          <a:p>
            <a:pPr marR="0" lvl="0" indent="0" algn="l" defTabSz="914400" rtl="0" fontAlgn="auto">
              <a:lnSpc>
                <a:spcPct val="110000"/>
              </a:lnSpc>
              <a:spcBef>
                <a:spcPts val="0"/>
              </a:spcBef>
              <a:spcAft>
                <a:spcPts val="600"/>
              </a:spcAft>
              <a:buClrTx/>
              <a:buSzTx/>
              <a:buNone/>
              <a:defRPr/>
            </a:pP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益生菌在饮酒后早期</a:t>
            </a: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显著提升</a:t>
            </a:r>
            <a:r>
              <a:rPr lang="en-US" altLang="zh-CN"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ADH</a:t>
            </a: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和</a:t>
            </a:r>
            <a:r>
              <a:rPr lang="en-US" altLang="zh-CN"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ALDH</a:t>
            </a: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活性</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，从而加速乙醇及乙醛的代谢。</a:t>
            </a:r>
            <a:endPar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R="0" lvl="0" indent="0" algn="l" defTabSz="914400" rtl="0" fontAlgn="auto">
              <a:lnSpc>
                <a:spcPct val="110000"/>
              </a:lnSpc>
              <a:spcBef>
                <a:spcPts val="0"/>
              </a:spcBef>
              <a:spcAft>
                <a:spcPts val="600"/>
              </a:spcAft>
              <a:buClrTx/>
              <a:buSzTx/>
              <a:buNone/>
              <a:defRPr/>
            </a:pP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显著降低了饮酒后15分钟和30分钟的呼气及血液酒精浓度</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，更快地使酒精浓度降低至零。</a:t>
            </a:r>
            <a:endPar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57" name="组合 56"/>
          <p:cNvGrpSpPr/>
          <p:nvPr>
            <p:custDataLst>
              <p:tags r:id="rId10"/>
            </p:custDataLst>
          </p:nvPr>
        </p:nvGrpSpPr>
        <p:grpSpPr>
          <a:xfrm>
            <a:off x="3293110" y="1176655"/>
            <a:ext cx="854075" cy="307340"/>
            <a:chOff x="6869" y="1828"/>
            <a:chExt cx="1345" cy="484"/>
          </a:xfrm>
        </p:grpSpPr>
        <p:sp>
          <p:nvSpPr>
            <p:cNvPr id="58" name="文本框 57"/>
            <p:cNvSpPr txBox="1"/>
            <p:nvPr>
              <p:custDataLst>
                <p:tags r:id="rId11"/>
              </p:custDataLst>
            </p:nvPr>
          </p:nvSpPr>
          <p:spPr>
            <a:xfrm>
              <a:off x="6869" y="1878"/>
              <a:ext cx="1345" cy="434"/>
            </a:xfrm>
            <a:prstGeom prst="rect">
              <a:avLst/>
            </a:prstGeom>
            <a:noFill/>
            <a:ln>
              <a:noFill/>
            </a:ln>
          </p:spPr>
          <p:txBody>
            <a:bodyPr wrap="square" rtlCol="0">
              <a:spAutoFit/>
            </a:bodyPr>
            <a:p>
              <a:r>
                <a:rPr lang="en-US" altLang="zh-CN"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30 </a:t>
              </a:r>
              <a:r>
                <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天</a:t>
              </a:r>
              <a:endPar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endParaRPr>
            </a:p>
          </p:txBody>
        </p:sp>
        <p:sp>
          <p:nvSpPr>
            <p:cNvPr id="59" name="圆角矩形 58"/>
            <p:cNvSpPr/>
            <p:nvPr>
              <p:custDataLst>
                <p:tags r:id="rId12"/>
              </p:custDataLst>
            </p:nvPr>
          </p:nvSpPr>
          <p:spPr>
            <a:xfrm>
              <a:off x="6928" y="1828"/>
              <a:ext cx="809" cy="471"/>
            </a:xfrm>
            <a:prstGeom prst="roundRect">
              <a:avLst/>
            </a:prstGeom>
            <a:noFill/>
            <a:ln w="25400" cap="flat" cmpd="sng" algn="ctr">
              <a:solidFill>
                <a:srgbClr val="C00000"/>
              </a:solidFill>
              <a:prstDash val="solid"/>
            </a:ln>
            <a:effectLst/>
            <a:extLst>
              <a:ext uri="{909E8E84-426E-40DD-AFC4-6F175D3DCCD1}">
                <a14:hiddenFill xmlns:a14="http://schemas.microsoft.com/office/drawing/2010/main">
                  <a:solidFill>
                    <a:srgbClr val="C30000"/>
                  </a:solidFill>
                </a14:hiddenFill>
              </a:ext>
            </a:extLst>
          </p:spPr>
          <p:txBody>
            <a:bodyPr rtlCol="0" anchor="ctr"/>
            <a:p>
              <a:pPr algn="ctr"/>
              <a:endParaRPr lang="zh-CN" altLang="en-US">
                <a:solidFill>
                  <a:srgbClr val="FFFFFF"/>
                </a:solidFill>
                <a:latin typeface="Arial" panose="020B0604020202020204" pitchFamily="34" charset="0"/>
                <a:ea typeface="黑体" panose="02010609060101010101" charset="-122"/>
              </a:endParaRPr>
            </a:p>
          </p:txBody>
        </p:sp>
      </p:grpSp>
      <p:grpSp>
        <p:nvGrpSpPr>
          <p:cNvPr id="60" name="组合 59"/>
          <p:cNvGrpSpPr/>
          <p:nvPr>
            <p:custDataLst>
              <p:tags r:id="rId13"/>
            </p:custDataLst>
          </p:nvPr>
        </p:nvGrpSpPr>
        <p:grpSpPr>
          <a:xfrm>
            <a:off x="6147435" y="1178560"/>
            <a:ext cx="854075" cy="307340"/>
            <a:chOff x="6869" y="1828"/>
            <a:chExt cx="1345" cy="484"/>
          </a:xfrm>
        </p:grpSpPr>
        <p:sp>
          <p:nvSpPr>
            <p:cNvPr id="61" name="文本框 60"/>
            <p:cNvSpPr txBox="1"/>
            <p:nvPr>
              <p:custDataLst>
                <p:tags r:id="rId14"/>
              </p:custDataLst>
            </p:nvPr>
          </p:nvSpPr>
          <p:spPr>
            <a:xfrm>
              <a:off x="6869" y="1878"/>
              <a:ext cx="1345" cy="434"/>
            </a:xfrm>
            <a:prstGeom prst="rect">
              <a:avLst/>
            </a:prstGeom>
            <a:noFill/>
            <a:ln>
              <a:noFill/>
            </a:ln>
          </p:spPr>
          <p:txBody>
            <a:bodyPr wrap="square" rtlCol="0">
              <a:spAutoFit/>
            </a:bodyPr>
            <a:p>
              <a:r>
                <a:rPr lang="en-US" altLang="zh-CN"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30 </a:t>
              </a:r>
              <a:r>
                <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天</a:t>
              </a:r>
              <a:endPar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endParaRPr>
            </a:p>
          </p:txBody>
        </p:sp>
        <p:sp>
          <p:nvSpPr>
            <p:cNvPr id="62" name="圆角矩形 61"/>
            <p:cNvSpPr/>
            <p:nvPr>
              <p:custDataLst>
                <p:tags r:id="rId15"/>
              </p:custDataLst>
            </p:nvPr>
          </p:nvSpPr>
          <p:spPr>
            <a:xfrm>
              <a:off x="6928" y="1828"/>
              <a:ext cx="769" cy="471"/>
            </a:xfrm>
            <a:prstGeom prst="roundRect">
              <a:avLst/>
            </a:prstGeom>
            <a:noFill/>
            <a:ln w="25400" cap="flat" cmpd="sng" algn="ctr">
              <a:solidFill>
                <a:srgbClr val="C00000"/>
              </a:solidFill>
              <a:prstDash val="solid"/>
            </a:ln>
            <a:effectLst/>
            <a:extLst>
              <a:ext uri="{909E8E84-426E-40DD-AFC4-6F175D3DCCD1}">
                <a14:hiddenFill xmlns:a14="http://schemas.microsoft.com/office/drawing/2010/main">
                  <a:solidFill>
                    <a:srgbClr val="C30000"/>
                  </a:solidFill>
                </a14:hiddenFill>
              </a:ext>
            </a:extLst>
          </p:spPr>
          <p:txBody>
            <a:bodyPr rtlCol="0" anchor="ctr"/>
            <a:p>
              <a:pPr algn="ctr"/>
              <a:endParaRPr lang="zh-CN" altLang="en-US">
                <a:solidFill>
                  <a:srgbClr val="FFFFFF"/>
                </a:solidFill>
                <a:latin typeface="Arial" panose="020B0604020202020204" pitchFamily="34" charset="0"/>
                <a:ea typeface="黑体" panose="02010609060101010101" charset="-122"/>
              </a:endParaRPr>
            </a:p>
          </p:txBody>
        </p:sp>
      </p:grpSp>
      <p:grpSp>
        <p:nvGrpSpPr>
          <p:cNvPr id="63" name="组合 62"/>
          <p:cNvGrpSpPr/>
          <p:nvPr>
            <p:custDataLst>
              <p:tags r:id="rId16"/>
            </p:custDataLst>
          </p:nvPr>
        </p:nvGrpSpPr>
        <p:grpSpPr>
          <a:xfrm>
            <a:off x="9081135" y="1188085"/>
            <a:ext cx="854075" cy="307340"/>
            <a:chOff x="6869" y="1828"/>
            <a:chExt cx="1345" cy="484"/>
          </a:xfrm>
        </p:grpSpPr>
        <p:sp>
          <p:nvSpPr>
            <p:cNvPr id="64" name="文本框 63"/>
            <p:cNvSpPr txBox="1"/>
            <p:nvPr>
              <p:custDataLst>
                <p:tags r:id="rId17"/>
              </p:custDataLst>
            </p:nvPr>
          </p:nvSpPr>
          <p:spPr>
            <a:xfrm>
              <a:off x="6869" y="1878"/>
              <a:ext cx="1345" cy="434"/>
            </a:xfrm>
            <a:prstGeom prst="rect">
              <a:avLst/>
            </a:prstGeom>
            <a:noFill/>
            <a:ln>
              <a:noFill/>
            </a:ln>
          </p:spPr>
          <p:txBody>
            <a:bodyPr wrap="square" rtlCol="0">
              <a:spAutoFit/>
            </a:bodyPr>
            <a:p>
              <a:r>
                <a:rPr lang="en-US" altLang="zh-CN"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2 </a:t>
              </a:r>
              <a:r>
                <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rPr>
                <a:t>月</a:t>
              </a:r>
              <a:endParaRPr lang="zh-CN" altLang="en-US" sz="1200">
                <a:solidFill>
                  <a:srgbClr val="000000">
                    <a:lumMod val="75000"/>
                    <a:lumOff val="25000"/>
                  </a:srgbClr>
                </a:solidFill>
                <a:latin typeface="Arial" panose="020B0604020202020204" pitchFamily="34" charset="0"/>
                <a:ea typeface="黑体" panose="02010609060101010101" charset="-122"/>
                <a:cs typeface="Arial" panose="020B0604020202020204" pitchFamily="34" charset="0"/>
              </a:endParaRPr>
            </a:p>
          </p:txBody>
        </p:sp>
        <p:sp>
          <p:nvSpPr>
            <p:cNvPr id="65" name="圆角矩形 64"/>
            <p:cNvSpPr/>
            <p:nvPr>
              <p:custDataLst>
                <p:tags r:id="rId18"/>
              </p:custDataLst>
            </p:nvPr>
          </p:nvSpPr>
          <p:spPr>
            <a:xfrm>
              <a:off x="6928" y="1828"/>
              <a:ext cx="622" cy="471"/>
            </a:xfrm>
            <a:prstGeom prst="roundRect">
              <a:avLst/>
            </a:prstGeom>
            <a:noFill/>
            <a:ln w="25400" cap="flat" cmpd="sng" algn="ctr">
              <a:solidFill>
                <a:srgbClr val="C00000"/>
              </a:solidFill>
              <a:prstDash val="solid"/>
            </a:ln>
            <a:effectLst/>
            <a:extLst>
              <a:ext uri="{909E8E84-426E-40DD-AFC4-6F175D3DCCD1}">
                <a14:hiddenFill xmlns:a14="http://schemas.microsoft.com/office/drawing/2010/main">
                  <a:solidFill>
                    <a:srgbClr val="C30000"/>
                  </a:solidFill>
                </a14:hiddenFill>
              </a:ext>
            </a:extLst>
          </p:spPr>
          <p:txBody>
            <a:bodyPr rtlCol="0" anchor="ctr"/>
            <a:p>
              <a:pPr algn="ctr"/>
              <a:endParaRPr lang="zh-CN" altLang="en-US">
                <a:solidFill>
                  <a:srgbClr val="FFFFFF"/>
                </a:solidFill>
                <a:latin typeface="Arial" panose="020B0604020202020204" pitchFamily="34" charset="0"/>
                <a:ea typeface="黑体" panose="02010609060101010101" charset="-122"/>
              </a:endParaRPr>
            </a:p>
          </p:txBody>
        </p:sp>
      </p:grpSp>
      <p:sp>
        <p:nvSpPr>
          <p:cNvPr id="3" name="文本框 2"/>
          <p:cNvSpPr txBox="1"/>
          <p:nvPr/>
        </p:nvSpPr>
        <p:spPr>
          <a:xfrm>
            <a:off x="346756" y="1931421"/>
            <a:ext cx="2640504" cy="3784384"/>
          </a:xfrm>
          <a:prstGeom prst="rect">
            <a:avLst/>
          </a:prstGeom>
          <a:noFill/>
        </p:spPr>
        <p:txBody>
          <a:bodyPr wrap="square" rtlCol="0">
            <a:noAutofit/>
          </a:bodyPr>
          <a:p>
            <a:pPr marL="285750" indent="-285750">
              <a:lnSpc>
                <a:spcPct val="150000"/>
              </a:lnSpc>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调节肠道微生态与肝</a:t>
            </a:r>
            <a:r>
              <a:rPr kumimoji="1"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代谢通路，改善能量与脂质代谢效率，支持代谢稳态</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维持血糖、血脂及炎症指标平衡，促进肝功能与整体代谢健康</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通过肠</a:t>
            </a:r>
            <a:r>
              <a:rPr kumimoji="1"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代谢</a:t>
            </a:r>
            <a:r>
              <a:rPr kumimoji="1"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激素轴（如 </a:t>
            </a:r>
            <a:r>
              <a:rPr kumimoji="1"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GLP-1</a:t>
            </a: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）调控，支持长期代谢健康与体重管理</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提升代谢适应能力，降低代谢紊乱相关风险</a:t>
            </a:r>
            <a:endParaRPr lang="en-US" altLang="zh-CN" sz="1400">
              <a:solidFill>
                <a:schemeClr val="tx1">
                  <a:lumMod val="75000"/>
                  <a:lumOff val="25000"/>
                </a:schemeClr>
              </a:solidFill>
            </a:endParaRPr>
          </a:p>
        </p:txBody>
      </p:sp>
      <p:sp>
        <p:nvSpPr>
          <p:cNvPr id="8" name="文本框 7"/>
          <p:cNvSpPr txBox="1"/>
          <p:nvPr>
            <p:custDataLst>
              <p:tags r:id="rId19"/>
            </p:custDataLst>
          </p:nvPr>
        </p:nvSpPr>
        <p:spPr>
          <a:xfrm>
            <a:off x="6186805" y="4368165"/>
            <a:ext cx="2790825" cy="706755"/>
          </a:xfrm>
          <a:prstGeom prst="rect">
            <a:avLst/>
          </a:prstGeom>
          <a:noFill/>
        </p:spPr>
        <p:txBody>
          <a:bodyPr wrap="square">
            <a:spAutoFit/>
          </a:bodyPr>
          <a:lstStyle/>
          <a:p>
            <a:pPr marR="0" lvl="0" fontAlgn="auto">
              <a:lnSpc>
                <a:spcPct val="100000"/>
              </a:lnSpc>
              <a:spcBef>
                <a:spcPts val="0"/>
              </a:spcBef>
              <a:spcAft>
                <a:spcPts val="0"/>
              </a:spcAft>
              <a:buClrTx/>
              <a:buSzTx/>
              <a:defRPr/>
            </a:pP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益生菌干预</a:t>
            </a: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显著降低饮酒后</a:t>
            </a:r>
            <a:r>
              <a:rPr lang="en-US" altLang="zh-CN"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MDA</a:t>
            </a: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水平</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t>
            </a:r>
            <a:r>
              <a:rPr lang="en-US" altLang="zh-CN"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p &lt; 0.001</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），表明其可有效减轻脂质过氧化反应，减少氧化应激损伤，提升机体的抗氧化防御能力。</a:t>
            </a:r>
            <a:endPar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8" name="文本框 27"/>
          <p:cNvSpPr txBox="1"/>
          <p:nvPr>
            <p:custDataLst>
              <p:tags r:id="rId20"/>
            </p:custDataLst>
          </p:nvPr>
        </p:nvSpPr>
        <p:spPr>
          <a:xfrm>
            <a:off x="9296400" y="4368165"/>
            <a:ext cx="2559050" cy="706755"/>
          </a:xfrm>
          <a:prstGeom prst="rect">
            <a:avLst/>
          </a:prstGeom>
          <a:noFill/>
        </p:spPr>
        <p:txBody>
          <a:bodyPr wrap="square">
            <a:spAutoFit/>
          </a:bodyPr>
          <a:lstStyle/>
          <a:p>
            <a:pPr>
              <a:defRPr/>
            </a:pP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肝功能</a:t>
            </a:r>
            <a:r>
              <a:rPr lang="en-US" altLang="zh-CN"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ALT</a:t>
            </a: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t>
            </a:r>
            <a:r>
              <a:rPr lang="en-US" altLang="zh-CN"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AST</a:t>
            </a: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t>
            </a:r>
            <a:r>
              <a:rPr lang="en-US" altLang="zh-CN" sz="1000" b="1" dirty="0" err="1">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TBil</a:t>
            </a: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和</a:t>
            </a:r>
            <a:r>
              <a:rPr lang="el-GR" altLang="zh-CN"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γ-</a:t>
            </a:r>
            <a:r>
              <a:rPr lang="en-US" altLang="zh-CN"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GT</a:t>
            </a:r>
            <a:r>
              <a:rPr lang="zh-CN" altLang="en-US" sz="10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四个指标均显著下降</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；尤其是</a:t>
            </a:r>
            <a:r>
              <a:rPr lang="en-US" altLang="zh-CN"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AST</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和</a:t>
            </a:r>
            <a:r>
              <a:rPr lang="el-GR" altLang="zh-CN"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γ-</a:t>
            </a:r>
            <a:r>
              <a:rPr lang="en-US" altLang="zh-CN"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GT</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，指标不合格率分别由干预前的</a:t>
            </a:r>
            <a:r>
              <a:rPr lang="en-US" altLang="zh-CN"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34.78%</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和</a:t>
            </a:r>
            <a:r>
              <a:rPr lang="en-US" altLang="zh-CN"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30.43%</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降为</a:t>
            </a:r>
            <a:r>
              <a:rPr lang="en-US" altLang="zh-CN"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0%</a:t>
            </a:r>
            <a:r>
              <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t>
            </a:r>
            <a:endParaRPr lang="zh-CN" altLang="en-US" sz="10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762240" cy="706755"/>
            <a:chOff x="400" y="1020"/>
            <a:chExt cx="12224"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89" cy="1113"/>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抗衰与机能维护</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43599" y="2662292"/>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702079" y="3326502"/>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617898" y="1216571"/>
            <a:ext cx="6121186" cy="1529715"/>
          </a:xfrm>
          <a:prstGeom prst="rect">
            <a:avLst/>
          </a:prstGeom>
        </p:spPr>
        <p:txBody>
          <a:bodyPr wrap="square" rtlCol="0">
            <a:noAutofit/>
          </a:bodyPr>
          <a:p>
            <a:pPr indent="0" algn="l" fontAlgn="auto">
              <a:lnSpc>
                <a:spcPct val="130000"/>
              </a:lnSpc>
            </a:pPr>
            <a:r>
              <a:rPr lang="en-US" altLang="zh-CN" sz="1200">
                <a:solidFill>
                  <a:schemeClr val="accent6">
                    <a:lumMod val="50000"/>
                  </a:schemeClr>
                </a:solidFill>
              </a:rPr>
              <a:t>短双歧杆菌 BBr60</a:t>
            </a:r>
            <a:r>
              <a:rPr lang="en-US" altLang="zh-CN" sz="1200">
                <a:solidFill>
                  <a:schemeClr val="accent6">
                    <a:lumMod val="50000"/>
                  </a:schemeClr>
                </a:solidFill>
              </a:rPr>
              <a:t>; 鼠李糖乳酪杆菌 LRa05;</a:t>
            </a:r>
            <a:endParaRPr lang="en-US" altLang="zh-CN" sz="1200">
              <a:solidFill>
                <a:schemeClr val="accent6">
                  <a:lumMod val="50000"/>
                </a:schemeClr>
              </a:solidFill>
            </a:endParaRPr>
          </a:p>
          <a:p>
            <a:pPr indent="0" algn="l" fontAlgn="auto">
              <a:lnSpc>
                <a:spcPct val="130000"/>
              </a:lnSpc>
            </a:pPr>
            <a:r>
              <a:rPr lang="en-US" altLang="zh-CN" sz="1200">
                <a:solidFill>
                  <a:schemeClr val="accent6">
                    <a:lumMod val="50000"/>
                  </a:schemeClr>
                </a:solidFill>
              </a:rPr>
              <a:t>长双歧杆菌长亚种 BL21; </a:t>
            </a:r>
            <a:r>
              <a:rPr lang="en-US" altLang="zh-CN" sz="1200">
                <a:solidFill>
                  <a:schemeClr val="tx1">
                    <a:lumMod val="75000"/>
                    <a:lumOff val="25000"/>
                  </a:schemeClr>
                </a:solidFill>
              </a:rPr>
              <a:t>动物双歧杆菌乳亚种 BLa80; </a:t>
            </a:r>
            <a:endParaRPr lang="en-US" altLang="zh-CN" sz="1200">
              <a:solidFill>
                <a:schemeClr val="tx1">
                  <a:lumMod val="75000"/>
                  <a:lumOff val="25000"/>
                </a:schemeClr>
              </a:solidFill>
            </a:endParaRPr>
          </a:p>
          <a:p>
            <a:pPr indent="0" algn="l" fontAlgn="auto">
              <a:lnSpc>
                <a:spcPct val="130000"/>
              </a:lnSpc>
            </a:pPr>
            <a:r>
              <a:rPr lang="en-US" altLang="zh-CN" sz="1200">
                <a:solidFill>
                  <a:schemeClr val="tx1">
                    <a:lumMod val="75000"/>
                    <a:lumOff val="25000"/>
                  </a:schemeClr>
                </a:solidFill>
              </a:rPr>
              <a:t>凝结魏茨曼氏菌 BC99</a:t>
            </a:r>
            <a:r>
              <a:rPr lang="en-US" altLang="zh-CN" sz="1200">
                <a:solidFill>
                  <a:schemeClr val="tx1">
                    <a:lumMod val="75000"/>
                    <a:lumOff val="25000"/>
                  </a:schemeClr>
                </a:solidFill>
              </a:rPr>
              <a:t>; 嗜酸乳杆菌 LA85; </a:t>
            </a:r>
            <a:endParaRPr lang="en-US" altLang="zh-CN" sz="1200">
              <a:solidFill>
                <a:schemeClr val="tx1">
                  <a:lumMod val="75000"/>
                  <a:lumOff val="25000"/>
                </a:schemeClr>
              </a:solidFill>
            </a:endParaRPr>
          </a:p>
          <a:p>
            <a:pPr indent="0" algn="l" fontAlgn="auto">
              <a:lnSpc>
                <a:spcPct val="130000"/>
              </a:lnSpc>
            </a:pPr>
            <a:r>
              <a:rPr lang="en-US" altLang="zh-CN" sz="1200">
                <a:solidFill>
                  <a:schemeClr val="tx1">
                    <a:lumMod val="75000"/>
                    <a:lumOff val="25000"/>
                  </a:schemeClr>
                </a:solidFill>
              </a:rPr>
              <a:t>副干酪乳酪杆菌 LC86; 乳酸片球菌 PA53; </a:t>
            </a:r>
            <a:endParaRPr lang="en-US" altLang="zh-CN" sz="1200">
              <a:solidFill>
                <a:schemeClr val="tx1">
                  <a:lumMod val="75000"/>
                  <a:lumOff val="25000"/>
                </a:schemeClr>
              </a:solidFill>
            </a:endParaRPr>
          </a:p>
          <a:p>
            <a:pPr indent="0" algn="l" fontAlgn="auto">
              <a:lnSpc>
                <a:spcPct val="130000"/>
              </a:lnSpc>
            </a:pPr>
            <a:r>
              <a:rPr lang="en-US" altLang="zh-CN" sz="1200">
                <a:solidFill>
                  <a:schemeClr val="tx1">
                    <a:lumMod val="75000"/>
                    <a:lumOff val="25000"/>
                  </a:schemeClr>
                </a:solidFill>
              </a:rPr>
              <a:t>植物乳植杆菌 Lp05</a:t>
            </a:r>
            <a:endParaRPr lang="en-US" altLang="zh-CN" sz="1200" b="1">
              <a:solidFill>
                <a:schemeClr val="tx1">
                  <a:lumMod val="75000"/>
                  <a:lumOff val="25000"/>
                </a:schemeClr>
              </a:solidFill>
            </a:endParaRPr>
          </a:p>
        </p:txBody>
      </p:sp>
      <p:graphicFrame>
        <p:nvGraphicFramePr>
          <p:cNvPr id="6" name="表格 5"/>
          <p:cNvGraphicFramePr/>
          <p:nvPr/>
        </p:nvGraphicFramePr>
        <p:xfrm>
          <a:off x="703662" y="5485306"/>
          <a:ext cx="5231863" cy="800100"/>
        </p:xfrm>
        <a:graphic>
          <a:graphicData uri="http://schemas.openxmlformats.org/drawingml/2006/table">
            <a:tbl>
              <a:tblPr/>
              <a:tblGrid>
                <a:gridCol w="4281805"/>
                <a:gridCol w="949960"/>
              </a:tblGrid>
              <a:tr h="266700">
                <a:tc>
                  <a:txBody>
                    <a:bodyPr/>
                    <a:p>
                      <a:pPr indent="0">
                        <a:buNone/>
                      </a:pPr>
                      <a:r>
                        <a:rPr kumimoji="1" lang="en-US" altLang="zh-CN" sz="900" b="1" dirty="0">
                          <a:solidFill>
                            <a:srgbClr val="234423"/>
                          </a:solidFill>
                          <a:latin typeface="Arial" panose="020B0604020202020204" pitchFamily="34" charset="0"/>
                          <a:ea typeface="Arial" panose="020B0604020202020204" pitchFamily="34" charset="0"/>
                          <a:cs typeface="Arial" panose="020B0604020202020204" pitchFamily="34" charset="0"/>
                        </a:rPr>
                        <a:t>BLa80+LRa05+BC99+BL21+LA85+LC86+BBr60+PA53+Lp05</a:t>
                      </a:r>
                      <a:r>
                        <a:rPr kumimoji="1" lang="en-US" altLang="zh-CN" sz="900" b="0" dirty="0">
                          <a:solidFill>
                            <a:srgbClr val="234423"/>
                          </a:solidFill>
                          <a:latin typeface="Arial" panose="020B0604020202020204" pitchFamily="34" charset="0"/>
                          <a:ea typeface="Arial" panose="020B0604020202020204" pitchFamily="34" charset="0"/>
                          <a:cs typeface="Arial" panose="020B0604020202020204" pitchFamily="34" charset="0"/>
                        </a:rPr>
                        <a:t>:</a:t>
                      </a:r>
                      <a:r>
                        <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 </a:t>
                      </a:r>
                      <a:endPar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p>
                      <a:pPr indent="0">
                        <a:buNone/>
                      </a:pPr>
                      <a:r>
                        <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NCT06781814, NCT07025798</a:t>
                      </a:r>
                      <a:endPar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p>
                      <a:pPr indent="0">
                        <a:buNone/>
                      </a:pPr>
                      <a:endPar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endParaRPr kumimoji="1" lang="zh-CN" altLang="en-US"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indent="0">
                        <a:buNone/>
                      </a:pPr>
                      <a:endParaRPr kumimoji="1" lang="zh-CN" altLang="en-US"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endParaRPr kumimoji="1" lang="zh-CN" altLang="en-US"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indent="0">
                        <a:buNone/>
                      </a:pPr>
                      <a:endParaRPr kumimoji="1" lang="zh-CN" altLang="en-US"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endParaRPr kumimoji="1" lang="zh-CN" altLang="en-US"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7" name="文本框 6"/>
          <p:cNvSpPr txBox="1"/>
          <p:nvPr userDrawn="1"/>
        </p:nvSpPr>
        <p:spPr>
          <a:xfrm>
            <a:off x="741123" y="3172861"/>
            <a:ext cx="7112204" cy="922020"/>
          </a:xfrm>
          <a:prstGeom prst="rect">
            <a:avLst/>
          </a:prstGeom>
        </p:spPr>
        <p:txBody>
          <a:bodyPr wrap="square" rtlCol="0" anchor="t">
            <a:noAutofit/>
          </a:bodyPr>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调节氧化应激状态</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提升体能素质</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提升营养素吸收效率，促进肌肉蛋白合成</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7989021" y="1641051"/>
            <a:ext cx="4036441" cy="680646"/>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雨生红球藻粉、红石榴浓缩粉、白藜芦醇</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rPr>
              <a:t>菊粉、马铃薯淀粉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3" name="文本框 2"/>
          <p:cNvSpPr txBox="1"/>
          <p:nvPr userDrawn="1">
            <p:custDataLst>
              <p:tags r:id="rId1"/>
            </p:custDataLst>
          </p:nvPr>
        </p:nvSpPr>
        <p:spPr>
          <a:xfrm>
            <a:off x="617855" y="5156357"/>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4" name="文本框 3"/>
          <p:cNvSpPr txBox="1"/>
          <p:nvPr userDrawn="1"/>
        </p:nvSpPr>
        <p:spPr>
          <a:xfrm>
            <a:off x="617855" y="4685030"/>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731364" y="2839152"/>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文本框 9"/>
          <p:cNvSpPr txBox="1"/>
          <p:nvPr/>
        </p:nvSpPr>
        <p:spPr>
          <a:xfrm>
            <a:off x="8702040" y="295910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9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8702040" y="379349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702040" y="337629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8288655" cy="398722"/>
            <a:chOff x="400" y="1020"/>
            <a:chExt cx="13053" cy="1235"/>
          </a:xfrm>
        </p:grpSpPr>
        <p:sp>
          <p:nvSpPr>
            <p:cNvPr id="5" name="文本框 4"/>
            <p:cNvSpPr txBox="1"/>
            <p:nvPr/>
          </p:nvSpPr>
          <p:spPr>
            <a:xfrm>
              <a:off x="400" y="1020"/>
              <a:ext cx="1922" cy="123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1118" cy="1113"/>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抗衰与机能维护</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grpSp>
      <p:sp>
        <p:nvSpPr>
          <p:cNvPr id="75" name="圆角矩形 74"/>
          <p:cNvSpPr/>
          <p:nvPr/>
        </p:nvSpPr>
        <p:spPr>
          <a:xfrm>
            <a:off x="473075" y="1844675"/>
            <a:ext cx="2762885" cy="3150870"/>
          </a:xfrm>
          <a:prstGeom prst="roundRect">
            <a:avLst>
              <a:gd name="adj" fmla="val 4428"/>
            </a:avLst>
          </a:prstGeom>
          <a:solidFill>
            <a:schemeClr val="bg1"/>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38" name="文本框 37"/>
          <p:cNvSpPr txBox="1"/>
          <p:nvPr/>
        </p:nvSpPr>
        <p:spPr>
          <a:xfrm>
            <a:off x="635883" y="2459868"/>
            <a:ext cx="2513080" cy="2722880"/>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kumimoji="1" lang="zh-CN" altLang="en-US" sz="1400" dirty="0">
                <a:solidFill>
                  <a:schemeClr val="tx1">
                    <a:lumMod val="75000"/>
                    <a:lumOff val="25000"/>
                  </a:schemeClr>
                </a:solidFill>
                <a:latin typeface="黑体" panose="02010609060101010101" charset="-122"/>
                <a:ea typeface="黑体" panose="02010609060101010101" charset="-122"/>
                <a:sym typeface="+mn-ea"/>
              </a:rPr>
              <a:t>益生菌干预后有助于调节氧化应激状态，降低氧化损伤</a:t>
            </a:r>
            <a:endParaRPr kumimoji="1" lang="en-US" altLang="zh-CN" sz="1400" dirty="0">
              <a:solidFill>
                <a:schemeClr val="tx1">
                  <a:lumMod val="75000"/>
                  <a:lumOff val="25000"/>
                </a:schemeClr>
              </a:solidFill>
              <a:latin typeface="黑体" panose="02010609060101010101" charset="-122"/>
              <a:ea typeface="黑体" panose="02010609060101010101" charset="-122"/>
            </a:endParaRPr>
          </a:p>
          <a:p>
            <a:pPr marL="285750" indent="-285750">
              <a:lnSpc>
                <a:spcPct val="150000"/>
              </a:lnSpc>
              <a:buFont typeface="Arial" panose="020B0604020202020204" pitchFamily="34" charset="0"/>
              <a:buChar char="•"/>
            </a:pPr>
            <a:r>
              <a:rPr kumimoji="1" lang="zh-CN" altLang="en-US" sz="1400" dirty="0">
                <a:solidFill>
                  <a:schemeClr val="tx1">
                    <a:lumMod val="75000"/>
                    <a:lumOff val="25000"/>
                  </a:schemeClr>
                </a:solidFill>
                <a:latin typeface="黑体" panose="02010609060101010101" charset="-122"/>
                <a:ea typeface="黑体" panose="02010609060101010101" charset="-122"/>
                <a:sym typeface="+mn-ea"/>
              </a:rPr>
              <a:t>益生菌干预后可促进营养吸收和肌肉合成</a:t>
            </a:r>
            <a:endParaRPr kumimoji="1" lang="en-US" altLang="zh-CN" sz="1400" dirty="0">
              <a:solidFill>
                <a:schemeClr val="tx1">
                  <a:lumMod val="75000"/>
                  <a:lumOff val="25000"/>
                </a:schemeClr>
              </a:solidFill>
              <a:latin typeface="黑体" panose="02010609060101010101" charset="-122"/>
              <a:ea typeface="黑体" panose="02010609060101010101" charset="-122"/>
            </a:endParaRPr>
          </a:p>
          <a:p>
            <a:pPr marL="285750" indent="-285750">
              <a:lnSpc>
                <a:spcPct val="150000"/>
              </a:lnSpc>
              <a:buFont typeface="Arial" panose="020B0604020202020204" pitchFamily="34" charset="0"/>
              <a:buChar char="•"/>
            </a:pPr>
            <a:r>
              <a:rPr kumimoji="1" lang="zh-CN" altLang="en-US" sz="1400" dirty="0">
                <a:solidFill>
                  <a:schemeClr val="tx1">
                    <a:lumMod val="75000"/>
                    <a:lumOff val="25000"/>
                  </a:schemeClr>
                </a:solidFill>
                <a:latin typeface="黑体" panose="02010609060101010101" charset="-122"/>
                <a:ea typeface="黑体" panose="02010609060101010101" charset="-122"/>
                <a:sym typeface="+mn-ea"/>
              </a:rPr>
              <a:t>益生菌干预后显著提升体能</a:t>
            </a:r>
            <a:endParaRPr kumimoji="1" lang="zh-CN" altLang="en-US" sz="1400" dirty="0">
              <a:solidFill>
                <a:schemeClr val="tx1">
                  <a:lumMod val="75000"/>
                  <a:lumOff val="25000"/>
                </a:schemeClr>
              </a:solidFill>
              <a:latin typeface="黑体" panose="02010609060101010101" charset="-122"/>
              <a:ea typeface="黑体" panose="02010609060101010101" charset="-122"/>
              <a:cs typeface="Arial" panose="020B0604020202020204" pitchFamily="34" charset="0"/>
              <a:sym typeface="+mn-ea"/>
            </a:endParaRPr>
          </a:p>
        </p:txBody>
      </p:sp>
      <p:sp>
        <p:nvSpPr>
          <p:cNvPr id="66" name="文本框 65"/>
          <p:cNvSpPr txBox="1"/>
          <p:nvPr/>
        </p:nvSpPr>
        <p:spPr>
          <a:xfrm>
            <a:off x="-34856" y="2039098"/>
            <a:ext cx="3778885" cy="583565"/>
          </a:xfrm>
          <a:prstGeom prst="rect">
            <a:avLst/>
          </a:prstGeom>
          <a:noFill/>
        </p:spPr>
        <p:txBody>
          <a:bodyPr wrap="square">
            <a:sp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lang="zh-CN" altLang="en-US" sz="1600" b="1" dirty="0">
                <a:solidFill>
                  <a:srgbClr val="234423"/>
                </a:solidFill>
                <a:latin typeface="Arial" panose="020B0604020202020204" pitchFamily="34" charset="0"/>
                <a:ea typeface="黑体" panose="02010609060101010101" charset="-122"/>
                <a:cs typeface="Arial" panose="020B0604020202020204" pitchFamily="34" charset="0"/>
                <a:sym typeface="+mn-ea"/>
              </a:rPr>
              <a:t>研究成果</a:t>
            </a:r>
            <a:endParaRPr lang="en-US" altLang="zh-CN" sz="1600" b="1" dirty="0">
              <a:solidFill>
                <a:srgbClr val="234423"/>
              </a:solidFill>
              <a:latin typeface="Arial" panose="020B0604020202020204" pitchFamily="34" charset="0"/>
              <a:ea typeface="黑体" panose="02010609060101010101" charset="-122"/>
              <a:cs typeface="Arial" panose="020B0604020202020204" pitchFamily="34" charset="0"/>
            </a:endParaRPr>
          </a:p>
          <a:p>
            <a:pPr marL="0" marR="0" lvl="0" indent="71755" algn="ctr" defTabSz="914400" rtl="0" eaLnBrk="1" fontAlgn="ctr"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rgbClr val="234423"/>
              </a:solidFill>
              <a:effectLst/>
              <a:uLnTx/>
              <a:uFillTx/>
              <a:latin typeface="黑体" panose="02010609060101010101" charset="-122"/>
              <a:ea typeface="黑体" panose="02010609060101010101" charset="-122"/>
              <a:cs typeface="Arial" panose="020B0604020202020204" pitchFamily="34" charset="0"/>
            </a:endParaRPr>
          </a:p>
        </p:txBody>
      </p:sp>
      <p:sp>
        <p:nvSpPr>
          <p:cNvPr id="6" name="矩形 5"/>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圆角矩形 22"/>
          <p:cNvSpPr/>
          <p:nvPr>
            <p:custDataLst>
              <p:tags r:id="rId1"/>
            </p:custDataLst>
          </p:nvPr>
        </p:nvSpPr>
        <p:spPr>
          <a:xfrm>
            <a:off x="7344988" y="1531570"/>
            <a:ext cx="4524375" cy="4740910"/>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4" name="圆角矩形 23"/>
          <p:cNvSpPr/>
          <p:nvPr>
            <p:custDataLst>
              <p:tags r:id="rId2"/>
            </p:custDataLst>
          </p:nvPr>
        </p:nvSpPr>
        <p:spPr>
          <a:xfrm>
            <a:off x="3407353" y="1531570"/>
            <a:ext cx="3686175" cy="4740275"/>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6" name="文本框 25"/>
          <p:cNvSpPr txBox="1"/>
          <p:nvPr>
            <p:custDataLst>
              <p:tags r:id="rId3"/>
            </p:custDataLst>
          </p:nvPr>
        </p:nvSpPr>
        <p:spPr>
          <a:xfrm>
            <a:off x="7692379" y="1999432"/>
            <a:ext cx="3829685" cy="583565"/>
          </a:xfrm>
          <a:prstGeom prst="rect">
            <a:avLst/>
          </a:prstGeom>
          <a:noFill/>
        </p:spPr>
        <p:txBody>
          <a:bodyPr wrap="square" rtlCol="0">
            <a:spAutoFit/>
          </a:bodyPr>
          <a:lstStyle/>
          <a:p>
            <a:pPr algn="ctr"/>
            <a:r>
              <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rPr>
              <a:t>提高力量素质</a:t>
            </a:r>
            <a:endParaRPr kumimoji="1" lang="en-US" altLang="zh-CN" sz="1600" b="1" dirty="0">
              <a:solidFill>
                <a:srgbClr val="404040"/>
              </a:solidFill>
              <a:latin typeface="黑体" panose="02010609060101010101" charset="-122"/>
              <a:ea typeface="黑体" panose="02010609060101010101" charset="-122"/>
              <a:cs typeface="Arial" panose="020B0604020202020204" pitchFamily="34" charset="0"/>
            </a:endParaRPr>
          </a:p>
          <a:p>
            <a:pPr algn="ctr"/>
            <a:endParaRPr kumimoji="1" lang="en-US" altLang="zh-CN" sz="1600" b="1" dirty="0">
              <a:solidFill>
                <a:srgbClr val="404040"/>
              </a:solidFill>
              <a:latin typeface="黑体" panose="02010609060101010101" charset="-122"/>
              <a:ea typeface="黑体" panose="02010609060101010101" charset="-122"/>
              <a:cs typeface="Arial" panose="020B0604020202020204" pitchFamily="34" charset="0"/>
            </a:endParaRPr>
          </a:p>
        </p:txBody>
      </p:sp>
      <p:sp>
        <p:nvSpPr>
          <p:cNvPr id="28" name="文本框 27"/>
          <p:cNvSpPr txBox="1"/>
          <p:nvPr>
            <p:custDataLst>
              <p:tags r:id="rId4"/>
            </p:custDataLst>
          </p:nvPr>
        </p:nvSpPr>
        <p:spPr>
          <a:xfrm>
            <a:off x="7651104" y="4734183"/>
            <a:ext cx="3912235" cy="1050290"/>
          </a:xfrm>
          <a:prstGeom prst="rect">
            <a:avLst/>
          </a:prstGeom>
          <a:noFill/>
        </p:spPr>
        <p:txBody>
          <a:bodyPr wrap="square" rtlCol="0">
            <a:spAutoFit/>
          </a:bodyPr>
          <a:lstStyle/>
          <a:p>
            <a:pPr indent="0" algn="just" fontAlgn="auto">
              <a:lnSpc>
                <a:spcPct val="130000"/>
              </a:lnSpc>
            </a:pPr>
            <a:r>
              <a:rPr lang="zh-CN" altLang="en-US" sz="1200" kern="10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益生菌干预后，受试者卧推</a:t>
            </a:r>
            <a:r>
              <a:rPr lang="en-US" altLang="zh-CN"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80%</a:t>
            </a:r>
            <a:r>
              <a:rPr lang="zh-CN" altLang="en-US" sz="1200" kern="10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最大力量的可重复次数提升</a:t>
            </a:r>
            <a:r>
              <a:rPr lang="en-US" altLang="zh-CN"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1.3</a:t>
            </a:r>
            <a:r>
              <a:rPr lang="zh-CN" altLang="en-US"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次（</a:t>
            </a:r>
            <a:r>
              <a:rPr lang="en-US" altLang="zh-CN"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+12.9%</a:t>
            </a:r>
            <a:r>
              <a:rPr lang="zh-CN" altLang="en-US"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），深蹲</a:t>
            </a:r>
            <a:r>
              <a:rPr lang="en-US" altLang="zh-CN"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80%</a:t>
            </a:r>
            <a:r>
              <a:rPr lang="zh-CN" altLang="en-US"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最大力量的可重复次数提升</a:t>
            </a:r>
            <a:r>
              <a:rPr lang="en-US" altLang="zh-CN"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2.1</a:t>
            </a:r>
            <a:r>
              <a:rPr lang="zh-CN" altLang="en-US"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次（</a:t>
            </a:r>
            <a:r>
              <a:rPr lang="en-US" altLang="zh-CN"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+19.3%</a:t>
            </a:r>
            <a:r>
              <a:rPr lang="zh-CN" altLang="en-US" sz="1200"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），结果显示</a:t>
            </a:r>
            <a:r>
              <a:rPr lang="en-US" altLang="zh-CN" sz="1200" b="1"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BC99</a:t>
            </a:r>
            <a:r>
              <a:rPr lang="zh-CN" altLang="en-US" sz="1200" b="1" kern="1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可显著提升受试者力量耐力与整体体能表现。</a:t>
            </a:r>
            <a:endParaRPr kumimoji="1" lang="zh-CN" altLang="en-US" sz="1200" b="1" i="0" u="none" strike="noStrike" kern="1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43" name="文本框 42"/>
          <p:cNvSpPr txBox="1"/>
          <p:nvPr>
            <p:custDataLst>
              <p:tags r:id="rId5"/>
            </p:custDataLst>
          </p:nvPr>
        </p:nvSpPr>
        <p:spPr>
          <a:xfrm>
            <a:off x="3709593" y="1936838"/>
            <a:ext cx="2976880" cy="337185"/>
          </a:xfrm>
          <a:prstGeom prst="rect">
            <a:avLst/>
          </a:prstGeom>
          <a:noFill/>
        </p:spPr>
        <p:txBody>
          <a:bodyPr wrap="square" rtlCol="0">
            <a:spAutoFit/>
          </a:bodyPr>
          <a:lstStyle/>
          <a:p>
            <a:pPr algn="ctr"/>
            <a:r>
              <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rPr>
              <a:t>改善氧化应激</a:t>
            </a:r>
            <a:endPar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endParaRPr>
          </a:p>
        </p:txBody>
      </p:sp>
      <p:sp>
        <p:nvSpPr>
          <p:cNvPr id="44" name="文本框 43"/>
          <p:cNvSpPr txBox="1"/>
          <p:nvPr>
            <p:custDataLst>
              <p:tags r:id="rId6"/>
            </p:custDataLst>
          </p:nvPr>
        </p:nvSpPr>
        <p:spPr>
          <a:xfrm>
            <a:off x="3529822" y="4734195"/>
            <a:ext cx="3625927" cy="1050290"/>
          </a:xfrm>
          <a:prstGeom prst="rect">
            <a:avLst/>
          </a:prstGeom>
          <a:noFill/>
        </p:spPr>
        <p:txBody>
          <a:bodyPr wrap="square" rtlCol="0">
            <a:spAutoFit/>
          </a:bodyPr>
          <a:lstStyle/>
          <a:p>
            <a:pPr indent="0" algn="just" fontAlgn="auto">
              <a:lnSpc>
                <a:spcPct val="130000"/>
              </a:lnSpc>
            </a:pPr>
            <a:r>
              <a:rPr lang="zh-CN" altLang="en-US" sz="120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益生菌干预后，受试者体内抗氧化指标谷胱甘肽（</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GSH</a:t>
            </a:r>
            <a:r>
              <a:rPr lang="zh-CN" altLang="en-US" sz="120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）水平显著升高，氧化损伤指标丙二醛（</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MDA</a:t>
            </a:r>
            <a:r>
              <a:rPr lang="zh-CN" altLang="en-US" sz="120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）水平显著降低，表明</a:t>
            </a:r>
            <a:r>
              <a:rPr lang="en-US" altLang="zh-CN" sz="12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BC99</a:t>
            </a:r>
            <a:r>
              <a:rPr lang="zh-CN" altLang="en-US" sz="1200" b="1"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有助于调节氧化应激状态，维持体内氧化系统的健康平衡。</a:t>
            </a:r>
            <a:endParaRPr kumimoji="1" lang="en-US" altLang="zh-CN" sz="12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endParaRPr>
          </a:p>
        </p:txBody>
      </p:sp>
      <p:pic>
        <p:nvPicPr>
          <p:cNvPr id="29" name="图片 28"/>
          <p:cNvPicPr>
            <a:picLocks noChangeAspect="1"/>
          </p:cNvPicPr>
          <p:nvPr>
            <p:custDataLst>
              <p:tags r:id="rId7"/>
            </p:custDataLst>
          </p:nvPr>
        </p:nvPicPr>
        <p:blipFill>
          <a:blip r:embed="rId8"/>
          <a:stretch>
            <a:fillRect/>
          </a:stretch>
        </p:blipFill>
        <p:spPr>
          <a:xfrm>
            <a:off x="3529822" y="2362143"/>
            <a:ext cx="1630916" cy="2212779"/>
          </a:xfrm>
          <a:prstGeom prst="rect">
            <a:avLst/>
          </a:prstGeom>
        </p:spPr>
      </p:pic>
      <p:pic>
        <p:nvPicPr>
          <p:cNvPr id="30" name="图片 29"/>
          <p:cNvPicPr>
            <a:picLocks noChangeAspect="1"/>
          </p:cNvPicPr>
          <p:nvPr>
            <p:custDataLst>
              <p:tags r:id="rId9"/>
            </p:custDataLst>
          </p:nvPr>
        </p:nvPicPr>
        <p:blipFill>
          <a:blip r:embed="rId10"/>
          <a:stretch>
            <a:fillRect/>
          </a:stretch>
        </p:blipFill>
        <p:spPr>
          <a:xfrm>
            <a:off x="5160738" y="2353648"/>
            <a:ext cx="1656399" cy="2221274"/>
          </a:xfrm>
          <a:prstGeom prst="rect">
            <a:avLst/>
          </a:prstGeom>
        </p:spPr>
      </p:pic>
      <p:pic>
        <p:nvPicPr>
          <p:cNvPr id="35" name="图片 34"/>
          <p:cNvPicPr>
            <a:picLocks noChangeAspect="1"/>
          </p:cNvPicPr>
          <p:nvPr>
            <p:custDataLst>
              <p:tags r:id="rId11"/>
            </p:custDataLst>
          </p:nvPr>
        </p:nvPicPr>
        <p:blipFill>
          <a:blip r:embed="rId12"/>
          <a:stretch>
            <a:fillRect/>
          </a:stretch>
        </p:blipFill>
        <p:spPr>
          <a:xfrm>
            <a:off x="7409547" y="2435976"/>
            <a:ext cx="2123085" cy="2061418"/>
          </a:xfrm>
          <a:prstGeom prst="rect">
            <a:avLst/>
          </a:prstGeom>
        </p:spPr>
      </p:pic>
      <p:pic>
        <p:nvPicPr>
          <p:cNvPr id="36" name="图片 35"/>
          <p:cNvPicPr>
            <a:picLocks noChangeAspect="1"/>
          </p:cNvPicPr>
          <p:nvPr>
            <p:custDataLst>
              <p:tags r:id="rId13"/>
            </p:custDataLst>
          </p:nvPr>
        </p:nvPicPr>
        <p:blipFill>
          <a:blip r:embed="rId14"/>
          <a:stretch>
            <a:fillRect/>
          </a:stretch>
        </p:blipFill>
        <p:spPr>
          <a:xfrm>
            <a:off x="9681811" y="2435602"/>
            <a:ext cx="2123085" cy="2065823"/>
          </a:xfrm>
          <a:prstGeom prst="rect">
            <a:avLst/>
          </a:prstGeom>
        </p:spPr>
      </p:pic>
      <p:sp>
        <p:nvSpPr>
          <p:cNvPr id="42" name="文本框 41"/>
          <p:cNvSpPr txBox="1"/>
          <p:nvPr/>
        </p:nvSpPr>
        <p:spPr>
          <a:xfrm>
            <a:off x="543550" y="4995481"/>
            <a:ext cx="1801495" cy="337185"/>
          </a:xfrm>
          <a:prstGeom prst="rect">
            <a:avLst/>
          </a:prstGeom>
          <a:noFill/>
        </p:spPr>
        <p:txBody>
          <a:bodyPr wrap="none" rtlCol="0">
            <a:spAutoFit/>
          </a:bodyPr>
          <a:lstStyle/>
          <a:p>
            <a:r>
              <a:rPr kumimoji="1" lang="en-US" altLang="zh-CN" sz="800" b="1" dirty="0">
                <a:solidFill>
                  <a:schemeClr val="tx1">
                    <a:lumMod val="75000"/>
                    <a:lumOff val="25000"/>
                  </a:schemeClr>
                </a:solidFill>
              </a:rPr>
              <a:t>DOI: 10.3389/fimmu.2025.1654724</a:t>
            </a:r>
            <a:endParaRPr kumimoji="1" lang="en-US" altLang="zh-CN" sz="800" b="1" dirty="0">
              <a:solidFill>
                <a:schemeClr val="tx1">
                  <a:lumMod val="75000"/>
                  <a:lumOff val="25000"/>
                </a:schemeClr>
              </a:solidFill>
            </a:endParaRPr>
          </a:p>
          <a:p>
            <a:r>
              <a:rPr kumimoji="1" lang="en-US" altLang="zh-CN" sz="800" b="1" dirty="0">
                <a:solidFill>
                  <a:schemeClr val="tx1">
                    <a:lumMod val="75000"/>
                    <a:lumOff val="25000"/>
                  </a:schemeClr>
                </a:solidFill>
              </a:rPr>
              <a:t>DOI: 10.3390/nu16233990</a:t>
            </a:r>
            <a:endParaRPr kumimoji="1" lang="en-US" altLang="zh-CN" sz="800" b="1" dirty="0">
              <a:solidFill>
                <a:schemeClr val="tx1">
                  <a:lumMod val="75000"/>
                  <a:lumOff val="25000"/>
                </a:schemeClr>
              </a:solidFill>
            </a:endParaRPr>
          </a:p>
        </p:txBody>
      </p:sp>
      <p:grpSp>
        <p:nvGrpSpPr>
          <p:cNvPr id="9" name="组合 8"/>
          <p:cNvGrpSpPr/>
          <p:nvPr>
            <p:custDataLst>
              <p:tags r:id="rId15"/>
            </p:custDataLst>
          </p:nvPr>
        </p:nvGrpSpPr>
        <p:grpSpPr>
          <a:xfrm>
            <a:off x="3436963" y="1557182"/>
            <a:ext cx="872297" cy="442290"/>
            <a:chOff x="6928" y="1828"/>
            <a:chExt cx="1737" cy="725"/>
          </a:xfrm>
        </p:grpSpPr>
        <p:sp>
          <p:nvSpPr>
            <p:cNvPr id="32" name="文本框 31"/>
            <p:cNvSpPr txBox="1"/>
            <p:nvPr>
              <p:custDataLst>
                <p:tags r:id="rId16"/>
              </p:custDataLst>
            </p:nvPr>
          </p:nvSpPr>
          <p:spPr>
            <a:xfrm>
              <a:off x="7013" y="1830"/>
              <a:ext cx="1568" cy="723"/>
            </a:xfrm>
            <a:prstGeom prst="rect">
              <a:avLst/>
            </a:prstGeom>
            <a:noFill/>
            <a:ln>
              <a:noFill/>
            </a:ln>
          </p:spPr>
          <p:txBody>
            <a:bodyPr wrap="square" rtlCol="0">
              <a:noAutofit/>
            </a:bodyPr>
            <a:p>
              <a:pPr algn="ctr"/>
              <a:r>
                <a:rPr 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a:t>
              </a:r>
              <a:r>
                <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1" name="圆角矩形 20"/>
            <p:cNvSpPr/>
            <p:nvPr>
              <p:custDataLst>
                <p:tags r:id="rId17"/>
              </p:custDataLst>
            </p:nvPr>
          </p:nvSpPr>
          <p:spPr>
            <a:xfrm>
              <a:off x="6928" y="1828"/>
              <a:ext cx="1737"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47" name="组合 46"/>
          <p:cNvGrpSpPr/>
          <p:nvPr>
            <p:custDataLst>
              <p:tags r:id="rId18"/>
            </p:custDataLst>
          </p:nvPr>
        </p:nvGrpSpPr>
        <p:grpSpPr>
          <a:xfrm>
            <a:off x="7345018" y="1558447"/>
            <a:ext cx="872297" cy="442290"/>
            <a:chOff x="6928" y="1828"/>
            <a:chExt cx="1737" cy="725"/>
          </a:xfrm>
        </p:grpSpPr>
        <p:sp>
          <p:nvSpPr>
            <p:cNvPr id="48" name="文本框 47"/>
            <p:cNvSpPr txBox="1"/>
            <p:nvPr>
              <p:custDataLst>
                <p:tags r:id="rId19"/>
              </p:custDataLst>
            </p:nvPr>
          </p:nvSpPr>
          <p:spPr>
            <a:xfrm>
              <a:off x="7013" y="1830"/>
              <a:ext cx="1568" cy="723"/>
            </a:xfrm>
            <a:prstGeom prst="rect">
              <a:avLst/>
            </a:prstGeom>
            <a:noFill/>
            <a:ln>
              <a:noFill/>
            </a:ln>
          </p:spPr>
          <p:txBody>
            <a:bodyPr wrap="square" rtlCol="0">
              <a:noAutofit/>
            </a:bodyPr>
            <a:p>
              <a:pPr algn="ctr"/>
              <a:r>
                <a:rPr 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a:t>
              </a:r>
              <a:r>
                <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49" name="圆角矩形 48"/>
            <p:cNvSpPr/>
            <p:nvPr>
              <p:custDataLst>
                <p:tags r:id="rId20"/>
              </p:custDataLst>
            </p:nvPr>
          </p:nvSpPr>
          <p:spPr>
            <a:xfrm>
              <a:off x="6928" y="1828"/>
              <a:ext cx="1737"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50" name="直接连接符 49"/>
          <p:cNvCxnSpPr/>
          <p:nvPr/>
        </p:nvCxnSpPr>
        <p:spPr>
          <a:xfrm>
            <a:off x="1764030" y="723265"/>
            <a:ext cx="0" cy="16510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762240" cy="706755"/>
            <a:chOff x="400" y="1020"/>
            <a:chExt cx="12224"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89" cy="1113"/>
            </a:xfrm>
            <a:prstGeom prst="rect">
              <a:avLst/>
            </a:prstGeom>
            <a:noFill/>
          </p:spPr>
          <p:txBody>
            <a:bodyPr wrap="square" rtlCol="0" anchor="t">
              <a:noAutofit/>
            </a:bodyPr>
            <a:p>
              <a:pPr marL="0" marR="0" lvl="0" indent="0" algn="l" defTabSz="0" rtl="0" eaLnBrk="1" fontAlgn="auto" latinLnBrk="0" hangingPunct="1">
                <a:lnSpc>
                  <a:spcPct val="100000"/>
                </a:lnSpc>
                <a:spcBef>
                  <a:spcPts val="0"/>
                </a:spcBef>
                <a:spcAft>
                  <a:spcPts val="0"/>
                </a:spcAft>
                <a:buSzTx/>
                <a:buNone/>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血糖稳态调控</a:t>
              </a:r>
              <a:endParaRPr lang="en-US" altLang="zh-CN" sz="2000" b="1" i="0" u="none" strike="noStrike" dirty="0">
                <a:solidFill>
                  <a:srgbClr val="000000"/>
                </a:solidFill>
                <a:effectLst/>
                <a:latin typeface="Arial" panose="020B0604020202020204" pitchFamily="34" charset="0"/>
                <a:ea typeface="黑体" panose="02010609060101010101" charset="-122"/>
                <a:cs typeface="Arial" panose="020B0604020202020204" pitchFamily="34" charset="0"/>
              </a:endParaRPr>
            </a:p>
            <a:p>
              <a:pPr marL="0" marR="0" lvl="0" indent="0" algn="l" defTabSz="0" rtl="0" eaLnBrk="1" fontAlgn="auto" latinLnBrk="0" hangingPunct="1">
                <a:lnSpc>
                  <a:spcPct val="100000"/>
                </a:lnSpc>
                <a:spcBef>
                  <a:spcPts val="0"/>
                </a:spcBef>
                <a:spcAft>
                  <a:spcPts val="0"/>
                </a:spcAft>
                <a:buSzTx/>
                <a:buNone/>
              </a:pP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22" y="1171833"/>
            <a:ext cx="3879215" cy="810260"/>
          </a:xfrm>
          <a:prstGeom prst="rect">
            <a:avLst/>
          </a:prstGeom>
        </p:spPr>
        <p:txBody>
          <a:bodyPr wrap="none" rtlCol="0">
            <a:spAutoFit/>
          </a:bodyPr>
          <a:p>
            <a:pPr indent="0" algn="l" fontAlgn="auto">
              <a:lnSpc>
                <a:spcPct val="130000"/>
              </a:lnSpc>
            </a:pPr>
            <a:r>
              <a:rPr lang="en-US" altLang="zh-CN" sz="1200">
                <a:solidFill>
                  <a:schemeClr val="accent6">
                    <a:lumMod val="50000"/>
                  </a:schemeClr>
                </a:solidFill>
              </a:rPr>
              <a:t>短双歧杆菌 BBr60</a:t>
            </a:r>
            <a:r>
              <a:rPr lang="en-US" altLang="zh-CN" sz="1200">
                <a:solidFill>
                  <a:schemeClr val="accent6">
                    <a:lumMod val="50000"/>
                  </a:schemeClr>
                </a:solidFill>
              </a:rPr>
              <a:t>; 鼠李糖乳酪杆菌 LRa05;</a:t>
            </a:r>
            <a:endParaRPr lang="en-US" altLang="zh-CN" sz="1200">
              <a:solidFill>
                <a:schemeClr val="accent6">
                  <a:lumMod val="50000"/>
                </a:schemeClr>
              </a:solidFill>
            </a:endParaRPr>
          </a:p>
          <a:p>
            <a:pPr indent="0" algn="l" fontAlgn="auto">
              <a:lnSpc>
                <a:spcPct val="130000"/>
              </a:lnSpc>
            </a:pPr>
            <a:r>
              <a:rPr lang="en-US" altLang="zh-CN" sz="1200">
                <a:solidFill>
                  <a:schemeClr val="accent6">
                    <a:lumMod val="50000"/>
                  </a:schemeClr>
                </a:solidFill>
              </a:rPr>
              <a:t>长双歧杆菌长亚种 BL21</a:t>
            </a:r>
            <a:r>
              <a:rPr lang="en-US" altLang="zh-CN" sz="1200">
                <a:solidFill>
                  <a:srgbClr val="234423"/>
                </a:solidFill>
              </a:rPr>
              <a:t>; </a:t>
            </a:r>
            <a:r>
              <a:rPr lang="en-US" altLang="zh-CN" sz="1200">
                <a:solidFill>
                  <a:schemeClr val="tx1">
                    <a:lumMod val="75000"/>
                    <a:lumOff val="25000"/>
                  </a:schemeClr>
                </a:solidFill>
              </a:rPr>
              <a:t>动物双歧杆菌乳亚种 BLa80;</a:t>
            </a:r>
            <a:endParaRPr lang="en-US" altLang="zh-CN" sz="1200">
              <a:solidFill>
                <a:schemeClr val="tx1">
                  <a:lumMod val="75000"/>
                  <a:lumOff val="25000"/>
                </a:schemeClr>
              </a:solidFill>
            </a:endParaRPr>
          </a:p>
          <a:p>
            <a:pPr indent="0" algn="l" fontAlgn="auto">
              <a:lnSpc>
                <a:spcPct val="130000"/>
              </a:lnSpc>
            </a:pPr>
            <a:r>
              <a:rPr lang="zh-CN" altLang="en-US" sz="1200">
                <a:solidFill>
                  <a:schemeClr val="tx1">
                    <a:lumMod val="75000"/>
                    <a:lumOff val="25000"/>
                  </a:schemeClr>
                </a:solidFill>
                <a:sym typeface="+mn-ea"/>
              </a:rPr>
              <a:t>灭活嗜黏蛋白阿克曼氏菌</a:t>
            </a:r>
            <a:r>
              <a:rPr lang="en-US" altLang="zh-CN" sz="1200">
                <a:solidFill>
                  <a:schemeClr val="tx1">
                    <a:lumMod val="75000"/>
                    <a:lumOff val="25000"/>
                  </a:schemeClr>
                </a:solidFill>
                <a:sym typeface="+mn-ea"/>
              </a:rPr>
              <a:t> Akk11; </a:t>
            </a:r>
            <a:r>
              <a:rPr lang="en-US" altLang="zh-CN" sz="1200">
                <a:solidFill>
                  <a:schemeClr val="tx1">
                    <a:lumMod val="50000"/>
                    <a:lumOff val="50000"/>
                  </a:schemeClr>
                </a:solidFill>
              </a:rPr>
              <a:t>凝结魏茨曼氏菌 BC99</a:t>
            </a:r>
            <a:endParaRPr lang="en-US" altLang="zh-CN" sz="1200" b="1">
              <a:solidFill>
                <a:schemeClr val="tx1">
                  <a:lumMod val="50000"/>
                  <a:lumOff val="50000"/>
                </a:schemeClr>
              </a:solidFill>
            </a:endParaRPr>
          </a:p>
        </p:txBody>
      </p:sp>
      <p:sp>
        <p:nvSpPr>
          <p:cNvPr id="7" name="文本框 6"/>
          <p:cNvSpPr txBox="1"/>
          <p:nvPr userDrawn="1"/>
        </p:nvSpPr>
        <p:spPr>
          <a:xfrm>
            <a:off x="703619" y="2614324"/>
            <a:ext cx="4640974" cy="922020"/>
          </a:xfrm>
          <a:prstGeom prst="rect">
            <a:avLst/>
          </a:prstGeom>
        </p:spPr>
        <p:txBody>
          <a:bodyPr wrap="square" rtlCol="0" anchor="t">
            <a:noAutofit/>
          </a:bodyPr>
          <a:p>
            <a:pPr marL="285750" lvl="0" indent="-285750" algn="l" defTabSz="0">
              <a:lnSpc>
                <a:spcPct val="150000"/>
              </a:lnSpc>
              <a:buClr>
                <a:srgbClr val="AF3014"/>
              </a:buClr>
              <a:buSzTx/>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提升胰岛素</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敏感性</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lvl="0" indent="-285750" algn="l" defTabSz="0">
              <a:lnSpc>
                <a:spcPct val="150000"/>
              </a:lnSpc>
              <a:buClr>
                <a:srgbClr val="AF3014"/>
              </a:buClr>
              <a:buSzTx/>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显著降低空腹血糖水</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平</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lvl="0" indent="-285750" algn="l" defTabSz="0">
              <a:lnSpc>
                <a:spcPct val="150000"/>
              </a:lnSpc>
              <a:buClr>
                <a:srgbClr val="AF3014"/>
              </a:buClr>
              <a:buSzTx/>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优化糖脂代谢功能</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graphicFrame>
        <p:nvGraphicFramePr>
          <p:cNvPr id="4" name="表格 3"/>
          <p:cNvGraphicFramePr/>
          <p:nvPr/>
        </p:nvGraphicFramePr>
        <p:xfrm>
          <a:off x="617898" y="5017644"/>
          <a:ext cx="6010275" cy="1245870"/>
        </p:xfrm>
        <a:graphic>
          <a:graphicData uri="http://schemas.openxmlformats.org/drawingml/2006/table">
            <a:tbl>
              <a:tblPr/>
              <a:tblGrid>
                <a:gridCol w="2590800"/>
                <a:gridCol w="3419475"/>
              </a:tblGrid>
              <a:tr h="2667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LRa05</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ChiCTR2300073308</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NCT06901791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BBr60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NCT06305650</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286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BL21</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ChiCTR2300073299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BLa80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ChiCTR2300073412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41935">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BLa80+LRa05+BBr60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NCT06440486</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pAkk11</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NCT06964932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NCT06964919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8575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NCT06307821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29" name="文本框 28"/>
          <p:cNvSpPr txBox="1"/>
          <p:nvPr/>
        </p:nvSpPr>
        <p:spPr>
          <a:xfrm>
            <a:off x="8496300" y="1301115"/>
            <a:ext cx="335280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绿茶粉、食用菌浓缩粉（双孢蘑菇）</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菊粉、阿拉伯胶、马铃薯淀粉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10" name="文本框 9"/>
          <p:cNvSpPr txBox="1"/>
          <p:nvPr userDrawn="1">
            <p:custDataLst>
              <p:tags r:id="rId1"/>
            </p:custDataLst>
          </p:nvPr>
        </p:nvSpPr>
        <p:spPr>
          <a:xfrm>
            <a:off x="617855" y="4603907"/>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1" name="文本框 10"/>
          <p:cNvSpPr txBox="1"/>
          <p:nvPr userDrawn="1"/>
        </p:nvSpPr>
        <p:spPr>
          <a:xfrm>
            <a:off x="617855" y="4132580"/>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731364" y="2286702"/>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3" name="文本框 12"/>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4" name="文本框 13"/>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5" name="文本框 14"/>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467995"/>
            <a:chOff x="400" y="1020"/>
            <a:chExt cx="10203" cy="737"/>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737"/>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血糖稳态调控</a:t>
              </a:r>
              <a:endParaRPr lang="en-US" altLang="zh-CN" sz="2000" b="1" i="0" u="none" strike="noStrike" dirty="0">
                <a:solidFill>
                  <a:srgbClr val="000000"/>
                </a:solidFill>
                <a:effectLst/>
                <a:latin typeface="Arial" panose="020B0604020202020204" pitchFamily="34" charset="0"/>
                <a:ea typeface="黑体" panose="02010609060101010101"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409575" y="5972856"/>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圆角矩形 11"/>
          <p:cNvSpPr/>
          <p:nvPr>
            <p:custDataLst>
              <p:tags r:id="rId1"/>
            </p:custDataLst>
          </p:nvPr>
        </p:nvSpPr>
        <p:spPr>
          <a:xfrm>
            <a:off x="4891122" y="1228781"/>
            <a:ext cx="6844187" cy="2441865"/>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3" name="圆角矩形 12"/>
          <p:cNvSpPr/>
          <p:nvPr>
            <p:custDataLst>
              <p:tags r:id="rId2"/>
            </p:custDataLst>
          </p:nvPr>
        </p:nvSpPr>
        <p:spPr>
          <a:xfrm>
            <a:off x="4891093" y="3843066"/>
            <a:ext cx="6834671" cy="2787650"/>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3" name="圆角矩形 2"/>
          <p:cNvSpPr/>
          <p:nvPr/>
        </p:nvSpPr>
        <p:spPr>
          <a:xfrm>
            <a:off x="508635" y="1769110"/>
            <a:ext cx="3851275" cy="3497580"/>
          </a:xfrm>
          <a:prstGeom prst="roundRect">
            <a:avLst>
              <a:gd name="adj" fmla="val 4428"/>
            </a:avLst>
          </a:prstGeom>
          <a:solidFill>
            <a:schemeClr val="bg1"/>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 name="组合 3"/>
          <p:cNvGrpSpPr/>
          <p:nvPr>
            <p:custDataLst>
              <p:tags r:id="rId3"/>
            </p:custDataLst>
          </p:nvPr>
        </p:nvGrpSpPr>
        <p:grpSpPr>
          <a:xfrm>
            <a:off x="4862529" y="1202973"/>
            <a:ext cx="1147445" cy="337185"/>
            <a:chOff x="6868" y="1796"/>
            <a:chExt cx="1807" cy="531"/>
          </a:xfrm>
        </p:grpSpPr>
        <p:sp>
          <p:nvSpPr>
            <p:cNvPr id="32" name="文本框 31"/>
            <p:cNvSpPr txBox="1"/>
            <p:nvPr>
              <p:custDataLst>
                <p:tags r:id="rId4"/>
              </p:custDataLst>
            </p:nvPr>
          </p:nvSpPr>
          <p:spPr>
            <a:xfrm>
              <a:off x="6868" y="1796"/>
              <a:ext cx="1807" cy="531"/>
            </a:xfrm>
            <a:prstGeom prst="rect">
              <a:avLst/>
            </a:prstGeom>
            <a:noFill/>
            <a:ln>
              <a:noFill/>
            </a:ln>
          </p:spPr>
          <p:txBody>
            <a:bodyPr wrap="square" rtlCol="0">
              <a:spAutoFit/>
            </a:bodyPr>
            <a:p>
              <a:pPr algn="ctr"/>
              <a:r>
                <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 </a:t>
              </a:r>
              <a:r>
                <a:rPr lang="zh-CN" alt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6" name="圆角矩形 5"/>
            <p:cNvSpPr/>
            <p:nvPr>
              <p:custDataLst>
                <p:tags r:id="rId5"/>
              </p:custDataLst>
            </p:nvPr>
          </p:nvSpPr>
          <p:spPr>
            <a:xfrm>
              <a:off x="6928" y="1828"/>
              <a:ext cx="1599"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41" name="文本框 40"/>
          <p:cNvSpPr txBox="1"/>
          <p:nvPr>
            <p:custDataLst>
              <p:tags r:id="rId6"/>
            </p:custDataLst>
          </p:nvPr>
        </p:nvSpPr>
        <p:spPr>
          <a:xfrm>
            <a:off x="6416058" y="1228781"/>
            <a:ext cx="4491355" cy="3371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r>
              <a:rPr kumimoji="1" lang="zh-CN" altLang="en-US" sz="1600" b="1"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有效改善</a:t>
            </a:r>
            <a:r>
              <a:rPr kumimoji="1" lang="en-US" altLang="zh-CN" sz="1600" b="1"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2</a:t>
            </a:r>
            <a:r>
              <a:rPr kumimoji="1" lang="zh-CN" altLang="en-US" sz="1600" b="1"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型糖尿病患者的血糖</a:t>
            </a:r>
            <a:endParaRPr kumimoji="1" lang="zh-CN" altLang="en-US" sz="16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endParaRPr>
          </a:p>
        </p:txBody>
      </p:sp>
      <p:sp>
        <p:nvSpPr>
          <p:cNvPr id="66" name="文本框 65"/>
          <p:cNvSpPr txBox="1"/>
          <p:nvPr/>
        </p:nvSpPr>
        <p:spPr>
          <a:xfrm>
            <a:off x="508629" y="1862548"/>
            <a:ext cx="3778885" cy="368300"/>
          </a:xfrm>
          <a:prstGeom prst="rect">
            <a:avLst/>
          </a:prstGeom>
          <a:noFill/>
        </p:spPr>
        <p:txBody>
          <a:bodyPr wrap="square">
            <a:sp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lang="zh-CN" altLang="en-US" b="1" dirty="0">
                <a:solidFill>
                  <a:srgbClr val="234423"/>
                </a:solidFill>
                <a:latin typeface="Arial" panose="020B0604020202020204" pitchFamily="34" charset="0"/>
                <a:ea typeface="黑体" panose="02010609060101010101" charset="-122"/>
                <a:cs typeface="Arial" panose="020B0604020202020204" pitchFamily="34" charset="0"/>
                <a:sym typeface="+mn-ea"/>
              </a:rPr>
              <a:t>研究</a:t>
            </a:r>
            <a:r>
              <a:rPr lang="zh-CN" altLang="en-US" b="1" dirty="0">
                <a:solidFill>
                  <a:srgbClr val="234423"/>
                </a:solidFill>
                <a:latin typeface="Arial" panose="020B0604020202020204" pitchFamily="34" charset="0"/>
                <a:ea typeface="黑体" panose="02010609060101010101" charset="-122"/>
                <a:cs typeface="Arial" panose="020B0604020202020204" pitchFamily="34" charset="0"/>
                <a:sym typeface="+mn-ea"/>
              </a:rPr>
              <a:t>成果</a:t>
            </a:r>
            <a:endParaRPr lang="zh-CN" altLang="en-US"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sp>
        <p:nvSpPr>
          <p:cNvPr id="67" name="文本框 66"/>
          <p:cNvSpPr txBox="1"/>
          <p:nvPr/>
        </p:nvSpPr>
        <p:spPr>
          <a:xfrm>
            <a:off x="608965" y="2333625"/>
            <a:ext cx="3649980" cy="2587625"/>
          </a:xfrm>
          <a:prstGeom prst="rect">
            <a:avLst/>
          </a:prstGeom>
          <a:noFill/>
        </p:spPr>
        <p:txBody>
          <a:bodyPr wrap="square" rtlCol="0">
            <a:noAutofit/>
          </a:bodyPr>
          <a:lstStyle/>
          <a:p>
            <a:pPr marL="285750"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显著降低血清胰岛素、空腹血糖与糖化血红蛋白水平</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a:p>
            <a:pPr marL="285750"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改善</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II</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型糖尿病患者的胰岛素敏感性与长期血糖控制</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a:p>
            <a:pPr marL="285750"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促进脂质代谢，降低总胆固醇与甘油三酯，增强有益脂蛋白酶活性以减少动脉粥样硬化风险</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a:p>
            <a:pPr marL="285750"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支持健康的糖代谢稳态与整体代谢平衡</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p:txBody>
      </p:sp>
      <p:pic>
        <p:nvPicPr>
          <p:cNvPr id="90" name="图片 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37900" y="4027851"/>
            <a:ext cx="5958840" cy="2581910"/>
          </a:xfrm>
          <a:prstGeom prst="rect">
            <a:avLst/>
          </a:prstGeom>
        </p:spPr>
      </p:pic>
      <p:sp>
        <p:nvSpPr>
          <p:cNvPr id="16" name="文本框 15"/>
          <p:cNvSpPr txBox="1"/>
          <p:nvPr>
            <p:custDataLst>
              <p:tags r:id="rId8"/>
            </p:custDataLst>
          </p:nvPr>
        </p:nvSpPr>
        <p:spPr>
          <a:xfrm>
            <a:off x="5426886" y="3830028"/>
            <a:ext cx="6633146" cy="3371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600" b="1"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血脂代谢与心血管风险改善</a:t>
            </a:r>
            <a:endParaRPr kumimoji="1" lang="zh-CN" altLang="en-US" sz="16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endParaRPr>
          </a:p>
        </p:txBody>
      </p:sp>
      <p:grpSp>
        <p:nvGrpSpPr>
          <p:cNvPr id="10" name="组合 9"/>
          <p:cNvGrpSpPr/>
          <p:nvPr>
            <p:custDataLst>
              <p:tags r:id="rId9"/>
            </p:custDataLst>
          </p:nvPr>
        </p:nvGrpSpPr>
        <p:grpSpPr>
          <a:xfrm>
            <a:off x="4853628" y="3816453"/>
            <a:ext cx="1147445" cy="337185"/>
            <a:chOff x="6869" y="1786"/>
            <a:chExt cx="1807" cy="531"/>
          </a:xfrm>
        </p:grpSpPr>
        <p:sp>
          <p:nvSpPr>
            <p:cNvPr id="11" name="文本框 10"/>
            <p:cNvSpPr txBox="1"/>
            <p:nvPr>
              <p:custDataLst>
                <p:tags r:id="rId10"/>
              </p:custDataLst>
            </p:nvPr>
          </p:nvSpPr>
          <p:spPr>
            <a:xfrm>
              <a:off x="6869" y="1786"/>
              <a:ext cx="1807" cy="531"/>
            </a:xfrm>
            <a:prstGeom prst="rect">
              <a:avLst/>
            </a:prstGeom>
            <a:noFill/>
            <a:ln>
              <a:noFill/>
            </a:ln>
          </p:spPr>
          <p:txBody>
            <a:bodyPr wrap="square" rtlCol="0">
              <a:spAutoFit/>
            </a:bodyPr>
            <a:p>
              <a:pPr algn="ctr"/>
              <a:r>
                <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 </a:t>
              </a:r>
              <a:r>
                <a:rPr lang="zh-CN" alt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4" name="圆角矩形 13"/>
            <p:cNvSpPr/>
            <p:nvPr>
              <p:custDataLst>
                <p:tags r:id="rId11"/>
              </p:custDataLst>
            </p:nvPr>
          </p:nvSpPr>
          <p:spPr>
            <a:xfrm>
              <a:off x="6928" y="1828"/>
              <a:ext cx="1599"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17" name="图片 16"/>
          <p:cNvPicPr>
            <a:picLocks noChangeAspect="1"/>
          </p:cNvPicPr>
          <p:nvPr/>
        </p:nvPicPr>
        <p:blipFill>
          <a:blip r:embed="rId12" cstate="email"/>
          <a:stretch>
            <a:fillRect/>
          </a:stretch>
        </p:blipFill>
        <p:spPr>
          <a:xfrm>
            <a:off x="5447382" y="1611976"/>
            <a:ext cx="5958840" cy="2002155"/>
          </a:xfrm>
          <a:prstGeom prst="rect">
            <a:avLst/>
          </a:prstGeom>
        </p:spPr>
      </p:pic>
      <p:grpSp>
        <p:nvGrpSpPr>
          <p:cNvPr id="88" name="组合 87"/>
          <p:cNvGrpSpPr/>
          <p:nvPr/>
        </p:nvGrpSpPr>
        <p:grpSpPr>
          <a:xfrm>
            <a:off x="5375896" y="1676861"/>
            <a:ext cx="5940108" cy="1994881"/>
            <a:chOff x="5924184" y="1235190"/>
            <a:chExt cx="5940108" cy="1994881"/>
          </a:xfrm>
        </p:grpSpPr>
        <p:sp>
          <p:nvSpPr>
            <p:cNvPr id="69" name="圆角矩形 68"/>
            <p:cNvSpPr/>
            <p:nvPr/>
          </p:nvSpPr>
          <p:spPr>
            <a:xfrm>
              <a:off x="6043303" y="1395735"/>
              <a:ext cx="301774" cy="144879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8" name="文本框 17"/>
            <p:cNvSpPr txBox="1"/>
            <p:nvPr/>
          </p:nvSpPr>
          <p:spPr>
            <a:xfrm rot="16200000">
              <a:off x="5231837" y="1927620"/>
              <a:ext cx="1800191"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Change in glycated hemoglobin (HbA1c) (%)</a:t>
              </a:r>
              <a:endPar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2" name="圆角矩形 71"/>
            <p:cNvSpPr/>
            <p:nvPr/>
          </p:nvSpPr>
          <p:spPr>
            <a:xfrm>
              <a:off x="8074223" y="1372643"/>
              <a:ext cx="301774" cy="164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9" name="文本框 18"/>
            <p:cNvSpPr txBox="1"/>
            <p:nvPr/>
          </p:nvSpPr>
          <p:spPr>
            <a:xfrm rot="16200000">
              <a:off x="7273421" y="1927536"/>
              <a:ext cx="1800191"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Change in fasting blood glucose (mmol/L)</a:t>
              </a:r>
              <a:endPar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4" name="圆角矩形 73"/>
            <p:cNvSpPr/>
            <p:nvPr/>
          </p:nvSpPr>
          <p:spPr>
            <a:xfrm>
              <a:off x="10092559" y="1430550"/>
              <a:ext cx="211461" cy="144879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20" name="文本框 19"/>
            <p:cNvSpPr txBox="1"/>
            <p:nvPr/>
          </p:nvSpPr>
          <p:spPr>
            <a:xfrm rot="16200000">
              <a:off x="9269471" y="1988684"/>
              <a:ext cx="1800191"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Change in insulin resistance index</a:t>
              </a:r>
              <a:endPar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6" name="圆角矩形 75"/>
            <p:cNvSpPr/>
            <p:nvPr/>
          </p:nvSpPr>
          <p:spPr>
            <a:xfrm rot="5400000">
              <a:off x="6904624" y="2355414"/>
              <a:ext cx="260985" cy="144907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77" name="圆角矩形 76"/>
            <p:cNvSpPr/>
            <p:nvPr/>
          </p:nvSpPr>
          <p:spPr>
            <a:xfrm rot="5400000">
              <a:off x="9085849" y="2361764"/>
              <a:ext cx="248285" cy="144907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78" name="圆角矩形 77"/>
            <p:cNvSpPr/>
            <p:nvPr/>
          </p:nvSpPr>
          <p:spPr>
            <a:xfrm rot="5400000">
              <a:off x="11013709" y="2368030"/>
              <a:ext cx="252095" cy="144907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21" name="文本框 20"/>
            <p:cNvSpPr txBox="1"/>
            <p:nvPr/>
          </p:nvSpPr>
          <p:spPr>
            <a:xfrm>
              <a:off x="6224221" y="2983850"/>
              <a:ext cx="98523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2" name="文本框 21"/>
            <p:cNvSpPr txBox="1"/>
            <p:nvPr/>
          </p:nvSpPr>
          <p:spPr>
            <a:xfrm>
              <a:off x="6828095" y="2973418"/>
              <a:ext cx="98523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BL21 group​</a:t>
              </a:r>
              <a:endPar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3" name="文本框 22"/>
            <p:cNvSpPr txBox="1"/>
            <p:nvPr/>
          </p:nvSpPr>
          <p:spPr>
            <a:xfrm>
              <a:off x="8396208" y="2964256"/>
              <a:ext cx="98523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4" name="文本框 23"/>
            <p:cNvSpPr txBox="1"/>
            <p:nvPr/>
          </p:nvSpPr>
          <p:spPr>
            <a:xfrm>
              <a:off x="9040310" y="2964256"/>
              <a:ext cx="98523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BL21 group​</a:t>
              </a:r>
              <a:endPar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5" name="文本框 81"/>
            <p:cNvSpPr txBox="1"/>
            <p:nvPr/>
          </p:nvSpPr>
          <p:spPr>
            <a:xfrm>
              <a:off x="10855003" y="2970693"/>
              <a:ext cx="985230" cy="24622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BL21 group​</a:t>
              </a:r>
              <a:endPar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6" name="文本框 25"/>
            <p:cNvSpPr txBox="1"/>
            <p:nvPr/>
          </p:nvSpPr>
          <p:spPr>
            <a:xfrm>
              <a:off x="10252382" y="2972495"/>
              <a:ext cx="98523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1640185" cy="400685"/>
            <a:chOff x="400" y="1020"/>
            <a:chExt cx="18331" cy="631"/>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6396" cy="631"/>
            </a:xfrm>
            <a:prstGeom prst="rect">
              <a:avLst/>
            </a:prstGeom>
            <a:noFill/>
          </p:spPr>
          <p:txBody>
            <a:bodyPr wrap="square" rtlCol="0" anchor="t">
              <a:noAutofit/>
            </a:bodyPr>
            <a:p>
              <a:pPr marL="0" marR="0" lvl="0" indent="71755" algn="l" defTabSz="914400" rtl="0" eaLnBrk="1" fontAlgn="ctr" latinLnBrk="0" hangingPunct="1">
                <a:lnSpc>
                  <a:spcPct val="100000"/>
                </a:lnSpc>
                <a:spcBef>
                  <a:spcPts val="0"/>
                </a:spcBef>
                <a:spcAft>
                  <a:spcPts val="0"/>
                </a:spcAft>
                <a:buClrTx/>
                <a:buSzTx/>
                <a:buFontTx/>
                <a:buNone/>
                <a:defRPr/>
              </a:pPr>
              <a:r>
                <a:rPr kumimoji="1" lang="en-US" altLang="zh-CN" sz="2000" b="1" i="1" dirty="0">
                  <a:solidFill>
                    <a:schemeClr val="tx1">
                      <a:lumMod val="65000"/>
                      <a:lumOff val="35000"/>
                    </a:schemeClr>
                  </a:solidFill>
                  <a:latin typeface="黑体" panose="02010609060101010101" charset="-122"/>
                  <a:cs typeface="黑体" panose="02010609060101010101" charset="-122"/>
                  <a:sym typeface="+mn-ea"/>
                </a:rPr>
                <a:t>GLP-1 </a:t>
              </a: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功能调节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43599" y="2297927"/>
            <a:ext cx="11179810" cy="1851893"/>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702079" y="2962137"/>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617768" y="1117663"/>
            <a:ext cx="4587240" cy="1050290"/>
          </a:xfrm>
          <a:prstGeom prst="rect">
            <a:avLst/>
          </a:prstGeom>
        </p:spPr>
        <p:txBody>
          <a:bodyPr wrap="none" rtlCol="0">
            <a:spAutoFit/>
          </a:bodyPr>
          <a:p>
            <a:pPr indent="0" fontAlgn="auto">
              <a:lnSpc>
                <a:spcPct val="130000"/>
              </a:lnSpc>
            </a:pPr>
            <a:r>
              <a:rPr lang="en-US" altLang="zh-CN" sz="1200">
                <a:solidFill>
                  <a:schemeClr val="accent6">
                    <a:lumMod val="50000"/>
                  </a:schemeClr>
                </a:solidFill>
                <a:latin typeface="Arial" panose="020B0604020202020204" pitchFamily="34" charset="0"/>
                <a:cs typeface="Arial" panose="020B0604020202020204" pitchFamily="34" charset="0"/>
              </a:rPr>
              <a:t>短双歧杆菌 BBr60</a:t>
            </a:r>
            <a:r>
              <a:rPr lang="en-US" altLang="zh-CN" sz="1200">
                <a:solidFill>
                  <a:schemeClr val="accent6">
                    <a:lumMod val="50000"/>
                  </a:schemeClr>
                </a:solidFill>
                <a:latin typeface="Arial" panose="020B0604020202020204" pitchFamily="34" charset="0"/>
                <a:cs typeface="Arial" panose="020B0604020202020204" pitchFamily="34" charset="0"/>
              </a:rPr>
              <a:t>; 鼠李糖乳酪杆菌 LRa05;</a:t>
            </a:r>
            <a:endParaRPr lang="en-US" altLang="zh-CN" sz="1200">
              <a:solidFill>
                <a:schemeClr val="accent6">
                  <a:lumMod val="50000"/>
                </a:schemeClr>
              </a:solidFill>
              <a:latin typeface="Arial" panose="020B0604020202020204" pitchFamily="34" charset="0"/>
              <a:cs typeface="Arial" panose="020B0604020202020204" pitchFamily="34" charset="0"/>
            </a:endParaRPr>
          </a:p>
          <a:p>
            <a:pPr indent="0" fontAlgn="auto">
              <a:lnSpc>
                <a:spcPct val="130000"/>
              </a:lnSpc>
            </a:pPr>
            <a:r>
              <a:rPr lang="en-US" altLang="zh-CN" sz="1200">
                <a:solidFill>
                  <a:schemeClr val="accent6">
                    <a:lumMod val="50000"/>
                  </a:schemeClr>
                </a:solidFill>
                <a:latin typeface="Arial" panose="020B0604020202020204" pitchFamily="34" charset="0"/>
                <a:cs typeface="Arial" panose="020B0604020202020204" pitchFamily="34" charset="0"/>
              </a:rPr>
              <a:t>长双歧杆菌长亚种 BL21; </a:t>
            </a:r>
            <a:r>
              <a:rPr lang="en-US" altLang="zh-CN" sz="1200">
                <a:solidFill>
                  <a:schemeClr val="tx1">
                    <a:lumMod val="75000"/>
                    <a:lumOff val="25000"/>
                  </a:schemeClr>
                </a:solidFill>
                <a:latin typeface="Arial" panose="020B0604020202020204" pitchFamily="34" charset="0"/>
                <a:cs typeface="Arial" panose="020B0604020202020204" pitchFamily="34" charset="0"/>
                <a:sym typeface="+mn-ea"/>
              </a:rPr>
              <a:t>植物乳植杆菌 Lp90; </a:t>
            </a:r>
            <a:endParaRPr lang="en-US" altLang="zh-CN" sz="1200">
              <a:solidFill>
                <a:schemeClr val="tx1">
                  <a:lumMod val="75000"/>
                  <a:lumOff val="25000"/>
                </a:schemeClr>
              </a:solidFill>
              <a:latin typeface="Arial" panose="020B0604020202020204" pitchFamily="34" charset="0"/>
              <a:cs typeface="Arial" panose="020B0604020202020204" pitchFamily="34" charset="0"/>
              <a:sym typeface="+mn-ea"/>
            </a:endParaRPr>
          </a:p>
          <a:p>
            <a:pPr indent="0" fontAlgn="auto">
              <a:lnSpc>
                <a:spcPct val="130000"/>
              </a:lnSpc>
            </a:pPr>
            <a:r>
              <a:rPr lang="en-US" altLang="zh-CN" sz="1200">
                <a:solidFill>
                  <a:schemeClr val="tx1">
                    <a:lumMod val="75000"/>
                    <a:lumOff val="25000"/>
                  </a:schemeClr>
                </a:solidFill>
                <a:latin typeface="Arial" panose="020B0604020202020204" pitchFamily="34" charset="0"/>
                <a:cs typeface="Arial" panose="020B0604020202020204" pitchFamily="34" charset="0"/>
                <a:sym typeface="+mn-ea"/>
              </a:rPr>
              <a:t>罗伊氏粘液乳杆菌 LR08; </a:t>
            </a:r>
            <a:r>
              <a:rPr lang="zh-CN" altLang="en-US" sz="1200">
                <a:solidFill>
                  <a:schemeClr val="tx1">
                    <a:lumMod val="75000"/>
                    <a:lumOff val="25000"/>
                  </a:schemeClr>
                </a:solidFill>
                <a:latin typeface="Arial" panose="020B0604020202020204" pitchFamily="34" charset="0"/>
                <a:cs typeface="Arial" panose="020B0604020202020204" pitchFamily="34" charset="0"/>
                <a:sym typeface="+mn-ea"/>
              </a:rPr>
              <a:t>嗜黏蛋白阿克曼氏菌 Akk11/灭活 Akk11</a:t>
            </a:r>
            <a:r>
              <a:rPr 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endParaRPr 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indent="0" fontAlgn="auto">
              <a:lnSpc>
                <a:spcPct val="130000"/>
              </a:lnSpc>
            </a:pPr>
            <a:r>
              <a:rPr lang="en-US" altLang="zh-CN" sz="120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endParaRPr lang="en-US" altLang="zh-CN" sz="1200" b="1">
              <a:solidFill>
                <a:schemeClr val="tx1">
                  <a:lumMod val="50000"/>
                  <a:lumOff val="50000"/>
                </a:schemeClr>
              </a:solidFill>
              <a:latin typeface="Arial" panose="020B0604020202020204" pitchFamily="34" charset="0"/>
              <a:cs typeface="Arial" panose="020B0604020202020204" pitchFamily="34" charset="0"/>
              <a:sym typeface="+mn-ea"/>
            </a:endParaRPr>
          </a:p>
        </p:txBody>
      </p:sp>
      <p:sp>
        <p:nvSpPr>
          <p:cNvPr id="7" name="文本框 6"/>
          <p:cNvSpPr txBox="1"/>
          <p:nvPr userDrawn="1"/>
        </p:nvSpPr>
        <p:spPr>
          <a:xfrm>
            <a:off x="741165" y="2805236"/>
            <a:ext cx="7563550" cy="1511614"/>
          </a:xfrm>
          <a:prstGeom prst="rect">
            <a:avLst/>
          </a:prstGeom>
        </p:spPr>
        <p:txBody>
          <a:bodyPr wrap="square" rtlCol="0" anchor="t">
            <a:noAutofit/>
          </a:bodyPr>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促进</a:t>
            </a:r>
            <a:r>
              <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GLP-1</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分泌，协助调控食欲及血糖</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优化脂质代谢，支持心血管健康</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lang="zh-CN" altLang="en-US" sz="1400" b="1">
                <a:latin typeface="Arial" panose="020B0604020202020204" pitchFamily="34" charset="0"/>
                <a:ea typeface="黑体" panose="02010609060101010101" charset="-122"/>
                <a:cs typeface="Arial" panose="020B0604020202020204" pitchFamily="34" charset="0"/>
              </a:rPr>
              <a:t>平</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衡机体整体代谢，调动内在健康潜能</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4" name="表格 3"/>
          <p:cNvGraphicFramePr/>
          <p:nvPr/>
        </p:nvGraphicFramePr>
        <p:xfrm>
          <a:off x="720864" y="5239309"/>
          <a:ext cx="6010275" cy="1052195"/>
        </p:xfrm>
        <a:graphic>
          <a:graphicData uri="http://schemas.openxmlformats.org/drawingml/2006/table">
            <a:tbl>
              <a:tblPr/>
              <a:tblGrid>
                <a:gridCol w="2507795"/>
                <a:gridCol w="3502480"/>
              </a:tblGrid>
              <a:tr h="266700">
                <a:tc>
                  <a:txBody>
                    <a:bodyPr/>
                    <a:p>
                      <a:pPr indent="0">
                        <a:buNone/>
                      </a:pPr>
                      <a:r>
                        <a:rPr lang="en-US" sz="900" b="1">
                          <a:solidFill>
                            <a:srgbClr val="234423"/>
                          </a:solidFill>
                          <a:latin typeface="Arial" panose="020B0604020202020204" pitchFamily="34" charset="0"/>
                          <a:ea typeface="Arial" panose="020B0604020202020204" pitchFamily="34" charset="0"/>
                          <a:cs typeface="Arial" panose="020B0604020202020204" pitchFamily="34" charset="0"/>
                        </a:rPr>
                        <a:t>LRa05+LR08</a:t>
                      </a:r>
                      <a:r>
                        <a:rPr lang="en-US" sz="900" b="0">
                          <a:solidFill>
                            <a:srgbClr val="234423"/>
                          </a:solidFill>
                          <a:latin typeface="Arial" panose="020B0604020202020204" pitchFamily="34" charset="0"/>
                          <a:ea typeface="Arial" panose="020B0604020202020204" pitchFamily="34" charset="0"/>
                          <a:cs typeface="Arial" panose="020B0604020202020204" pitchFamily="34" charset="0"/>
                        </a:rPr>
                        <a:t>:</a:t>
                      </a:r>
                      <a:r>
                        <a:rPr lang="en-US" sz="900" b="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NCT07013409</a:t>
                      </a:r>
                      <a:endParaRPr lang="en-US" alt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lang="en-US" sz="900" b="1">
                          <a:solidFill>
                            <a:srgbClr val="234423"/>
                          </a:solidFill>
                          <a:latin typeface="Arial" panose="020B0604020202020204" pitchFamily="34" charset="0"/>
                          <a:ea typeface="Arial" panose="020B0604020202020204" pitchFamily="34" charset="0"/>
                          <a:cs typeface="Arial" panose="020B0604020202020204" pitchFamily="34" charset="0"/>
                        </a:rPr>
                        <a:t>BBr60</a:t>
                      </a:r>
                      <a:r>
                        <a:rPr lang="en-US" sz="900" b="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NCT06305650</a:t>
                      </a:r>
                      <a:endParaRPr lang="en-US" alt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52095">
                <a:tc>
                  <a:txBody>
                    <a:bodyPr/>
                    <a:p>
                      <a:pPr indent="0">
                        <a:buNone/>
                      </a:pPr>
                      <a:r>
                        <a:rPr lang="en-US" sz="900" b="1">
                          <a:solidFill>
                            <a:srgbClr val="234423"/>
                          </a:solidFill>
                          <a:latin typeface="Arial" panose="020B0604020202020204" pitchFamily="34" charset="0"/>
                          <a:ea typeface="Arial" panose="020B0604020202020204" pitchFamily="34" charset="0"/>
                          <a:cs typeface="Arial" panose="020B0604020202020204" pitchFamily="34" charset="0"/>
                        </a:rPr>
                        <a:t>BL21</a:t>
                      </a:r>
                      <a:r>
                        <a:rPr lang="en-US" sz="900" b="0">
                          <a:solidFill>
                            <a:srgbClr val="234423"/>
                          </a:solidFill>
                          <a:latin typeface="Arial" panose="020B0604020202020204" pitchFamily="34" charset="0"/>
                          <a:ea typeface="Arial" panose="020B0604020202020204" pitchFamily="34" charset="0"/>
                          <a:cs typeface="Arial" panose="020B0604020202020204" pitchFamily="34" charset="0"/>
                        </a:rPr>
                        <a:t>: </a:t>
                      </a:r>
                      <a:r>
                        <a:rPr 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ChiCTR2300073299</a:t>
                      </a:r>
                      <a:endParaRPr lang="en-US" alt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lang="en-US" sz="900" b="1">
                          <a:solidFill>
                            <a:srgbClr val="234423"/>
                          </a:solidFill>
                          <a:latin typeface="Arial" panose="020B0604020202020204" pitchFamily="34" charset="0"/>
                          <a:ea typeface="Arial" panose="020B0604020202020204" pitchFamily="34" charset="0"/>
                          <a:cs typeface="Arial" panose="020B0604020202020204" pitchFamily="34" charset="0"/>
                        </a:rPr>
                        <a:t>Lp90</a:t>
                      </a:r>
                      <a:r>
                        <a:rPr lang="en-US" sz="900" b="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NCT06987279</a:t>
                      </a:r>
                      <a:endParaRPr lang="en-US" alt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indent="0">
                        <a:buNone/>
                      </a:pPr>
                      <a:r>
                        <a:rPr lang="en-US" sz="900" b="1">
                          <a:solidFill>
                            <a:srgbClr val="234423"/>
                          </a:solidFill>
                          <a:latin typeface="Arial" panose="020B0604020202020204" pitchFamily="34" charset="0"/>
                          <a:ea typeface="Arial" panose="020B0604020202020204" pitchFamily="34" charset="0"/>
                          <a:cs typeface="Arial" panose="020B0604020202020204" pitchFamily="34" charset="0"/>
                        </a:rPr>
                        <a:t>pAkk11</a:t>
                      </a:r>
                      <a:r>
                        <a:rPr lang="en-US" sz="900" b="0">
                          <a:solidFill>
                            <a:srgbClr val="234423"/>
                          </a:solidFill>
                          <a:latin typeface="Arial" panose="020B0604020202020204" pitchFamily="34" charset="0"/>
                          <a:ea typeface="Arial" panose="020B0604020202020204" pitchFamily="34" charset="0"/>
                          <a:cs typeface="Arial" panose="020B0604020202020204" pitchFamily="34" charset="0"/>
                        </a:rPr>
                        <a:t>:</a:t>
                      </a:r>
                      <a:r>
                        <a:rPr 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 NCT06964932,NCT06964919</a:t>
                      </a:r>
                      <a:endParaRPr lang="en-US" alt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lang="en-US" sz="900" b="1">
                          <a:solidFill>
                            <a:srgbClr val="234423"/>
                          </a:solidFill>
                          <a:latin typeface="Arial" panose="020B0604020202020204" pitchFamily="34" charset="0"/>
                          <a:ea typeface="Arial" panose="020B0604020202020204" pitchFamily="34" charset="0"/>
                          <a:cs typeface="Arial" panose="020B0604020202020204" pitchFamily="34" charset="0"/>
                        </a:rPr>
                        <a:t>Akk11</a:t>
                      </a:r>
                      <a:r>
                        <a:rPr lang="en-US" sz="900" b="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NCT06653101</a:t>
                      </a:r>
                      <a:endParaRPr lang="en-US" alt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indent="0">
                        <a:buNone/>
                      </a:pPr>
                      <a:r>
                        <a:rPr lang="en-US" sz="900" b="1">
                          <a:solidFill>
                            <a:srgbClr val="234423"/>
                          </a:solidFill>
                          <a:latin typeface="Arial" panose="020B0604020202020204" pitchFamily="34" charset="0"/>
                          <a:ea typeface="Arial" panose="020B0604020202020204" pitchFamily="34" charset="0"/>
                          <a:cs typeface="Arial" panose="020B0604020202020204" pitchFamily="34" charset="0"/>
                        </a:rPr>
                        <a:t>BC99</a:t>
                      </a:r>
                      <a:r>
                        <a:rPr lang="en-US" sz="900" b="1">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 </a:t>
                      </a:r>
                      <a:r>
                        <a:rPr 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NCT06307821</a:t>
                      </a:r>
                      <a:endParaRPr lang="en-US" altLang="en-US" sz="900" b="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zh-CN" altLang="en-US"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29" name="文本框 28"/>
          <p:cNvSpPr txBox="1"/>
          <p:nvPr/>
        </p:nvSpPr>
        <p:spPr>
          <a:xfrm>
            <a:off x="8496300" y="1434465"/>
            <a:ext cx="335280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绿茶粉、维生素</a:t>
            </a:r>
            <a:r>
              <a:rPr lang="en-US" altLang="zh-CN" sz="1200">
                <a:solidFill>
                  <a:schemeClr val="tx1">
                    <a:lumMod val="75000"/>
                    <a:lumOff val="25000"/>
                  </a:schemeClr>
                </a:solidFill>
                <a:sym typeface="+mn-ea"/>
              </a:rPr>
              <a:t>B6</a:t>
            </a:r>
            <a:r>
              <a:rPr lang="zh-CN" altLang="en-US" sz="1200">
                <a:solidFill>
                  <a:schemeClr val="tx1">
                    <a:lumMod val="75000"/>
                    <a:lumOff val="25000"/>
                  </a:schemeClr>
                </a:solidFill>
                <a:sym typeface="+mn-ea"/>
              </a:rPr>
              <a:t>、黑胡椒提取物</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菊粉、阿拉伯胶、马铃薯淀粉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10" name="文本框 9"/>
          <p:cNvSpPr txBox="1"/>
          <p:nvPr userDrawn="1">
            <p:custDataLst>
              <p:tags r:id="rId1"/>
            </p:custDataLst>
          </p:nvPr>
        </p:nvSpPr>
        <p:spPr>
          <a:xfrm>
            <a:off x="617855" y="4788057"/>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1" name="文本框 10"/>
          <p:cNvSpPr txBox="1"/>
          <p:nvPr userDrawn="1"/>
        </p:nvSpPr>
        <p:spPr>
          <a:xfrm>
            <a:off x="617855" y="4316730"/>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731364" y="2470852"/>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8623300" y="263779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7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8" name="文本框 7"/>
          <p:cNvSpPr txBox="1"/>
          <p:nvPr/>
        </p:nvSpPr>
        <p:spPr>
          <a:xfrm>
            <a:off x="8623300" y="347218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8623300" y="305498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7289165" y="597789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71755" algn="l" defTabSz="914400" rtl="0" eaLnBrk="1" fontAlgn="ctr" latinLnBrk="0" hangingPunct="1">
                <a:lnSpc>
                  <a:spcPct val="100000"/>
                </a:lnSpc>
                <a:spcBef>
                  <a:spcPts val="0"/>
                </a:spcBef>
                <a:spcAft>
                  <a:spcPts val="0"/>
                </a:spcAft>
                <a:buClrTx/>
                <a:buSzTx/>
                <a:buFontTx/>
                <a:buNone/>
                <a:defRPr/>
              </a:pPr>
              <a:r>
                <a:rPr kumimoji="1" lang="en-US" altLang="zh-CN" sz="2000" b="1" i="1" dirty="0">
                  <a:solidFill>
                    <a:schemeClr val="tx1">
                      <a:lumMod val="65000"/>
                      <a:lumOff val="35000"/>
                    </a:schemeClr>
                  </a:solidFill>
                  <a:latin typeface="黑体" panose="02010609060101010101" charset="-122"/>
                  <a:cs typeface="黑体" panose="02010609060101010101" charset="-122"/>
                  <a:sym typeface="+mn-ea"/>
                </a:rPr>
                <a:t>GLP-1 </a:t>
              </a: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功能调节</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983615" y="2117725"/>
            <a:ext cx="3237230" cy="2629535"/>
          </a:xfrm>
          <a:prstGeom prst="roundRect">
            <a:avLst>
              <a:gd name="adj" fmla="val 4428"/>
            </a:avLst>
          </a:prstGeom>
          <a:solidFill>
            <a:schemeClr val="bg1"/>
          </a:solidFill>
          <a:ln w="28575">
            <a:solidFill>
              <a:srgbClr val="E1EFD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1009650" y="2818765"/>
            <a:ext cx="3200400" cy="1831975"/>
          </a:xfrm>
          <a:prstGeom prst="rect">
            <a:avLst/>
          </a:prstGeom>
          <a:noFill/>
        </p:spPr>
        <p:txBody>
          <a:bodyPr wrap="square" rtlCol="0">
            <a:noAutofit/>
          </a:bodyPr>
          <a:lstStyle/>
          <a:p>
            <a:pPr marL="391795"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提升</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GLP-1</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水平，调节食欲与糖代谢</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endPar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改善脂质代谢，支持心血管健康</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endPar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平衡代谢功能，激活内在健康调控通路</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1462977" y="2311329"/>
            <a:ext cx="2278380" cy="368300"/>
          </a:xfrm>
          <a:prstGeom prst="rect">
            <a:avLst/>
          </a:prstGeom>
          <a:noFill/>
        </p:spPr>
        <p:txBody>
          <a:bodyPr wrap="square" rtlCol="0">
            <a:spAutoFit/>
          </a:bodyPr>
          <a:p>
            <a:pPr algn="ctr"/>
            <a:r>
              <a:rPr kumimoji="1" lang="zh-CN" altLang="en-US" b="1"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1" lang="zh-CN" altLang="en-US" b="1"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cxnSp>
        <p:nvCxnSpPr>
          <p:cNvPr id="8" name="直接连接符 7"/>
          <p:cNvCxnSpPr/>
          <p:nvPr/>
        </p:nvCxnSpPr>
        <p:spPr>
          <a:xfrm>
            <a:off x="4813868" y="1614159"/>
            <a:ext cx="0" cy="4319030"/>
          </a:xfrm>
          <a:prstGeom prst="line">
            <a:avLst/>
          </a:prstGeom>
          <a:noFill/>
          <a:ln w="25400" cap="flat" cmpd="sng" algn="ctr">
            <a:solidFill>
              <a:srgbClr val="FFFFFF">
                <a:lumMod val="85000"/>
              </a:srgbClr>
            </a:solidFill>
            <a:prstDash val="sysDot"/>
          </a:ln>
          <a:effectLst/>
        </p:spPr>
      </p:cxnSp>
      <p:grpSp>
        <p:nvGrpSpPr>
          <p:cNvPr id="6" name="组合 5"/>
          <p:cNvGrpSpPr/>
          <p:nvPr/>
        </p:nvGrpSpPr>
        <p:grpSpPr>
          <a:xfrm>
            <a:off x="5255441" y="2193621"/>
            <a:ext cx="3442305" cy="2775278"/>
            <a:chOff x="4343068" y="1037405"/>
            <a:chExt cx="3149600" cy="2501900"/>
          </a:xfrm>
        </p:grpSpPr>
        <p:pic>
          <p:nvPicPr>
            <p:cNvPr id="21" name="图片 20"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43068" y="1037405"/>
              <a:ext cx="3149600" cy="2501900"/>
            </a:xfrm>
            <a:prstGeom prst="rect">
              <a:avLst/>
            </a:prstGeom>
          </p:spPr>
        </p:pic>
        <p:sp>
          <p:nvSpPr>
            <p:cNvPr id="22" name="圆角矩形 21"/>
            <p:cNvSpPr/>
            <p:nvPr/>
          </p:nvSpPr>
          <p:spPr>
            <a:xfrm>
              <a:off x="5110925" y="3280083"/>
              <a:ext cx="1839290" cy="2129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24" name="文本框 23"/>
            <p:cNvSpPr txBox="1"/>
            <p:nvPr/>
          </p:nvSpPr>
          <p:spPr>
            <a:xfrm>
              <a:off x="4932638" y="3223654"/>
              <a:ext cx="985230" cy="248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5" name="文本框 24"/>
            <p:cNvSpPr txBox="1"/>
            <p:nvPr/>
          </p:nvSpPr>
          <p:spPr>
            <a:xfrm>
              <a:off x="5863725" y="3224020"/>
              <a:ext cx="985230" cy="248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6" name="圆角矩形 25"/>
            <p:cNvSpPr/>
            <p:nvPr/>
          </p:nvSpPr>
          <p:spPr>
            <a:xfrm flipH="1">
              <a:off x="4377996" y="1037405"/>
              <a:ext cx="326529" cy="2302259"/>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27" name="文本框 26"/>
            <p:cNvSpPr txBox="1"/>
            <p:nvPr/>
          </p:nvSpPr>
          <p:spPr>
            <a:xfrm rot="16200000">
              <a:off x="3697340" y="2087376"/>
              <a:ext cx="1688485" cy="2521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charset="-122"/>
                  <a:cs typeface="Arial" panose="020B0604020202020204" pitchFamily="34" charset="0"/>
                </a:rPr>
                <a:t>GLP-1</a:t>
              </a:r>
              <a:r>
                <a:rPr kumimoji="0" lang="zh-CN" altLang="en-US" sz="1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charset="-122"/>
                  <a:cs typeface="Arial" panose="020B0604020202020204" pitchFamily="34" charset="0"/>
                </a:rPr>
                <a:t>(pg/mL</a:t>
              </a:r>
              <a:r>
                <a:rPr kumimoji="0" lang="zh-CN" altLang="en-US" sz="1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charset="-122"/>
                  <a:cs typeface="Arial" panose="020B0604020202020204" pitchFamily="34" charset="0"/>
                </a:rPr>
                <a:t>）</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sp>
        <p:nvSpPr>
          <p:cNvPr id="41" name="文本框 40"/>
          <p:cNvSpPr txBox="1"/>
          <p:nvPr/>
        </p:nvSpPr>
        <p:spPr>
          <a:xfrm>
            <a:off x="7060971" y="1651061"/>
            <a:ext cx="3149600" cy="3371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提高</a:t>
            </a:r>
            <a:r>
              <a:rPr kumimoji="1" 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GLP-1 </a:t>
            </a:r>
            <a:r>
              <a:rPr kumimoji="1"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a:t>
            </a:r>
            <a:endParaRPr kumimoji="1"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55" name="文本框 54"/>
          <p:cNvSpPr txBox="1"/>
          <p:nvPr/>
        </p:nvSpPr>
        <p:spPr>
          <a:xfrm>
            <a:off x="5473700" y="5073015"/>
            <a:ext cx="2856865" cy="800735"/>
          </a:xfrm>
          <a:prstGeom prst="rect">
            <a:avLst/>
          </a:prstGeom>
          <a:noFill/>
        </p:spPr>
        <p:txBody>
          <a:bodyPr wrap="square" rtlCol="0">
            <a:no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pAkk11-100B </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组受试者的胰高血糖素样肽</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-1</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GLP-1</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）在干预 </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12 </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周后呈显著升高，提示其在食欲与代谢改善方面具有潜在作用调节。</a:t>
            </a:r>
            <a:endPar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l" defTabSz="914400" rtl="0" eaLnBrk="1" fontAlgn="auto" latinLnBrk="0" hangingPunct="1">
              <a:lnSpc>
                <a:spcPct val="110000"/>
              </a:lnSpc>
              <a:spcBef>
                <a:spcPts val="0"/>
              </a:spcBef>
              <a:spcAft>
                <a:spcPts val="0"/>
              </a:spcAft>
              <a:buClrTx/>
              <a:buSzTx/>
              <a:buFontTx/>
              <a:buNone/>
              <a:defRPr/>
            </a:pPr>
            <a:r>
              <a:rPr kumimoji="1"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endPar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pic>
        <p:nvPicPr>
          <p:cNvPr id="57" name="图片 56"/>
          <p:cNvPicPr>
            <a:picLocks noChangeAspect="1"/>
          </p:cNvPicPr>
          <p:nvPr/>
        </p:nvPicPr>
        <p:blipFill>
          <a:blip r:embed="rId2"/>
          <a:stretch>
            <a:fillRect/>
          </a:stretch>
        </p:blipFill>
        <p:spPr>
          <a:xfrm>
            <a:off x="8756568" y="2503933"/>
            <a:ext cx="2908002" cy="2422172"/>
          </a:xfrm>
          <a:prstGeom prst="rect">
            <a:avLst/>
          </a:prstGeom>
        </p:spPr>
      </p:pic>
      <p:sp>
        <p:nvSpPr>
          <p:cNvPr id="58" name="圆角矩形 57"/>
          <p:cNvSpPr/>
          <p:nvPr/>
        </p:nvSpPr>
        <p:spPr>
          <a:xfrm>
            <a:off x="9832415" y="3023982"/>
            <a:ext cx="806824" cy="64339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7" name="圆角矩形 66"/>
          <p:cNvSpPr/>
          <p:nvPr/>
        </p:nvSpPr>
        <p:spPr>
          <a:xfrm rot="5400000">
            <a:off x="10324391" y="3771887"/>
            <a:ext cx="298892" cy="20950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8" name="文本框 67"/>
          <p:cNvSpPr txBox="1"/>
          <p:nvPr/>
        </p:nvSpPr>
        <p:spPr>
          <a:xfrm>
            <a:off x="9410739" y="4606248"/>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69" name="文本框 68"/>
          <p:cNvSpPr txBox="1"/>
          <p:nvPr/>
        </p:nvSpPr>
        <p:spPr>
          <a:xfrm>
            <a:off x="10341075" y="4606315"/>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0" name="圆角矩形 69"/>
          <p:cNvSpPr/>
          <p:nvPr/>
        </p:nvSpPr>
        <p:spPr>
          <a:xfrm>
            <a:off x="9732058" y="4187427"/>
            <a:ext cx="478512" cy="298892"/>
          </a:xfrm>
          <a:prstGeom prst="roundRect">
            <a:avLst/>
          </a:prstGeom>
          <a:solidFill>
            <a:srgbClr val="97C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71" name="圆角矩形 70"/>
          <p:cNvSpPr/>
          <p:nvPr/>
        </p:nvSpPr>
        <p:spPr>
          <a:xfrm>
            <a:off x="10633368" y="4179783"/>
            <a:ext cx="478512" cy="298892"/>
          </a:xfrm>
          <a:prstGeom prst="roundRect">
            <a:avLst/>
          </a:prstGeom>
          <a:solidFill>
            <a:srgbClr val="F4D3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73" name="文本框 72"/>
          <p:cNvSpPr txBox="1"/>
          <p:nvPr/>
        </p:nvSpPr>
        <p:spPr>
          <a:xfrm>
            <a:off x="8674735" y="5073015"/>
            <a:ext cx="2950845" cy="916305"/>
          </a:xfrm>
          <a:prstGeom prst="rect">
            <a:avLst/>
          </a:prstGeom>
          <a:noFill/>
        </p:spPr>
        <p:txBody>
          <a:bodyPr wrap="square">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300</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亿活菌</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AFU Akk11</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Akk11</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）干预</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8</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周后，受试者血浆胰高血糖素样肽</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-1</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GLP-1</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）水平达到</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10.7 pmol/L</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，高于安慰剂组的</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9.6 pmol/L</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endPar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9" name="组合 8"/>
          <p:cNvGrpSpPr/>
          <p:nvPr>
            <p:custDataLst>
              <p:tags r:id="rId3"/>
            </p:custDataLst>
          </p:nvPr>
        </p:nvGrpSpPr>
        <p:grpSpPr>
          <a:xfrm>
            <a:off x="8554053" y="2313901"/>
            <a:ext cx="872297" cy="442290"/>
            <a:chOff x="6928" y="1828"/>
            <a:chExt cx="1737" cy="725"/>
          </a:xfrm>
        </p:grpSpPr>
        <p:sp>
          <p:nvSpPr>
            <p:cNvPr id="32" name="文本框 31"/>
            <p:cNvSpPr txBox="1"/>
            <p:nvPr>
              <p:custDataLst>
                <p:tags r:id="rId4"/>
              </p:custDataLst>
            </p:nvPr>
          </p:nvSpPr>
          <p:spPr>
            <a:xfrm>
              <a:off x="7013" y="1830"/>
              <a:ext cx="1568" cy="723"/>
            </a:xfrm>
            <a:prstGeom prst="rect">
              <a:avLst/>
            </a:prstGeom>
            <a:noFill/>
            <a:ln>
              <a:noFill/>
            </a:ln>
          </p:spPr>
          <p:txBody>
            <a:bodyPr wrap="square" rtlCol="0">
              <a:noAutofit/>
            </a:bodyPr>
            <a:p>
              <a:pPr algn="ctr"/>
              <a:r>
                <a:rPr 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a:t>
              </a:r>
              <a:r>
                <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 name="圆角矩形 1"/>
            <p:cNvSpPr/>
            <p:nvPr>
              <p:custDataLst>
                <p:tags r:id="rId5"/>
              </p:custDataLst>
            </p:nvPr>
          </p:nvSpPr>
          <p:spPr>
            <a:xfrm>
              <a:off x="6928" y="1828"/>
              <a:ext cx="1737"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 name="组合 2"/>
          <p:cNvGrpSpPr/>
          <p:nvPr>
            <p:custDataLst>
              <p:tags r:id="rId6"/>
            </p:custDataLst>
          </p:nvPr>
        </p:nvGrpSpPr>
        <p:grpSpPr>
          <a:xfrm>
            <a:off x="5255501" y="2313887"/>
            <a:ext cx="872297" cy="441070"/>
            <a:chOff x="6928" y="1828"/>
            <a:chExt cx="1737" cy="723"/>
          </a:xfrm>
        </p:grpSpPr>
        <p:sp>
          <p:nvSpPr>
            <p:cNvPr id="4" name="文本框 3"/>
            <p:cNvSpPr txBox="1"/>
            <p:nvPr>
              <p:custDataLst>
                <p:tags r:id="rId7"/>
              </p:custDataLst>
            </p:nvPr>
          </p:nvSpPr>
          <p:spPr>
            <a:xfrm>
              <a:off x="6928" y="1828"/>
              <a:ext cx="1652" cy="723"/>
            </a:xfrm>
            <a:prstGeom prst="rect">
              <a:avLst/>
            </a:prstGeom>
            <a:noFill/>
            <a:ln>
              <a:noFill/>
            </a:ln>
          </p:spPr>
          <p:txBody>
            <a:bodyPr wrap="square" rtlCol="0">
              <a:noAutofit/>
            </a:bodyPr>
            <a:p>
              <a:pPr algn="ct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a:t>
              </a:r>
              <a:r>
                <a:rPr 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 </a:t>
              </a:r>
              <a:r>
                <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0" name="圆角矩形 9"/>
            <p:cNvSpPr/>
            <p:nvPr>
              <p:custDataLst>
                <p:tags r:id="rId8"/>
              </p:custDataLst>
            </p:nvPr>
          </p:nvSpPr>
          <p:spPr>
            <a:xfrm>
              <a:off x="6928" y="1828"/>
              <a:ext cx="1737"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762240" cy="706755"/>
            <a:chOff x="400" y="1020"/>
            <a:chExt cx="12224"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89" cy="1113"/>
            </a:xfrm>
            <a:prstGeom prst="rect">
              <a:avLst/>
            </a:prstGeom>
            <a:noFill/>
          </p:spPr>
          <p:txBody>
            <a:bodyPr wrap="square" rtlCol="0" anchor="t">
              <a:noAutofit/>
            </a:bodyPr>
            <a:p>
              <a:pPr marL="0" marR="0" lvl="0" indent="0" algn="l" defTabSz="0" rtl="0" eaLnBrk="1" fontAlgn="auto" latinLnBrk="0" hangingPunct="1">
                <a:lnSpc>
                  <a:spcPct val="100000"/>
                </a:lnSpc>
                <a:spcBef>
                  <a:spcPts val="0"/>
                </a:spcBef>
                <a:spcAft>
                  <a:spcPts val="0"/>
                </a:spcAft>
                <a:buSzTx/>
                <a:buNone/>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饮酒后不适缓解</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69" y="2249152"/>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49" y="2913362"/>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22" y="1166118"/>
            <a:ext cx="3780790" cy="810260"/>
          </a:xfrm>
          <a:prstGeom prst="rect">
            <a:avLst/>
          </a:prstGeom>
        </p:spPr>
        <p:txBody>
          <a:bodyPr wrap="none" rtlCol="0">
            <a:spAutoFit/>
          </a:bodyPr>
          <a:p>
            <a:pPr indent="0" fontAlgn="auto">
              <a:lnSpc>
                <a:spcPct val="130000"/>
              </a:lnSpc>
            </a:pPr>
            <a:r>
              <a:rPr lang="en-US" altLang="zh-CN" sz="1200">
                <a:solidFill>
                  <a:schemeClr val="accent6">
                    <a:lumMod val="50000"/>
                  </a:schemeClr>
                </a:solidFill>
              </a:rPr>
              <a:t>短双歧杆菌 BBr60</a:t>
            </a:r>
            <a:r>
              <a:rPr lang="en-US" altLang="zh-CN" sz="1200">
                <a:solidFill>
                  <a:schemeClr val="accent6">
                    <a:lumMod val="50000"/>
                  </a:schemeClr>
                </a:solidFill>
              </a:rPr>
              <a:t>; 鼠李糖乳酪杆菌 LRa05;</a:t>
            </a:r>
            <a:endParaRPr lang="en-US" altLang="zh-CN" sz="1200">
              <a:solidFill>
                <a:schemeClr val="accent6">
                  <a:lumMod val="50000"/>
                </a:schemeClr>
              </a:solidFill>
            </a:endParaRPr>
          </a:p>
          <a:p>
            <a:pPr indent="0" fontAlgn="auto">
              <a:lnSpc>
                <a:spcPct val="130000"/>
              </a:lnSpc>
            </a:pPr>
            <a:r>
              <a:rPr lang="en-US" altLang="zh-CN" sz="1200">
                <a:solidFill>
                  <a:schemeClr val="accent6">
                    <a:lumMod val="50000"/>
                  </a:schemeClr>
                </a:solidFill>
              </a:rPr>
              <a:t>长双歧杆菌长亚种 BL21; </a:t>
            </a:r>
            <a:r>
              <a:rPr lang="en-US" altLang="zh-CN" sz="1200">
                <a:solidFill>
                  <a:schemeClr val="tx1">
                    <a:lumMod val="75000"/>
                    <a:lumOff val="25000"/>
                  </a:schemeClr>
                </a:solidFill>
              </a:rPr>
              <a:t>动物双歧杆菌乳亚种 BLa80;</a:t>
            </a:r>
            <a:endParaRPr lang="en-US" altLang="zh-CN" sz="1200">
              <a:solidFill>
                <a:schemeClr val="tx1">
                  <a:lumMod val="75000"/>
                  <a:lumOff val="25000"/>
                </a:schemeClr>
              </a:solidFill>
            </a:endParaRPr>
          </a:p>
          <a:p>
            <a:pPr indent="0" fontAlgn="auto">
              <a:lnSpc>
                <a:spcPct val="130000"/>
              </a:lnSpc>
            </a:pPr>
            <a:r>
              <a:rPr lang="en-US" altLang="zh-CN" sz="1200">
                <a:solidFill>
                  <a:schemeClr val="tx1">
                    <a:lumMod val="75000"/>
                    <a:lumOff val="25000"/>
                  </a:schemeClr>
                </a:solidFill>
              </a:rPr>
              <a:t>凝结魏茨曼氏菌 BC179; </a:t>
            </a:r>
            <a:r>
              <a:rPr lang="en-US" altLang="zh-CN" sz="1200">
                <a:solidFill>
                  <a:schemeClr val="tx1">
                    <a:lumMod val="50000"/>
                    <a:lumOff val="50000"/>
                  </a:schemeClr>
                </a:solidFill>
              </a:rPr>
              <a:t>凝结魏茨曼氏菌 BC99</a:t>
            </a:r>
            <a:endParaRPr lang="en-US" altLang="zh-CN" sz="1200" b="1">
              <a:solidFill>
                <a:schemeClr val="tx1">
                  <a:lumMod val="50000"/>
                  <a:lumOff val="50000"/>
                </a:schemeClr>
              </a:solidFill>
            </a:endParaRPr>
          </a:p>
        </p:txBody>
      </p:sp>
      <p:sp>
        <p:nvSpPr>
          <p:cNvPr id="7" name="文本框 6"/>
          <p:cNvSpPr txBox="1"/>
          <p:nvPr userDrawn="1"/>
        </p:nvSpPr>
        <p:spPr>
          <a:xfrm>
            <a:off x="703593" y="2759721"/>
            <a:ext cx="5420328" cy="922020"/>
          </a:xfrm>
          <a:prstGeom prst="rect">
            <a:avLst/>
          </a:prstGeom>
        </p:spPr>
        <p:txBody>
          <a:bodyPr wrap="square" rtlCol="0" anchor="t">
            <a:noAutofit/>
          </a:bodyPr>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加速酒精和乙醛的代谢</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快速降低血液酒精浓度</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提升短期认知</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表现</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4" name="表格 3"/>
          <p:cNvGraphicFramePr/>
          <p:nvPr/>
        </p:nvGraphicFramePr>
        <p:xfrm>
          <a:off x="646695" y="5226320"/>
          <a:ext cx="6010275" cy="753745"/>
        </p:xfrm>
        <a:graphic>
          <a:graphicData uri="http://schemas.openxmlformats.org/drawingml/2006/table">
            <a:tbl>
              <a:tblPr/>
              <a:tblGrid>
                <a:gridCol w="3264535"/>
                <a:gridCol w="2745740"/>
              </a:tblGrid>
              <a:tr h="217170">
                <a:tc>
                  <a:txBody>
                    <a:bodyPr/>
                    <a:p>
                      <a:pPr indent="0">
                        <a:buNone/>
                      </a:pPr>
                      <a:r>
                        <a:rPr lang="en-US" sz="900" b="1">
                          <a:solidFill>
                            <a:srgbClr val="234423"/>
                          </a:solidFill>
                          <a:latin typeface="Arial" panose="020B0604020202020204" pitchFamily="34" charset="0"/>
                        </a:rPr>
                        <a:t>BLa80+LRa05+BC99+BC179</a:t>
                      </a:r>
                      <a:r>
                        <a:rPr lang="en-US" sz="900" b="0">
                          <a:solidFill>
                            <a:srgbClr val="000000"/>
                          </a:solidFill>
                          <a:latin typeface="Arial" panose="020B0604020202020204" pitchFamily="34" charset="0"/>
                        </a:rPr>
                        <a:t>: </a:t>
                      </a:r>
                      <a:r>
                        <a:rPr lang="en-US" sz="900" b="0">
                          <a:solidFill>
                            <a:schemeClr val="tx1">
                              <a:lumMod val="75000"/>
                              <a:lumOff val="25000"/>
                            </a:schemeClr>
                          </a:solidFill>
                          <a:latin typeface="Arial" panose="020B0604020202020204" pitchFamily="34" charset="0"/>
                        </a:rPr>
                        <a:t>ChiCTR2400082180</a:t>
                      </a:r>
                      <a:endParaRPr lang="en-US" altLang="en-US" sz="900" b="0">
                        <a:solidFill>
                          <a:schemeClr val="tx1">
                            <a:lumMod val="75000"/>
                            <a:lumOff val="25000"/>
                          </a:schemeClr>
                        </a:solidFill>
                        <a:latin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lang="en-US" sz="900" b="1">
                          <a:solidFill>
                            <a:srgbClr val="234423"/>
                          </a:solidFill>
                          <a:latin typeface="Arial" panose="020B0604020202020204" pitchFamily="34" charset="0"/>
                        </a:rPr>
                        <a:t>BBr60</a:t>
                      </a:r>
                      <a:r>
                        <a:rPr lang="en-US" sz="900" b="0">
                          <a:solidFill>
                            <a:srgbClr val="000000"/>
                          </a:solidFill>
                          <a:latin typeface="Arial" panose="020B0604020202020204" pitchFamily="34" charset="0"/>
                        </a:rPr>
                        <a:t>: </a:t>
                      </a:r>
                      <a:r>
                        <a:rPr lang="en-US" sz="900" b="0">
                          <a:solidFill>
                            <a:schemeClr val="tx1">
                              <a:lumMod val="75000"/>
                              <a:lumOff val="25000"/>
                            </a:schemeClr>
                          </a:solidFill>
                          <a:latin typeface="Arial" panose="020B0604020202020204" pitchFamily="34" charset="0"/>
                        </a:rPr>
                        <a:t>NCT06196892</a:t>
                      </a:r>
                      <a:endParaRPr lang="en-US" altLang="en-US" sz="900" b="0">
                        <a:solidFill>
                          <a:schemeClr val="tx1">
                            <a:lumMod val="75000"/>
                            <a:lumOff val="25000"/>
                          </a:schemeClr>
                        </a:solidFill>
                        <a:latin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58445">
                <a:tc>
                  <a:txBody>
                    <a:bodyPr/>
                    <a:p>
                      <a:pPr indent="0">
                        <a:buNone/>
                      </a:pPr>
                      <a:r>
                        <a:rPr lang="en-US" sz="900" b="1">
                          <a:solidFill>
                            <a:srgbClr val="234423"/>
                          </a:solidFill>
                          <a:latin typeface="Arial" panose="020B0604020202020204" pitchFamily="34" charset="0"/>
                        </a:rPr>
                        <a:t>BL21</a:t>
                      </a:r>
                      <a:r>
                        <a:rPr lang="en-US" sz="900" b="0">
                          <a:solidFill>
                            <a:srgbClr val="000000"/>
                          </a:solidFill>
                          <a:latin typeface="Arial" panose="020B0604020202020204" pitchFamily="34" charset="0"/>
                        </a:rPr>
                        <a:t>: </a:t>
                      </a:r>
                      <a:r>
                        <a:rPr lang="en-US" sz="900" b="0">
                          <a:solidFill>
                            <a:schemeClr val="tx1">
                              <a:lumMod val="75000"/>
                              <a:lumOff val="25000"/>
                            </a:schemeClr>
                          </a:solidFill>
                          <a:latin typeface="Arial" panose="020B0604020202020204" pitchFamily="34" charset="0"/>
                        </a:rPr>
                        <a:t>NCT06544278</a:t>
                      </a:r>
                      <a:endParaRPr lang="en-US" altLang="en-US" sz="900" b="0">
                        <a:solidFill>
                          <a:schemeClr val="tx1">
                            <a:lumMod val="75000"/>
                            <a:lumOff val="25000"/>
                          </a:schemeClr>
                        </a:solidFill>
                        <a:latin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indent="0">
                        <a:buNone/>
                      </a:pPr>
                      <a:r>
                        <a:rPr lang="en-US" sz="900" b="1">
                          <a:solidFill>
                            <a:srgbClr val="234423"/>
                          </a:solidFill>
                          <a:latin typeface="Arial" panose="020B0604020202020204" pitchFamily="34" charset="0"/>
                        </a:rPr>
                        <a:t>BC179</a:t>
                      </a:r>
                      <a:r>
                        <a:rPr lang="en-US" sz="900" b="0">
                          <a:solidFill>
                            <a:srgbClr val="000000"/>
                          </a:solidFill>
                          <a:latin typeface="Arial" panose="020B0604020202020204" pitchFamily="34" charset="0"/>
                        </a:rPr>
                        <a:t>: </a:t>
                      </a:r>
                      <a:r>
                        <a:rPr lang="en-US" sz="900" b="0">
                          <a:solidFill>
                            <a:schemeClr val="tx1">
                              <a:lumMod val="75000"/>
                              <a:lumOff val="25000"/>
                            </a:schemeClr>
                          </a:solidFill>
                          <a:latin typeface="Arial" panose="020B0604020202020204" pitchFamily="34" charset="0"/>
                        </a:rPr>
                        <a:t>NCT06899620</a:t>
                      </a:r>
                      <a:endParaRPr lang="en-US" altLang="en-US" sz="900" b="0">
                        <a:solidFill>
                          <a:schemeClr val="tx1">
                            <a:lumMod val="75000"/>
                            <a:lumOff val="25000"/>
                          </a:schemeClr>
                        </a:solidFill>
                        <a:latin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indent="0">
                        <a:buNone/>
                      </a:pPr>
                      <a:r>
                        <a:rPr lang="en-US" sz="900" b="1">
                          <a:solidFill>
                            <a:srgbClr val="234423"/>
                          </a:solidFill>
                          <a:latin typeface="Arial" panose="020B0604020202020204" pitchFamily="34" charset="0"/>
                        </a:rPr>
                        <a:t>BC99</a:t>
                      </a:r>
                      <a:r>
                        <a:rPr lang="en-US" sz="900" b="0">
                          <a:solidFill>
                            <a:srgbClr val="000000"/>
                          </a:solidFill>
                          <a:latin typeface="Arial" panose="020B0604020202020204" pitchFamily="34" charset="0"/>
                        </a:rPr>
                        <a:t>: </a:t>
                      </a:r>
                      <a:r>
                        <a:rPr lang="en-US" sz="900" b="0">
                          <a:solidFill>
                            <a:schemeClr val="tx1">
                              <a:lumMod val="75000"/>
                              <a:lumOff val="25000"/>
                            </a:schemeClr>
                          </a:solidFill>
                          <a:latin typeface="Arial" panose="020B0604020202020204" pitchFamily="34" charset="0"/>
                        </a:rPr>
                        <a:t>NCT06607562</a:t>
                      </a:r>
                      <a:endParaRPr lang="en-US" altLang="en-US" sz="900" b="0">
                        <a:solidFill>
                          <a:schemeClr val="tx1">
                            <a:lumMod val="75000"/>
                            <a:lumOff val="25000"/>
                          </a:schemeClr>
                        </a:solidFill>
                        <a:latin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29" name="文本框 28"/>
          <p:cNvSpPr txBox="1"/>
          <p:nvPr/>
        </p:nvSpPr>
        <p:spPr>
          <a:xfrm>
            <a:off x="8749665" y="1385570"/>
            <a:ext cx="293624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米糠脂肪烷醇、水飞蓟提取物</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a:solidFill>
                  <a:schemeClr val="tx1">
                    <a:lumMod val="75000"/>
                    <a:lumOff val="25000"/>
                  </a:schemeClr>
                </a:solidFill>
              </a:rPr>
              <a:t>: </a:t>
            </a:r>
            <a:r>
              <a:rPr lang="zh-CN" altLang="en-US" sz="1200">
                <a:solidFill>
                  <a:schemeClr val="tx1">
                    <a:lumMod val="75000"/>
                    <a:lumOff val="25000"/>
                  </a:schemeClr>
                </a:solidFill>
              </a:rPr>
              <a:t>菊粉、马铃薯淀粉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10" name="文本框 9"/>
          <p:cNvSpPr txBox="1"/>
          <p:nvPr userDrawn="1">
            <p:custDataLst>
              <p:tags r:id="rId1"/>
            </p:custDataLst>
          </p:nvPr>
        </p:nvSpPr>
        <p:spPr>
          <a:xfrm>
            <a:off x="617855" y="4771547"/>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1" name="文本框 10"/>
          <p:cNvSpPr txBox="1"/>
          <p:nvPr userDrawn="1"/>
        </p:nvSpPr>
        <p:spPr>
          <a:xfrm>
            <a:off x="617855" y="4300220"/>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731364" y="2454342"/>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文本框 2"/>
          <p:cNvSpPr txBox="1"/>
          <p:nvPr/>
        </p:nvSpPr>
        <p:spPr>
          <a:xfrm>
            <a:off x="8664575" y="2588895"/>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8664575" y="3423285"/>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8664575" y="3006090"/>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custDataLst>
              <p:tags r:id="rId1"/>
            </p:custDataLst>
          </p:nvPr>
        </p:nvSpPr>
        <p:spPr>
          <a:xfrm>
            <a:off x="9683079" y="3581487"/>
            <a:ext cx="2359103" cy="2384641"/>
          </a:xfrm>
          <a:prstGeom prst="roundRect">
            <a:avLst>
              <a:gd name="adj" fmla="val 6381"/>
            </a:avLst>
          </a:prstGeom>
          <a:solidFill>
            <a:srgbClr val="FFFFFF"/>
          </a:solidFill>
          <a:ln w="25400" cap="flat" cmpd="sng" algn="ctr">
            <a:solidFill>
              <a:srgbClr val="FFFFFF">
                <a:lumMod val="85000"/>
              </a:srgbClr>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3" name="圆角矩形 2"/>
          <p:cNvSpPr/>
          <p:nvPr>
            <p:custDataLst>
              <p:tags r:id="rId2"/>
            </p:custDataLst>
          </p:nvPr>
        </p:nvSpPr>
        <p:spPr>
          <a:xfrm>
            <a:off x="4700931" y="3581487"/>
            <a:ext cx="4822329" cy="2395343"/>
          </a:xfrm>
          <a:prstGeom prst="roundRect">
            <a:avLst>
              <a:gd name="adj" fmla="val 6381"/>
            </a:avLst>
          </a:prstGeom>
          <a:solidFill>
            <a:srgbClr val="FFFFFF"/>
          </a:solidFill>
          <a:ln w="25400" cap="flat" cmpd="sng" algn="ctr">
            <a:solidFill>
              <a:srgbClr val="FFFFFF">
                <a:lumMod val="85000"/>
              </a:srgbClr>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48" name="圆角矩形 47"/>
          <p:cNvSpPr/>
          <p:nvPr>
            <p:custDataLst>
              <p:tags r:id="rId3"/>
            </p:custDataLst>
          </p:nvPr>
        </p:nvSpPr>
        <p:spPr>
          <a:xfrm>
            <a:off x="4700974" y="1203613"/>
            <a:ext cx="6449887" cy="2201694"/>
          </a:xfrm>
          <a:prstGeom prst="roundRect">
            <a:avLst>
              <a:gd name="adj" fmla="val 6381"/>
            </a:avLst>
          </a:prstGeom>
          <a:solidFill>
            <a:srgbClr val="FFFFFF"/>
          </a:solidFill>
          <a:ln w="25400" cap="flat" cmpd="sng" algn="ctr">
            <a:solidFill>
              <a:srgbClr val="FFFFFF">
                <a:lumMod val="85000"/>
              </a:srgbClr>
            </a:solidFill>
            <a:prstDash val="solid"/>
          </a:ln>
          <a:effectLst/>
        </p:spPr>
        <p:txBody>
          <a:bodyPr rtlCol="0" anchor="ctr"/>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0" rtl="0" eaLnBrk="1" fontAlgn="auto" latinLnBrk="0" hangingPunct="1">
                <a:lnSpc>
                  <a:spcPct val="100000"/>
                </a:lnSpc>
                <a:spcBef>
                  <a:spcPts val="0"/>
                </a:spcBef>
                <a:spcAft>
                  <a:spcPts val="0"/>
                </a:spcAft>
                <a:buSzTx/>
                <a:buNone/>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饮酒后不适缓解</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821055" y="1941830"/>
            <a:ext cx="3344545" cy="2846070"/>
          </a:xfrm>
          <a:prstGeom prst="roundRect">
            <a:avLst>
              <a:gd name="adj" fmla="val 4428"/>
            </a:avLst>
          </a:prstGeom>
          <a:solidFill>
            <a:schemeClr val="bg1"/>
          </a:solidFill>
          <a:ln w="28575">
            <a:solidFill>
              <a:srgbClr val="E1EFD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821055" y="2472055"/>
            <a:ext cx="3069590" cy="2434590"/>
          </a:xfrm>
          <a:prstGeom prst="rect">
            <a:avLst/>
          </a:prstGeom>
          <a:noFill/>
        </p:spPr>
        <p:txBody>
          <a:bodyPr wrap="square" rtlCol="0">
            <a:noAutofit/>
          </a:bodyPr>
          <a:lstStyle/>
          <a:p>
            <a:pPr marL="391795"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加速乙醇与乙醛分解，促进清醒状态更快恢复</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降低血醇及呼出气体酒精含量，缩短全身酒精暴露时间</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改善饮酒后认知反应</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减轻酒精代谢负荷，支持更舒适的酒后体验</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1355090" y="2094865"/>
            <a:ext cx="2334895" cy="603250"/>
          </a:xfrm>
          <a:prstGeom prst="rect">
            <a:avLst/>
          </a:prstGeom>
          <a:noFill/>
        </p:spPr>
        <p:txBody>
          <a:bodyPr wrap="square" rtlCol="0">
            <a:noAutofit/>
          </a:bodyPr>
          <a:p>
            <a:pPr algn="ctr"/>
            <a:r>
              <a:rPr kumimoji="1" lang="zh-CN" altLang="en-US" b="1"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1" lang="zh-CN" altLang="en-US" b="1"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p:nvSpPr>
        <p:spPr>
          <a:xfrm>
            <a:off x="870588" y="4788213"/>
            <a:ext cx="1967287" cy="124782"/>
          </a:xfrm>
          <a:prstGeom prst="rect">
            <a:avLst/>
          </a:prstGeom>
          <a:noFill/>
        </p:spPr>
        <p:txBody>
          <a:bodyPr wrap="square">
            <a:noAutofit/>
          </a:bodyPr>
          <a:lstStyle/>
          <a:p>
            <a:r>
              <a:rPr lang="en-US" altLang="zh-CN" sz="800" b="1" dirty="0">
                <a:solidFill>
                  <a:schemeClr val="tx1">
                    <a:lumMod val="75000"/>
                    <a:lumOff val="25000"/>
                  </a:schemeClr>
                </a:solidFill>
              </a:rPr>
              <a:t>DOI : 10.3390/antiox14091038.</a:t>
            </a:r>
            <a:endParaRPr lang="en-US" altLang="zh-CN" sz="800" b="1" dirty="0">
              <a:solidFill>
                <a:schemeClr val="tx1">
                  <a:lumMod val="75000"/>
                  <a:lumOff val="25000"/>
                </a:schemeClr>
              </a:solidFill>
            </a:endParaRPr>
          </a:p>
          <a:p>
            <a:endParaRPr lang="en-US" altLang="zh-CN" sz="800" b="1" dirty="0">
              <a:solidFill>
                <a:schemeClr val="accent1"/>
              </a:solidFill>
            </a:endParaRPr>
          </a:p>
          <a:p>
            <a:endParaRPr lang="en-US" altLang="zh-CN" sz="800" b="1" dirty="0">
              <a:solidFill>
                <a:schemeClr val="accent1"/>
              </a:solidFill>
            </a:endParaRPr>
          </a:p>
          <a:p>
            <a:endParaRPr lang="en-US" altLang="zh-CN" sz="800" b="1" dirty="0">
              <a:solidFill>
                <a:schemeClr val="accent1"/>
              </a:solidFill>
            </a:endParaRPr>
          </a:p>
        </p:txBody>
      </p:sp>
      <p:sp>
        <p:nvSpPr>
          <p:cNvPr id="6" name="文本框 5"/>
          <p:cNvSpPr txBox="1"/>
          <p:nvPr/>
        </p:nvSpPr>
        <p:spPr>
          <a:xfrm>
            <a:off x="4700895" y="6031221"/>
            <a:ext cx="7456855" cy="747313"/>
          </a:xfrm>
          <a:prstGeom prst="rect">
            <a:avLst/>
          </a:prstGeom>
          <a:noFill/>
        </p:spPr>
        <p:txBody>
          <a:bodyPr wrap="square" rtlCol="0">
            <a:noAutofit/>
          </a:bodyPr>
          <a:lstStyle/>
          <a:p>
            <a:pPr marR="0" lvl="0" indent="0" algn="l" defTabSz="914400" rtl="0" fontAlgn="auto">
              <a:lnSpc>
                <a:spcPct val="11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BC179 </a:t>
            </a:r>
            <a:r>
              <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组宿醉症状评分显著降低，同时血清</a:t>
            </a:r>
            <a:r>
              <a:rPr kumimoji="1" lang="en-US" altLang="zh-CN"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ADH </a:t>
            </a:r>
            <a:r>
              <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与</a:t>
            </a:r>
            <a:r>
              <a:rPr kumimoji="1" lang="en-US" altLang="zh-CN"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ALDH </a:t>
            </a:r>
            <a:r>
              <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水平明显升高，血酒精浓度显著下降。此外，</a:t>
            </a:r>
            <a:r>
              <a:rPr kumimoji="1" lang="en-US" altLang="zh-CN"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BC179 </a:t>
            </a:r>
            <a:r>
              <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组血清碱性磷酸酶与血浆内毒素水平亦显著降低。</a:t>
            </a:r>
            <a:endPar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pic>
        <p:nvPicPr>
          <p:cNvPr id="50" name="图片 49" descr="图示&#10;&#10;描述已自动生成"/>
          <p:cNvPicPr>
            <a:picLocks noChangeAspect="1"/>
          </p:cNvPicPr>
          <p:nvPr/>
        </p:nvPicPr>
        <p:blipFill rotWithShape="1">
          <a:blip r:embed="rId4">
            <a:extLst>
              <a:ext uri="{28A0092B-C50C-407E-A947-70E740481C1C}">
                <a14:useLocalDpi xmlns:a14="http://schemas.microsoft.com/office/drawing/2010/main" val="0"/>
              </a:ext>
            </a:extLst>
          </a:blip>
          <a:srcRect b="63454"/>
          <a:stretch>
            <a:fillRect/>
          </a:stretch>
        </p:blipFill>
        <p:spPr>
          <a:xfrm>
            <a:off x="4727549" y="1280983"/>
            <a:ext cx="4864605" cy="2046389"/>
          </a:xfrm>
          <a:prstGeom prst="rect">
            <a:avLst/>
          </a:prstGeom>
        </p:spPr>
      </p:pic>
      <p:pic>
        <p:nvPicPr>
          <p:cNvPr id="49" name="图片 48" descr="图示&#10;&#10;描述已自动生成"/>
          <p:cNvPicPr>
            <a:picLocks noChangeAspect="1"/>
          </p:cNvPicPr>
          <p:nvPr/>
        </p:nvPicPr>
        <p:blipFill rotWithShape="1">
          <a:blip r:embed="rId4">
            <a:extLst>
              <a:ext uri="{28A0092B-C50C-407E-A947-70E740481C1C}">
                <a14:useLocalDpi xmlns:a14="http://schemas.microsoft.com/office/drawing/2010/main" val="0"/>
              </a:ext>
            </a:extLst>
          </a:blip>
          <a:srcRect l="-1337" t="36145" r="2010" b="29016"/>
          <a:stretch>
            <a:fillRect/>
          </a:stretch>
        </p:blipFill>
        <p:spPr>
          <a:xfrm>
            <a:off x="4727559" y="3882117"/>
            <a:ext cx="4780280" cy="1894840"/>
          </a:xfrm>
          <a:prstGeom prst="rect">
            <a:avLst/>
          </a:prstGeom>
        </p:spPr>
      </p:pic>
      <p:pic>
        <p:nvPicPr>
          <p:cNvPr id="51" name="图片 50" descr="图表, 散点图&#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1518" y="4066248"/>
            <a:ext cx="2082225" cy="1710710"/>
          </a:xfrm>
          <a:prstGeom prst="rect">
            <a:avLst/>
          </a:prstGeom>
        </p:spPr>
      </p:pic>
      <p:sp>
        <p:nvSpPr>
          <p:cNvPr id="7" name="文本框 6"/>
          <p:cNvSpPr txBox="1"/>
          <p:nvPr/>
        </p:nvSpPr>
        <p:spPr>
          <a:xfrm>
            <a:off x="9507855" y="2050415"/>
            <a:ext cx="1475740" cy="507365"/>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加速乙醛与乙醇代谢</a:t>
            </a:r>
            <a:endParaRPr kumimoji="1" lang="zh-CN" altLang="en-US"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9" name="文本框 8"/>
          <p:cNvSpPr txBox="1"/>
          <p:nvPr/>
        </p:nvSpPr>
        <p:spPr>
          <a:xfrm>
            <a:off x="5279390" y="3588385"/>
            <a:ext cx="3761105" cy="522605"/>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sym typeface="+mn-ea"/>
              </a:rPr>
              <a:t>快速降低血液与呼气酒精浓度</a:t>
            </a:r>
            <a:endParaRPr kumimoji="1" lang="zh-CN" altLang="en-US"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0" name="文本框 9"/>
          <p:cNvSpPr txBox="1"/>
          <p:nvPr/>
        </p:nvSpPr>
        <p:spPr>
          <a:xfrm>
            <a:off x="9907905" y="3615055"/>
            <a:ext cx="1743710" cy="40005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sym typeface="+mn-ea"/>
              </a:rPr>
              <a:t>改善饮酒后的短期认知表现</a:t>
            </a:r>
            <a:endParaRPr kumimoji="1" lang="zh-CN" altLang="en-US"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762240" cy="706755"/>
            <a:chOff x="400" y="1020"/>
            <a:chExt cx="12224"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89" cy="1113"/>
            </a:xfrm>
            <a:prstGeom prst="rect">
              <a:avLst/>
            </a:prstGeom>
            <a:noFill/>
          </p:spPr>
          <p:txBody>
            <a:bodyPr wrap="square" rtlCol="0" anchor="t">
              <a:noAutofit/>
            </a:bodyPr>
            <a:p>
              <a:pPr marL="0" marR="0" lvl="0" indent="0" algn="l" defTabSz="0" rtl="0" eaLnBrk="1" fontAlgn="auto" latinLnBrk="0" hangingPunct="1">
                <a:lnSpc>
                  <a:spcPct val="100000"/>
                </a:lnSpc>
                <a:spcBef>
                  <a:spcPts val="0"/>
                </a:spcBef>
                <a:spcAft>
                  <a:spcPts val="0"/>
                </a:spcAft>
                <a:buSzTx/>
                <a:buNone/>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血脂稳态调节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60" y="1076960"/>
            <a:ext cx="5654675" cy="837565"/>
          </a:xfrm>
          <a:prstGeom prst="rect">
            <a:avLst/>
          </a:prstGeom>
        </p:spPr>
        <p:txBody>
          <a:bodyPr wrap="none" rtlCol="0">
            <a:noAutofit/>
          </a:bodyPr>
          <a:p>
            <a:pPr algn="l">
              <a:lnSpc>
                <a:spcPct val="140000"/>
              </a:lnSpc>
            </a:pPr>
            <a:r>
              <a:rPr lang="en-US" altLang="zh-CN" sz="1200">
                <a:solidFill>
                  <a:schemeClr val="accent6">
                    <a:lumMod val="50000"/>
                  </a:schemeClr>
                </a:solidFill>
                <a:latin typeface="Arial" panose="020B0604020202020204" pitchFamily="34" charset="0"/>
                <a:cs typeface="Arial" panose="020B0604020202020204" pitchFamily="34" charset="0"/>
                <a:sym typeface="+mn-ea"/>
              </a:rPr>
              <a:t>短双歧杆菌 BBr60</a:t>
            </a:r>
            <a:r>
              <a:rPr lang="en-US" altLang="zh-CN" sz="1200">
                <a:solidFill>
                  <a:schemeClr val="accent6">
                    <a:lumMod val="50000"/>
                  </a:schemeClr>
                </a:solidFill>
                <a:latin typeface="Arial" panose="020B0604020202020204" pitchFamily="34" charset="0"/>
                <a:cs typeface="Arial" panose="020B0604020202020204" pitchFamily="34" charset="0"/>
                <a:sym typeface="+mn-ea"/>
              </a:rPr>
              <a:t>; 鼠李糖乳酪杆菌 LRa05;</a:t>
            </a:r>
            <a:endParaRPr lang="en-US" altLang="zh-CN" sz="1200">
              <a:solidFill>
                <a:schemeClr val="accent6">
                  <a:lumMod val="50000"/>
                </a:schemeClr>
              </a:solidFill>
              <a:latin typeface="Arial" panose="020B0604020202020204" pitchFamily="34" charset="0"/>
              <a:cs typeface="Arial" panose="020B0604020202020204" pitchFamily="34" charset="0"/>
              <a:sym typeface="+mn-ea"/>
            </a:endParaRPr>
          </a:p>
          <a:p>
            <a:pPr algn="l">
              <a:lnSpc>
                <a:spcPct val="140000"/>
              </a:lnSpc>
            </a:pPr>
            <a:r>
              <a:rPr lang="en-US" altLang="zh-CN" sz="1200">
                <a:solidFill>
                  <a:schemeClr val="accent6">
                    <a:lumMod val="50000"/>
                  </a:schemeClr>
                </a:solidFill>
                <a:latin typeface="Arial" panose="020B0604020202020204" pitchFamily="34" charset="0"/>
                <a:cs typeface="Arial" panose="020B0604020202020204" pitchFamily="34" charset="0"/>
                <a:sym typeface="+mn-ea"/>
              </a:rPr>
              <a:t>长双歧杆菌长亚种 BL21; </a:t>
            </a:r>
            <a:r>
              <a:rPr lang="en-US" altLang="zh-CN" sz="1200">
                <a:solidFill>
                  <a:srgbClr val="545759"/>
                </a:solidFill>
                <a:latin typeface="Arial" panose="020B0604020202020204" pitchFamily="34" charset="0"/>
                <a:cs typeface="Arial" panose="020B0604020202020204" pitchFamily="34" charset="0"/>
                <a:sym typeface="+mn-ea"/>
              </a:rPr>
              <a:t>凝结魏茨曼氏菌 BC179</a:t>
            </a:r>
            <a:endParaRPr lang="en-US" altLang="zh-CN" sz="1200">
              <a:solidFill>
                <a:srgbClr val="545759"/>
              </a:solidFill>
              <a:latin typeface="Arial" panose="020B0604020202020204" pitchFamily="34" charset="0"/>
              <a:cs typeface="Arial" panose="020B0604020202020204" pitchFamily="34" charset="0"/>
              <a:sym typeface="+mn-ea"/>
            </a:endParaRPr>
          </a:p>
          <a:p>
            <a:pPr algn="l">
              <a:lnSpc>
                <a:spcPct val="140000"/>
              </a:lnSpc>
            </a:pPr>
            <a:r>
              <a:rPr kumimoji="1" lang="en-US" altLang="zh-CN" sz="1200" dirty="0">
                <a:solidFill>
                  <a:srgbClr val="545759"/>
                </a:solidFill>
                <a:latin typeface="Arial" panose="020B0604020202020204" pitchFamily="34" charset="0"/>
                <a:cs typeface="Arial" panose="020B0604020202020204" pitchFamily="34" charset="0"/>
                <a:sym typeface="+mn-ea"/>
              </a:rPr>
              <a:t>嗜黏蛋白阿克曼氏菌 Akk11/灭活 Akk11; </a:t>
            </a:r>
            <a:r>
              <a:rPr lang="en-US" altLang="zh-CN" sz="120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endParaRPr lang="en-US" altLang="zh-CN" sz="1200" b="1">
              <a:solidFill>
                <a:schemeClr val="tx1">
                  <a:lumMod val="50000"/>
                  <a:lumOff val="50000"/>
                </a:schemeClr>
              </a:solidFill>
              <a:latin typeface="Arial" panose="020B0604020202020204" pitchFamily="34" charset="0"/>
              <a:cs typeface="Arial" panose="020B0604020202020204" pitchFamily="34" charset="0"/>
              <a:sym typeface="+mn-ea"/>
            </a:endParaRPr>
          </a:p>
        </p:txBody>
      </p:sp>
      <p:sp>
        <p:nvSpPr>
          <p:cNvPr id="7" name="文本框 6"/>
          <p:cNvSpPr txBox="1"/>
          <p:nvPr userDrawn="1"/>
        </p:nvSpPr>
        <p:spPr>
          <a:xfrm>
            <a:off x="703580" y="2540635"/>
            <a:ext cx="7960360" cy="922020"/>
          </a:xfrm>
          <a:prstGeom prst="rect">
            <a:avLst/>
          </a:prstGeom>
        </p:spPr>
        <p:txBody>
          <a:bodyPr wrap="square" rtlCol="0" anchor="t">
            <a:noAutofit/>
          </a:bodyPr>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调节血脂水平</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有效降低总胆固醇和甘油三酯水平</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帮助维护心血管健康</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4" name="表格 3"/>
          <p:cNvGraphicFramePr/>
          <p:nvPr/>
        </p:nvGraphicFramePr>
        <p:xfrm>
          <a:off x="720951" y="5151207"/>
          <a:ext cx="6010275" cy="1143000"/>
        </p:xfrm>
        <a:graphic>
          <a:graphicData uri="http://schemas.openxmlformats.org/drawingml/2006/table">
            <a:tbl>
              <a:tblPr/>
              <a:tblGrid>
                <a:gridCol w="3264535"/>
                <a:gridCol w="2745740"/>
              </a:tblGrid>
              <a:tr h="2667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LRa05+BC99+BC179</a:t>
                      </a:r>
                      <a:r>
                        <a:rPr kumimoji="1" lang="en-US" altLang="zh-CN" sz="900" b="0" dirty="0">
                          <a:solidFill>
                            <a:srgbClr val="000000"/>
                          </a:solidFill>
                          <a:latin typeface="Arial" panose="020B0604020202020204" pitchFamily="34" charset="0"/>
                          <a:cs typeface="Arial" panose="020B0604020202020204" pitchFamily="34" charset="0"/>
                        </a:rPr>
                        <a:t>:</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ChiCTR2400082180</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BBr60</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NCT06305650, NCT06196892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3429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BL21</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NCT06140641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Akk11</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NCT06780007</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pAkk11</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NCT06964932, NCT06964919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29" name="文本框 28"/>
          <p:cNvSpPr txBox="1"/>
          <p:nvPr/>
        </p:nvSpPr>
        <p:spPr>
          <a:xfrm>
            <a:off x="9655175" y="1301115"/>
            <a:ext cx="228473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姜黄粉、纳豆粉</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菊粉、马铃薯淀粉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10" name="文本框 9"/>
          <p:cNvSpPr txBox="1"/>
          <p:nvPr userDrawn="1">
            <p:custDataLst>
              <p:tags r:id="rId1"/>
            </p:custDataLst>
          </p:nvPr>
        </p:nvSpPr>
        <p:spPr>
          <a:xfrm>
            <a:off x="617855" y="4603907"/>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1" name="文本框 10"/>
          <p:cNvSpPr txBox="1"/>
          <p:nvPr userDrawn="1"/>
        </p:nvSpPr>
        <p:spPr>
          <a:xfrm>
            <a:off x="617855" y="4132580"/>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731364" y="2286702"/>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文本框 2"/>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nvSpPr>
        <p:spPr>
          <a:xfrm>
            <a:off x="543560" y="1574165"/>
            <a:ext cx="3402330" cy="3364865"/>
          </a:xfrm>
          <a:prstGeom prst="roundRect">
            <a:avLst>
              <a:gd name="adj" fmla="val 4428"/>
            </a:avLst>
          </a:prstGeom>
          <a:solidFill>
            <a:srgbClr val="FFFFFF"/>
          </a:solidFill>
          <a:ln w="25400" cap="flat" cmpd="sng" algn="ctr">
            <a:solidFill>
              <a:srgbClr val="C30000">
                <a:lumMod val="20000"/>
                <a:lumOff val="80000"/>
                <a:alpha val="100000"/>
              </a:srgbClr>
            </a:solidFill>
            <a:prstDash val="solid"/>
          </a:ln>
          <a:effectLst/>
        </p:spPr>
        <p:txBody>
          <a:bodyPr rtlCol="0" anchor="ctr"/>
          <a:lstStyle/>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改善细菌性阴道炎</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endParaRPr>
          </a:p>
        </p:txBody>
      </p:sp>
      <p:sp>
        <p:nvSpPr>
          <p:cNvPr id="13" name="文本框 12"/>
          <p:cNvSpPr txBox="1"/>
          <p:nvPr/>
        </p:nvSpPr>
        <p:spPr>
          <a:xfrm>
            <a:off x="4445408" y="5038074"/>
            <a:ext cx="3768090" cy="496570"/>
          </a:xfrm>
          <a:prstGeom prst="rect">
            <a:avLst/>
          </a:prstGeom>
          <a:noFill/>
        </p:spPr>
        <p:txBody>
          <a:bodyPr wrap="square">
            <a:spAutoFit/>
          </a:bodyPr>
          <a:lstStyle/>
          <a:p>
            <a:pPr lvl="0" indent="0" algn="l" fontAlgn="auto">
              <a:lnSpc>
                <a:spcPct val="110000"/>
              </a:lnSpc>
              <a:spcAft>
                <a:spcPts val="600"/>
              </a:spcAft>
              <a:buNone/>
              <a:defRPr/>
            </a:pP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Nugent</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分</a:t>
            </a:r>
            <a:r>
              <a:rPr kumimoji="0"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数显著降低，有效改善阴道微环境，并促进</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Nugent</a:t>
            </a:r>
            <a:r>
              <a:rPr kumimoji="0"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评分恢复至正常范围。</a:t>
            </a:r>
            <a:endParaRPr kumimoji="0"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8718547" y="4956824"/>
            <a:ext cx="3161748" cy="775970"/>
          </a:xfrm>
          <a:prstGeom prst="rect">
            <a:avLst/>
          </a:prstGeom>
          <a:noFill/>
        </p:spPr>
        <p:txBody>
          <a:bodyPr wrap="square">
            <a:noAutofit/>
          </a:bodyPr>
          <a:lstStyle/>
          <a:p>
            <a:pPr lvl="0" indent="0" algn="l" fontAlgn="auto">
              <a:lnSpc>
                <a:spcPct val="110000"/>
              </a:lnSpc>
              <a:spcAft>
                <a:spcPts val="600"/>
              </a:spcAft>
              <a:buNone/>
              <a:defRPr/>
            </a:pPr>
            <a:r>
              <a:rPr lang="zh-CN" altLang="en-US" sz="120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rPr>
              <a:t>阴道清洁度评分显著降低。</a:t>
            </a:r>
            <a:r>
              <a:rPr kumimoji="0"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rPr>
              <a:t>表明益生菌干预能有效改善阴道清洁状况，并促进健康阴道菌群的恢复。</a:t>
            </a:r>
            <a:endParaRPr kumimoji="0"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endParaRPr>
          </a:p>
          <a:p>
            <a:pPr lvl="0" indent="0" algn="l" fontAlgn="auto">
              <a:lnSpc>
                <a:spcPct val="110000"/>
              </a:lnSpc>
              <a:spcAft>
                <a:spcPts val="600"/>
              </a:spcAft>
              <a:buNone/>
              <a:defRPr/>
            </a:pPr>
            <a:endParaRPr kumimoji="0" lang="en-US" altLang="zh-CN"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endParaRPr>
          </a:p>
        </p:txBody>
      </p:sp>
      <p:sp>
        <p:nvSpPr>
          <p:cNvPr id="15" name="文本框 14"/>
          <p:cNvSpPr txBox="1"/>
          <p:nvPr/>
        </p:nvSpPr>
        <p:spPr>
          <a:xfrm>
            <a:off x="4606531" y="1518919"/>
            <a:ext cx="3445845" cy="337185"/>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促进健康阴道微生态组成</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6" name="文本框 15"/>
          <p:cNvSpPr txBox="1"/>
          <p:nvPr/>
        </p:nvSpPr>
        <p:spPr>
          <a:xfrm>
            <a:off x="8576461" y="1518919"/>
            <a:ext cx="3445845" cy="337185"/>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改善阴道清洁度</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8" name="文本框 17"/>
          <p:cNvSpPr txBox="1"/>
          <p:nvPr/>
        </p:nvSpPr>
        <p:spPr>
          <a:xfrm>
            <a:off x="579500" y="1919343"/>
            <a:ext cx="3171776" cy="3019425"/>
          </a:xfrm>
          <a:prstGeom prst="rect">
            <a:avLst/>
          </a:prstGeom>
          <a:noFill/>
        </p:spPr>
        <p:txBody>
          <a:bodyPr wrap="square" rtlCol="0">
            <a:noAutofit/>
          </a:bodyPr>
          <a:lstStyle/>
          <a:p>
            <a:pPr fontAlgn="auto">
              <a:lnSpc>
                <a:spcPct val="130000"/>
              </a:lnSpc>
              <a:spcAft>
                <a:spcPts val="600"/>
              </a:spcAft>
            </a:pPr>
            <a:endPar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3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显著降低</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Nugent</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评分（诊断金标准），有效改善阴道微环境，并促进</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Nugent</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评分恢复至正常范围</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3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提升阴道清洁度，促进健康阴道微生物组的恢复</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3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系统促进微生物结构恢复至健康状态</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pic>
        <p:nvPicPr>
          <p:cNvPr id="19" name="图片 18"/>
          <p:cNvPicPr>
            <a:picLocks noChangeAspect="1"/>
          </p:cNvPicPr>
          <p:nvPr/>
        </p:nvPicPr>
        <p:blipFill>
          <a:blip r:embed="rId1"/>
          <a:stretch>
            <a:fillRect/>
          </a:stretch>
        </p:blipFill>
        <p:spPr>
          <a:xfrm>
            <a:off x="4747260" y="2018665"/>
            <a:ext cx="2684780" cy="2964180"/>
          </a:xfrm>
          <a:prstGeom prst="rect">
            <a:avLst/>
          </a:prstGeom>
        </p:spPr>
      </p:pic>
      <p:pic>
        <p:nvPicPr>
          <p:cNvPr id="20" name="图片 19"/>
          <p:cNvPicPr>
            <a:picLocks noChangeAspect="1"/>
          </p:cNvPicPr>
          <p:nvPr/>
        </p:nvPicPr>
        <p:blipFill>
          <a:blip r:embed="rId2"/>
          <a:stretch>
            <a:fillRect/>
          </a:stretch>
        </p:blipFill>
        <p:spPr>
          <a:xfrm>
            <a:off x="8718550" y="2101850"/>
            <a:ext cx="2523490" cy="2854960"/>
          </a:xfrm>
          <a:prstGeom prst="rect">
            <a:avLst/>
          </a:prstGeom>
        </p:spPr>
      </p:pic>
      <p:cxnSp>
        <p:nvCxnSpPr>
          <p:cNvPr id="45" name="直接连接符 44"/>
          <p:cNvCxnSpPr/>
          <p:nvPr/>
        </p:nvCxnSpPr>
        <p:spPr>
          <a:xfrm>
            <a:off x="8329297" y="1574415"/>
            <a:ext cx="0" cy="4430642"/>
          </a:xfrm>
          <a:prstGeom prst="line">
            <a:avLst/>
          </a:prstGeom>
          <a:noFill/>
          <a:ln w="25400" cap="flat" cmpd="sng" algn="ctr">
            <a:solidFill>
              <a:srgbClr val="FFFFFF">
                <a:lumMod val="85000"/>
              </a:srgbClr>
            </a:solidFill>
            <a:prstDash val="sysDot"/>
          </a:ln>
          <a:effectLst/>
        </p:spPr>
      </p:cxnSp>
      <p:sp>
        <p:nvSpPr>
          <p:cNvPr id="36" name="文本框 35"/>
          <p:cNvSpPr txBox="1"/>
          <p:nvPr/>
        </p:nvSpPr>
        <p:spPr>
          <a:xfrm>
            <a:off x="1091565" y="1733550"/>
            <a:ext cx="2306320" cy="368300"/>
          </a:xfrm>
          <a:prstGeom prst="rect">
            <a:avLst/>
          </a:prstGeom>
          <a:noFill/>
        </p:spPr>
        <p:txBody>
          <a:bodyPr wrap="square" rtlCol="0">
            <a:spAutoFit/>
          </a:bodyPr>
          <a:lstStyle/>
          <a:p>
            <a:pPr algn="ct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研究</a:t>
            </a: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成果</a:t>
            </a:r>
            <a:endParaRPr lang="zh-CN" altLang="en-US" b="1" dirty="0">
              <a:solidFill>
                <a:srgbClr val="8B1A48"/>
              </a:solidFill>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0" rtl="0" eaLnBrk="1" fontAlgn="auto" latinLnBrk="0" hangingPunct="1">
                <a:lnSpc>
                  <a:spcPct val="100000"/>
                </a:lnSpc>
                <a:spcBef>
                  <a:spcPts val="0"/>
                </a:spcBef>
                <a:spcAft>
                  <a:spcPts val="0"/>
                </a:spcAft>
                <a:buSzTx/>
                <a:buNone/>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血脂稳态调节</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24" name="组合 123"/>
          <p:cNvGrpSpPr/>
          <p:nvPr/>
        </p:nvGrpSpPr>
        <p:grpSpPr>
          <a:xfrm rot="0">
            <a:off x="8371205" y="1621790"/>
            <a:ext cx="3405505" cy="2863850"/>
            <a:chOff x="8362913" y="3628886"/>
            <a:chExt cx="3405808" cy="2863593"/>
          </a:xfrm>
        </p:grpSpPr>
        <p:pic>
          <p:nvPicPr>
            <p:cNvPr id="125" name="图片 124"/>
            <p:cNvPicPr>
              <a:picLocks noChangeAspect="1"/>
            </p:cNvPicPr>
            <p:nvPr/>
          </p:nvPicPr>
          <p:blipFill rotWithShape="1">
            <a:blip r:embed="rId1" cstate="print"/>
            <a:srcRect l="77053" t="53296"/>
            <a:stretch>
              <a:fillRect/>
            </a:stretch>
          </p:blipFill>
          <p:spPr bwMode="auto">
            <a:xfrm>
              <a:off x="8512567" y="3628886"/>
              <a:ext cx="3256154" cy="2629195"/>
            </a:xfrm>
            <a:prstGeom prst="rect">
              <a:avLst/>
            </a:prstGeom>
            <a:noFill/>
            <a:ln>
              <a:noFill/>
            </a:ln>
          </p:spPr>
        </p:pic>
        <p:sp>
          <p:nvSpPr>
            <p:cNvPr id="126" name="圆角矩形 125"/>
            <p:cNvSpPr/>
            <p:nvPr/>
          </p:nvSpPr>
          <p:spPr>
            <a:xfrm>
              <a:off x="8362913" y="4475530"/>
              <a:ext cx="589929" cy="106309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27" name="文本框 126"/>
            <p:cNvSpPr txBox="1"/>
            <p:nvPr/>
          </p:nvSpPr>
          <p:spPr>
            <a:xfrm rot="16200000">
              <a:off x="8185507" y="4817524"/>
              <a:ext cx="1063098"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TG</a:t>
              </a: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(mmol/L)</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28" name="圆角矩形 127"/>
            <p:cNvSpPr/>
            <p:nvPr/>
          </p:nvSpPr>
          <p:spPr>
            <a:xfrm>
              <a:off x="9157103" y="6092739"/>
              <a:ext cx="2611618" cy="3997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29" name="文本框 128"/>
            <p:cNvSpPr txBox="1"/>
            <p:nvPr/>
          </p:nvSpPr>
          <p:spPr>
            <a:xfrm>
              <a:off x="9077546" y="6012212"/>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30" name="文本框 129"/>
            <p:cNvSpPr txBox="1"/>
            <p:nvPr/>
          </p:nvSpPr>
          <p:spPr>
            <a:xfrm>
              <a:off x="10019234" y="6012212"/>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grpSp>
        <p:nvGrpSpPr>
          <p:cNvPr id="132" name="组合 131"/>
          <p:cNvGrpSpPr/>
          <p:nvPr/>
        </p:nvGrpSpPr>
        <p:grpSpPr>
          <a:xfrm>
            <a:off x="5157662" y="1656508"/>
            <a:ext cx="3388545" cy="2767020"/>
            <a:chOff x="5091708" y="1196830"/>
            <a:chExt cx="3388545" cy="2767020"/>
          </a:xfrm>
        </p:grpSpPr>
        <p:sp>
          <p:nvSpPr>
            <p:cNvPr id="133" name="圆角矩形 132"/>
            <p:cNvSpPr/>
            <p:nvPr/>
          </p:nvSpPr>
          <p:spPr>
            <a:xfrm>
              <a:off x="5946554" y="1538681"/>
              <a:ext cx="298892"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34" name="圆角矩形 133"/>
            <p:cNvSpPr/>
            <p:nvPr/>
          </p:nvSpPr>
          <p:spPr>
            <a:xfrm>
              <a:off x="5477584" y="2343273"/>
              <a:ext cx="589929" cy="58326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nvGrpSpPr>
            <p:cNvPr id="135" name="组合 134"/>
            <p:cNvGrpSpPr/>
            <p:nvPr/>
          </p:nvGrpSpPr>
          <p:grpSpPr>
            <a:xfrm>
              <a:off x="5200436" y="1196830"/>
              <a:ext cx="3279817" cy="2767020"/>
              <a:chOff x="4929257" y="3628886"/>
              <a:chExt cx="3279817" cy="2767020"/>
            </a:xfrm>
          </p:grpSpPr>
          <p:pic>
            <p:nvPicPr>
              <p:cNvPr id="136" name="图片 135"/>
              <p:cNvPicPr>
                <a:picLocks noChangeAspect="1"/>
              </p:cNvPicPr>
              <p:nvPr/>
            </p:nvPicPr>
            <p:blipFill rotWithShape="1">
              <a:blip r:embed="rId1" cstate="print"/>
              <a:srcRect l="75796" r="-816" b="44300"/>
              <a:stretch>
                <a:fillRect/>
              </a:stretch>
            </p:blipFill>
            <p:spPr bwMode="auto">
              <a:xfrm>
                <a:off x="5104276" y="3628886"/>
                <a:ext cx="3104798" cy="2742238"/>
              </a:xfrm>
              <a:prstGeom prst="rect">
                <a:avLst/>
              </a:prstGeom>
              <a:noFill/>
              <a:ln>
                <a:noFill/>
              </a:ln>
            </p:spPr>
          </p:pic>
          <p:sp>
            <p:nvSpPr>
              <p:cNvPr id="137" name="圆角矩形 136"/>
              <p:cNvSpPr/>
              <p:nvPr/>
            </p:nvSpPr>
            <p:spPr>
              <a:xfrm>
                <a:off x="4966138" y="3628886"/>
                <a:ext cx="653957" cy="54897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38" name="圆角矩形 137"/>
              <p:cNvSpPr/>
              <p:nvPr/>
            </p:nvSpPr>
            <p:spPr>
              <a:xfrm>
                <a:off x="4929257" y="5846930"/>
                <a:ext cx="653957" cy="54897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sp>
          <p:nvSpPr>
            <p:cNvPr id="139" name="圆角矩形 138"/>
            <p:cNvSpPr/>
            <p:nvPr/>
          </p:nvSpPr>
          <p:spPr>
            <a:xfrm>
              <a:off x="5091708" y="2504677"/>
              <a:ext cx="298892"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40" name="圆角矩形 139"/>
            <p:cNvSpPr/>
            <p:nvPr/>
          </p:nvSpPr>
          <p:spPr>
            <a:xfrm>
              <a:off x="5511085" y="2085153"/>
              <a:ext cx="391977"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41" name="文本框 140"/>
            <p:cNvSpPr txBox="1"/>
            <p:nvPr/>
          </p:nvSpPr>
          <p:spPr>
            <a:xfrm rot="16200000">
              <a:off x="5225440" y="2438433"/>
              <a:ext cx="1063098"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TC</a:t>
              </a: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(mmol/L)</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42" name="圆角矩形 141"/>
            <p:cNvSpPr/>
            <p:nvPr/>
          </p:nvSpPr>
          <p:spPr>
            <a:xfrm rot="5400000">
              <a:off x="6847753" y="2932867"/>
              <a:ext cx="298892" cy="15035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43" name="文本框 142"/>
            <p:cNvSpPr txBox="1"/>
            <p:nvPr/>
          </p:nvSpPr>
          <p:spPr>
            <a:xfrm>
              <a:off x="5872482" y="3492716"/>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44" name="文本框 143"/>
            <p:cNvSpPr txBox="1"/>
            <p:nvPr/>
          </p:nvSpPr>
          <p:spPr>
            <a:xfrm>
              <a:off x="6814170" y="3492716"/>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sp>
        <p:nvSpPr>
          <p:cNvPr id="145" name="圆角矩形 144"/>
          <p:cNvSpPr/>
          <p:nvPr/>
        </p:nvSpPr>
        <p:spPr>
          <a:xfrm>
            <a:off x="5487960" y="4089649"/>
            <a:ext cx="529890" cy="6344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nvGrpSpPr>
          <p:cNvPr id="146" name="组合 145"/>
          <p:cNvGrpSpPr/>
          <p:nvPr/>
        </p:nvGrpSpPr>
        <p:grpSpPr>
          <a:xfrm>
            <a:off x="8589728" y="3952201"/>
            <a:ext cx="2926817" cy="2629194"/>
            <a:chOff x="8937370" y="4021918"/>
            <a:chExt cx="2619149" cy="2402362"/>
          </a:xfrm>
        </p:grpSpPr>
        <p:grpSp>
          <p:nvGrpSpPr>
            <p:cNvPr id="147" name="组合 146"/>
            <p:cNvGrpSpPr/>
            <p:nvPr/>
          </p:nvGrpSpPr>
          <p:grpSpPr>
            <a:xfrm>
              <a:off x="8937370" y="4098193"/>
              <a:ext cx="2619149" cy="2326087"/>
              <a:chOff x="8937370" y="4098193"/>
              <a:chExt cx="2619149" cy="2326087"/>
            </a:xfrm>
          </p:grpSpPr>
          <p:pic>
            <p:nvPicPr>
              <p:cNvPr id="148" name="图片 147"/>
              <p:cNvPicPr>
                <a:picLocks noChangeAspect="1"/>
              </p:cNvPicPr>
              <p:nvPr/>
            </p:nvPicPr>
            <p:blipFill rotWithShape="1">
              <a:blip r:embed="rId1" cstate="print"/>
              <a:srcRect l="52054" t="-1194" r="23401" b="47252"/>
              <a:stretch>
                <a:fillRect/>
              </a:stretch>
            </p:blipFill>
            <p:spPr bwMode="auto">
              <a:xfrm>
                <a:off x="9062706" y="4098193"/>
                <a:ext cx="2493813" cy="2174290"/>
              </a:xfrm>
              <a:prstGeom prst="rect">
                <a:avLst/>
              </a:prstGeom>
              <a:noFill/>
              <a:ln>
                <a:noFill/>
              </a:ln>
            </p:spPr>
          </p:pic>
          <p:sp>
            <p:nvSpPr>
              <p:cNvPr id="149" name="圆角矩形 148"/>
              <p:cNvSpPr/>
              <p:nvPr/>
            </p:nvSpPr>
            <p:spPr>
              <a:xfrm>
                <a:off x="8937370" y="4790649"/>
                <a:ext cx="534876" cy="105793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50" name="文本框 149"/>
              <p:cNvSpPr txBox="1"/>
              <p:nvPr/>
            </p:nvSpPr>
            <p:spPr>
              <a:xfrm rot="16200000">
                <a:off x="8262404" y="5158933"/>
                <a:ext cx="2164967"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LDL-C</a:t>
                </a: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(mmol/L)</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51" name="圆角矩形 150"/>
              <p:cNvSpPr/>
              <p:nvPr/>
            </p:nvSpPr>
            <p:spPr>
              <a:xfrm>
                <a:off x="9172672" y="6060843"/>
                <a:ext cx="298625" cy="36343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52" name="圆角矩形 151"/>
              <p:cNvSpPr/>
              <p:nvPr/>
            </p:nvSpPr>
            <p:spPr>
              <a:xfrm rot="5400000">
                <a:off x="10191335" y="5434315"/>
                <a:ext cx="298892" cy="142742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53" name="文本框 152"/>
              <p:cNvSpPr txBox="1"/>
              <p:nvPr/>
            </p:nvSpPr>
            <p:spPr>
              <a:xfrm>
                <a:off x="9350492" y="6006116"/>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54" name="文本框 153"/>
              <p:cNvSpPr txBox="1"/>
              <p:nvPr/>
            </p:nvSpPr>
            <p:spPr>
              <a:xfrm>
                <a:off x="10196840" y="6000875"/>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sp>
          <p:nvSpPr>
            <p:cNvPr id="155" name="圆角矩形 154"/>
            <p:cNvSpPr/>
            <p:nvPr/>
          </p:nvSpPr>
          <p:spPr>
            <a:xfrm>
              <a:off x="9038628" y="4021918"/>
              <a:ext cx="426212" cy="48716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grpSp>
        <p:nvGrpSpPr>
          <p:cNvPr id="156" name="组合 155"/>
          <p:cNvGrpSpPr/>
          <p:nvPr/>
        </p:nvGrpSpPr>
        <p:grpSpPr>
          <a:xfrm>
            <a:off x="5559964" y="4218215"/>
            <a:ext cx="2860421" cy="2414370"/>
            <a:chOff x="5621323" y="4090056"/>
            <a:chExt cx="2860421" cy="2414370"/>
          </a:xfrm>
        </p:grpSpPr>
        <p:grpSp>
          <p:nvGrpSpPr>
            <p:cNvPr id="157" name="组合 156"/>
            <p:cNvGrpSpPr/>
            <p:nvPr/>
          </p:nvGrpSpPr>
          <p:grpSpPr>
            <a:xfrm>
              <a:off x="5621323" y="4153862"/>
              <a:ext cx="2860421" cy="2350564"/>
              <a:chOff x="5504356" y="4025372"/>
              <a:chExt cx="2860421" cy="2350564"/>
            </a:xfrm>
          </p:grpSpPr>
          <p:pic>
            <p:nvPicPr>
              <p:cNvPr id="158" name="图片 157"/>
              <p:cNvPicPr>
                <a:picLocks noChangeAspect="1"/>
              </p:cNvPicPr>
              <p:nvPr/>
            </p:nvPicPr>
            <p:blipFill rotWithShape="1">
              <a:blip r:embed="rId1" cstate="print"/>
              <a:srcRect l="24112" t="1145" r="47946" b="49176"/>
              <a:stretch>
                <a:fillRect/>
              </a:stretch>
            </p:blipFill>
            <p:spPr bwMode="auto">
              <a:xfrm>
                <a:off x="5525795" y="4040570"/>
                <a:ext cx="2838982" cy="2002461"/>
              </a:xfrm>
              <a:prstGeom prst="rect">
                <a:avLst/>
              </a:prstGeom>
              <a:noFill/>
              <a:ln>
                <a:noFill/>
              </a:ln>
            </p:spPr>
          </p:pic>
          <p:sp>
            <p:nvSpPr>
              <p:cNvPr id="159" name="圆角矩形 158"/>
              <p:cNvSpPr/>
              <p:nvPr/>
            </p:nvSpPr>
            <p:spPr>
              <a:xfrm>
                <a:off x="5504356" y="5955278"/>
                <a:ext cx="529890" cy="42065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60" name="圆角矩形 159"/>
              <p:cNvSpPr/>
              <p:nvPr/>
            </p:nvSpPr>
            <p:spPr>
              <a:xfrm>
                <a:off x="5600922" y="4496640"/>
                <a:ext cx="411847" cy="118072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61" name="文本框 160"/>
              <p:cNvSpPr txBox="1"/>
              <p:nvPr/>
            </p:nvSpPr>
            <p:spPr>
              <a:xfrm rot="16200000">
                <a:off x="4759842" y="4969356"/>
                <a:ext cx="2164967"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HDL-C</a:t>
                </a: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(mmol/L)</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62" name="圆角矩形 161"/>
              <p:cNvSpPr/>
              <p:nvPr/>
            </p:nvSpPr>
            <p:spPr>
              <a:xfrm rot="5400000">
                <a:off x="6853939" y="5228713"/>
                <a:ext cx="298892" cy="162863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63" name="文本框 162"/>
              <p:cNvSpPr txBox="1"/>
              <p:nvPr/>
            </p:nvSpPr>
            <p:spPr>
              <a:xfrm>
                <a:off x="5964575" y="5853822"/>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64" name="文本框 163"/>
              <p:cNvSpPr txBox="1"/>
              <p:nvPr/>
            </p:nvSpPr>
            <p:spPr>
              <a:xfrm>
                <a:off x="6810923" y="5848581"/>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sp>
          <p:nvSpPr>
            <p:cNvPr id="165" name="圆角矩形 164"/>
            <p:cNvSpPr/>
            <p:nvPr/>
          </p:nvSpPr>
          <p:spPr>
            <a:xfrm>
              <a:off x="5798537" y="4090056"/>
              <a:ext cx="277000" cy="41976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sp>
        <p:nvSpPr>
          <p:cNvPr id="166" name="文本框 165"/>
          <p:cNvSpPr txBox="1"/>
          <p:nvPr/>
        </p:nvSpPr>
        <p:spPr>
          <a:xfrm>
            <a:off x="6300540" y="1414991"/>
            <a:ext cx="4655048" cy="583565"/>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有效调节血脂水平</a:t>
            </a:r>
            <a:endParaRPr kumimoji="1"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5" name="圆角矩形 74"/>
          <p:cNvSpPr/>
          <p:nvPr/>
        </p:nvSpPr>
        <p:spPr>
          <a:xfrm>
            <a:off x="682625" y="2034540"/>
            <a:ext cx="3682365" cy="3034665"/>
          </a:xfrm>
          <a:prstGeom prst="roundRect">
            <a:avLst>
              <a:gd name="adj" fmla="val 4428"/>
            </a:avLst>
          </a:prstGeom>
          <a:solidFill>
            <a:schemeClr val="bg1"/>
          </a:solidFill>
          <a:ln w="28575">
            <a:solidFill>
              <a:srgbClr val="E1EFD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895350" y="2755265"/>
            <a:ext cx="3255645" cy="2151380"/>
          </a:xfrm>
          <a:prstGeom prst="rect">
            <a:avLst/>
          </a:prstGeom>
          <a:noFill/>
        </p:spPr>
        <p:txBody>
          <a:bodyPr wrap="square" rtlCol="0">
            <a:noAutofit/>
          </a:bodyPr>
          <a:lstStyle/>
          <a:p>
            <a:pPr marL="391795" marR="0" lvl="0" indent="-285750" algn="l" defTabSz="914400" rtl="0" eaLnBrk="1" fontAlgn="auto" latinLnBrk="0" hangingPunct="1">
              <a:lnSpc>
                <a:spcPct val="12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提升</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GLP-1 </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水平，有助于调节食欲与血糖控制</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改善脂质代谢，支持心脑血管健康</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通过协调激素与代谢调节，益生菌</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能促进整体代谢平衡，并激活内在健康调控机制</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1384607" y="2266933"/>
            <a:ext cx="2278380" cy="368300"/>
          </a:xfrm>
          <a:prstGeom prst="rect">
            <a:avLst/>
          </a:prstGeom>
          <a:noFill/>
        </p:spPr>
        <p:txBody>
          <a:bodyPr wrap="square" rtlCol="0">
            <a:spAutoFit/>
          </a:bodyPr>
          <a:p>
            <a:pPr algn="ctr"/>
            <a:r>
              <a:rPr kumimoji="1" lang="zh-CN" altLang="en-US" b="1"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1" lang="zh-CN" altLang="en-US" b="1"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cxnSp>
        <p:nvCxnSpPr>
          <p:cNvPr id="8" name="直接连接符 7"/>
          <p:cNvCxnSpPr/>
          <p:nvPr/>
        </p:nvCxnSpPr>
        <p:spPr>
          <a:xfrm>
            <a:off x="5072380" y="1630680"/>
            <a:ext cx="0" cy="4472940"/>
          </a:xfrm>
          <a:prstGeom prst="line">
            <a:avLst/>
          </a:prstGeom>
          <a:noFill/>
          <a:ln w="25400" cap="flat" cmpd="sng" algn="ctr">
            <a:solidFill>
              <a:srgbClr val="FFFFFF">
                <a:lumMod val="85000"/>
              </a:srgbClr>
            </a:solidFill>
            <a:prstDash val="sysDot"/>
          </a:ln>
          <a:effectLst/>
        </p:spPr>
      </p:cxnSp>
      <p:sp>
        <p:nvSpPr>
          <p:cNvPr id="44" name="文本框 43"/>
          <p:cNvSpPr txBox="1"/>
          <p:nvPr/>
        </p:nvSpPr>
        <p:spPr>
          <a:xfrm>
            <a:off x="895064" y="5069319"/>
            <a:ext cx="1993265" cy="397510"/>
          </a:xfrm>
          <a:prstGeom prst="rect">
            <a:avLst/>
          </a:prstGeom>
          <a:noFill/>
        </p:spPr>
        <p:txBody>
          <a:bodyPr wrap="square">
            <a:noAutofit/>
          </a:bodyPr>
          <a:lstStyle/>
          <a:p>
            <a:r>
              <a:rPr lang="en-US" altLang="zh-CN" sz="800" b="1" dirty="0">
                <a:solidFill>
                  <a:schemeClr val="tx1">
                    <a:lumMod val="75000"/>
                    <a:lumOff val="25000"/>
                  </a:schemeClr>
                </a:solidFill>
              </a:rPr>
              <a:t>DOI : 10.3390/antiox14091038</a:t>
            </a:r>
            <a:endParaRPr lang="en-US" altLang="zh-CN" sz="800" b="1" dirty="0">
              <a:solidFill>
                <a:schemeClr val="tx1">
                  <a:lumMod val="75000"/>
                  <a:lumOff val="25000"/>
                </a:schemeClr>
              </a:solidFill>
            </a:endParaRPr>
          </a:p>
          <a:p>
            <a:r>
              <a:rPr lang="en-US" altLang="zh-CN" sz="800" b="1" dirty="0">
                <a:solidFill>
                  <a:schemeClr val="tx1">
                    <a:lumMod val="75000"/>
                    <a:lumOff val="25000"/>
                  </a:schemeClr>
                </a:solidFill>
              </a:rPr>
              <a:t>DOI : 10.1186/s12986-025-00969-2.</a:t>
            </a:r>
            <a:endParaRPr lang="en-US" altLang="zh-CN" sz="800" b="1" dirty="0">
              <a:solidFill>
                <a:schemeClr val="tx1">
                  <a:lumMod val="75000"/>
                  <a:lumOff val="25000"/>
                </a:schemeClr>
              </a:solidFill>
            </a:endParaRPr>
          </a:p>
          <a:p>
            <a:endParaRPr lang="en-US" altLang="zh-CN" sz="800" b="1" dirty="0">
              <a:solidFill>
                <a:schemeClr val="tx1">
                  <a:lumMod val="75000"/>
                  <a:lumOff val="25000"/>
                </a:schemeClr>
              </a:solidFill>
            </a:endParaRPr>
          </a:p>
          <a:p>
            <a:endParaRPr lang="en-US" altLang="zh-CN" sz="800" b="1" dirty="0">
              <a:solidFill>
                <a:schemeClr val="tx1">
                  <a:lumMod val="75000"/>
                  <a:lumOff val="25000"/>
                </a:schemeClr>
              </a:solidFill>
            </a:endParaRPr>
          </a:p>
        </p:txBody>
      </p:sp>
      <p:sp>
        <p:nvSpPr>
          <p:cNvPr id="3" name="文本框 2"/>
          <p:cNvSpPr txBox="1"/>
          <p:nvPr/>
        </p:nvSpPr>
        <p:spPr>
          <a:xfrm>
            <a:off x="9997339" y="4079394"/>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 name="文本框 3"/>
          <p:cNvSpPr txBox="1"/>
          <p:nvPr/>
        </p:nvSpPr>
        <p:spPr>
          <a:xfrm>
            <a:off x="8964211" y="4079394"/>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762240" cy="706755"/>
            <a:chOff x="400" y="1020"/>
            <a:chExt cx="12224"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89" cy="1113"/>
            </a:xfrm>
            <a:prstGeom prst="rect">
              <a:avLst/>
            </a:prstGeom>
            <a:noFill/>
          </p:spPr>
          <p:txBody>
            <a:bodyPr wrap="square" rtlCol="0" anchor="t">
              <a:noAutofit/>
            </a:bodyPr>
            <a:p>
              <a:pPr marL="0" marR="0" lvl="0" indent="0" algn="l" defTabSz="0" rtl="0" eaLnBrk="1" fontAlgn="auto" latinLnBrk="0" hangingPunct="1">
                <a:lnSpc>
                  <a:spcPct val="100000"/>
                </a:lnSpc>
                <a:spcBef>
                  <a:spcPts val="0"/>
                </a:spcBef>
                <a:spcAft>
                  <a:spcPts val="0"/>
                </a:spcAft>
                <a:buSzTx/>
                <a:buNone/>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体脂管理与肌肉支持</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30790" y="1051277"/>
            <a:ext cx="3780790" cy="1327150"/>
          </a:xfrm>
          <a:prstGeom prst="rect">
            <a:avLst/>
          </a:prstGeom>
        </p:spPr>
        <p:txBody>
          <a:bodyPr wrap="none" rtlCol="0">
            <a:spAutoFit/>
          </a:bodyPr>
          <a:p>
            <a:pPr algn="l">
              <a:lnSpc>
                <a:spcPct val="130000"/>
              </a:lnSpc>
            </a:pPr>
            <a:r>
              <a:rPr lang="en-US" altLang="zh-CN" sz="1200">
                <a:solidFill>
                  <a:schemeClr val="accent6">
                    <a:lumMod val="50000"/>
                  </a:schemeClr>
                </a:solidFill>
                <a:latin typeface="Arial" panose="020B0604020202020204" pitchFamily="34" charset="0"/>
                <a:ea typeface="黑体" panose="02010609060101010101" charset="-122"/>
                <a:cs typeface="Arial" panose="020B0604020202020204" pitchFamily="34" charset="0"/>
              </a:rPr>
              <a:t>短双歧杆菌 BBr60</a:t>
            </a:r>
            <a:r>
              <a:rPr lang="en-US" altLang="zh-CN" sz="1200">
                <a:solidFill>
                  <a:schemeClr val="accent6">
                    <a:lumMod val="50000"/>
                  </a:schemeClr>
                </a:solidFill>
                <a:latin typeface="Arial" panose="020B0604020202020204" pitchFamily="34" charset="0"/>
                <a:ea typeface="黑体" panose="02010609060101010101" charset="-122"/>
                <a:cs typeface="Arial" panose="020B0604020202020204" pitchFamily="34" charset="0"/>
              </a:rPr>
              <a:t>; 鼠李糖乳酪杆菌 LRa05;</a:t>
            </a:r>
            <a:endParaRPr lang="en-US" altLang="zh-CN" sz="1200">
              <a:solidFill>
                <a:schemeClr val="accent6">
                  <a:lumMod val="50000"/>
                </a:schemeClr>
              </a:solidFill>
              <a:latin typeface="Arial" panose="020B0604020202020204" pitchFamily="34" charset="0"/>
              <a:ea typeface="黑体" panose="02010609060101010101" charset="-122"/>
              <a:cs typeface="Arial" panose="020B0604020202020204" pitchFamily="34" charset="0"/>
            </a:endParaRPr>
          </a:p>
          <a:p>
            <a:pPr algn="l">
              <a:lnSpc>
                <a:spcPct val="130000"/>
              </a:lnSpc>
            </a:pP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长双歧杆菌长亚种 BL21; </a:t>
            </a: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动物双歧杆菌乳亚种 BLa80;</a:t>
            </a:r>
            <a:endPar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lgn="l">
              <a:lnSpc>
                <a:spcPct val="130000"/>
              </a:lnSpc>
            </a:pP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植物乳植杆菌 Lp90; 罗伊氏粘液乳杆菌 LR08; </a:t>
            </a:r>
            <a:endPar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lgn="l">
              <a:lnSpc>
                <a:spcPct val="130000"/>
              </a:lnSpc>
            </a:pPr>
            <a:r>
              <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rPr>
              <a:t>凝结魏茨曼氏菌 BC99</a:t>
            </a:r>
            <a:endPar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endParaRPr>
          </a:p>
          <a:p>
            <a:pPr algn="l">
              <a:lnSpc>
                <a:spcPct val="150000"/>
              </a:lnSpc>
            </a:pPr>
            <a:endPar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7" name="文本框 6"/>
          <p:cNvSpPr txBox="1"/>
          <p:nvPr userDrawn="1"/>
        </p:nvSpPr>
        <p:spPr>
          <a:xfrm>
            <a:off x="703619" y="2614324"/>
            <a:ext cx="4640974" cy="922020"/>
          </a:xfrm>
          <a:prstGeom prst="rect">
            <a:avLst/>
          </a:prstGeom>
        </p:spPr>
        <p:txBody>
          <a:bodyPr wrap="square" rtlCol="0" anchor="t">
            <a:noAutofit/>
          </a:bodyPr>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endParaRPr lang="en-US" altLang="zh-CN">
              <a:latin typeface="Arial" panose="020B0604020202020204" pitchFamily="34" charset="0"/>
              <a:ea typeface="黑体" panose="02010609060101010101" charset="-122"/>
              <a:cs typeface="Arial" panose="020B0604020202020204" pitchFamily="34" charset="0"/>
            </a:endParaRPr>
          </a:p>
        </p:txBody>
      </p:sp>
      <p:graphicFrame>
        <p:nvGraphicFramePr>
          <p:cNvPr id="4" name="表格 3"/>
          <p:cNvGraphicFramePr/>
          <p:nvPr/>
        </p:nvGraphicFramePr>
        <p:xfrm>
          <a:off x="720951" y="5018492"/>
          <a:ext cx="6010275" cy="1143000"/>
        </p:xfrm>
        <a:graphic>
          <a:graphicData uri="http://schemas.openxmlformats.org/drawingml/2006/table">
            <a:tbl>
              <a:tblPr/>
              <a:tblGrid>
                <a:gridCol w="3264535"/>
                <a:gridCol w="2745740"/>
              </a:tblGrid>
              <a:tr h="2667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LRa05</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NCT06821789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BL21</a:t>
                      </a:r>
                      <a:r>
                        <a:rPr kumimoji="1" lang="en-US" altLang="zh-CN" sz="900" b="0" dirty="0">
                          <a:solidFill>
                            <a:srgbClr val="234423"/>
                          </a:solidFill>
                          <a:latin typeface="Arial" panose="020B0604020202020204" pitchFamily="34" charset="0"/>
                          <a:cs typeface="Arial" panose="020B0604020202020204" pitchFamily="34" charset="0"/>
                        </a:rPr>
                        <a:t>:</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NCT06140641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3429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BBr60:</a:t>
                      </a:r>
                      <a:r>
                        <a:rPr kumimoji="1" lang="en-US" altLang="zh-CN" sz="900" b="0" dirty="0">
                          <a:solidFill>
                            <a:srgbClr val="234423"/>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NCT06305650</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BLa80</a:t>
                      </a:r>
                      <a:r>
                        <a:rPr kumimoji="1" lang="en-US" altLang="zh-CN" sz="900" b="0" dirty="0">
                          <a:solidFill>
                            <a:srgbClr val="234423"/>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ChiCTR2300073412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Lp90</a:t>
                      </a:r>
                      <a:r>
                        <a:rPr kumimoji="1" lang="en-US" altLang="zh-CN" sz="900" b="0" dirty="0">
                          <a:solidFill>
                            <a:srgbClr val="234423"/>
                          </a:solidFill>
                          <a:latin typeface="Arial" panose="020B0604020202020204" pitchFamily="34" charset="0"/>
                          <a:cs typeface="Arial" panose="020B0604020202020204" pitchFamily="34" charset="0"/>
                        </a:rPr>
                        <a:t>:</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NCT06987279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LR08</a:t>
                      </a:r>
                      <a:r>
                        <a:rPr kumimoji="1" lang="en-US" altLang="zh-CN" sz="900" b="0" dirty="0">
                          <a:solidFill>
                            <a:srgbClr val="234423"/>
                          </a:solidFill>
                          <a:latin typeface="Arial" panose="020B0604020202020204" pitchFamily="34" charset="0"/>
                          <a:cs typeface="Arial" panose="020B0604020202020204" pitchFamily="34" charset="0"/>
                        </a:rPr>
                        <a:t>:</a:t>
                      </a:r>
                      <a:r>
                        <a:rPr kumimoji="1" lang="en-US" altLang="zh-CN" sz="900" b="0" dirty="0">
                          <a:solidFill>
                            <a:srgbClr val="000000"/>
                          </a:solidFill>
                          <a:latin typeface="Arial" panose="020B0604020202020204" pitchFamily="34" charset="0"/>
                          <a:cs typeface="Arial" panose="020B0604020202020204" pitchFamily="34" charset="0"/>
                        </a:rPr>
                        <a:t> NCT06875362</a:t>
                      </a:r>
                      <a:endParaRPr kumimoji="1" lang="en-US" altLang="zh-CN" sz="900" b="0" dirty="0">
                        <a:solidFill>
                          <a:srgbClr val="000000"/>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cs typeface="Arial" panose="020B0604020202020204" pitchFamily="34" charset="0"/>
                        </a:rPr>
                        <a:t>BC99:</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NCT06307821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zh-CN" altLang="en-US" sz="900" b="0" dirty="0">
                        <a:solidFill>
                          <a:srgbClr val="000000"/>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9" name="文本框 8"/>
          <p:cNvSpPr txBox="1"/>
          <p:nvPr userDrawn="1"/>
        </p:nvSpPr>
        <p:spPr>
          <a:xfrm>
            <a:off x="703580" y="2540635"/>
            <a:ext cx="7960360" cy="922020"/>
          </a:xfrm>
          <a:prstGeom prst="rect">
            <a:avLst/>
          </a:prstGeom>
        </p:spPr>
        <p:txBody>
          <a:bodyPr wrap="square" rtlCol="0" anchor="t">
            <a:noAutofit/>
          </a:bodyPr>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调控血糖水平</a:t>
            </a:r>
            <a:endPar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降低糖化血红蛋白（</a:t>
            </a:r>
            <a:r>
              <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HbA1c</a:t>
            </a: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）与胰岛素水平</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维护糖代谢健康</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indent="0" algn="l" defTabSz="0" rtl="0" eaLnBrk="1" fontAlgn="auto" latinLnBrk="0" hangingPunct="1">
              <a:lnSpc>
                <a:spcPct val="150000"/>
              </a:lnSpc>
              <a:spcBef>
                <a:spcPct val="0"/>
              </a:spcBef>
              <a:spcAft>
                <a:spcPct val="0"/>
              </a:spcAft>
              <a:buClr>
                <a:srgbClr val="AF3014"/>
              </a:buClr>
              <a:buFont typeface="Arial" panose="020B0604020202020204" pitchFamily="34" charset="0"/>
              <a:buNone/>
            </a:pPr>
            <a:endPar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7797251" y="1207346"/>
            <a:ext cx="4036441" cy="680646"/>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维生素</a:t>
            </a:r>
            <a:r>
              <a:rPr lang="en-US" altLang="zh-CN" sz="1200">
                <a:solidFill>
                  <a:schemeClr val="tx1">
                    <a:lumMod val="75000"/>
                    <a:lumOff val="25000"/>
                  </a:schemeClr>
                </a:solidFill>
                <a:sym typeface="+mn-ea"/>
              </a:rPr>
              <a:t>B6</a:t>
            </a:r>
            <a:r>
              <a:rPr lang="zh-CN" altLang="en-US" sz="1200">
                <a:solidFill>
                  <a:schemeClr val="tx1">
                    <a:lumMod val="75000"/>
                    <a:lumOff val="25000"/>
                  </a:schemeClr>
                </a:solidFill>
                <a:sym typeface="+mn-ea"/>
              </a:rPr>
              <a:t>、维生素</a:t>
            </a:r>
            <a:r>
              <a:rPr lang="en-US" altLang="zh-CN" sz="1200">
                <a:solidFill>
                  <a:schemeClr val="tx1">
                    <a:lumMod val="75000"/>
                    <a:lumOff val="25000"/>
                  </a:schemeClr>
                </a:solidFill>
                <a:sym typeface="+mn-ea"/>
              </a:rPr>
              <a:t>K2</a:t>
            </a:r>
            <a:r>
              <a:rPr lang="zh-CN" altLang="en-US" sz="1200">
                <a:solidFill>
                  <a:schemeClr val="tx1">
                    <a:lumMod val="75000"/>
                    <a:lumOff val="25000"/>
                  </a:schemeClr>
                </a:solidFill>
                <a:sym typeface="+mn-ea"/>
              </a:rPr>
              <a:t>、黑胡椒提取物、绿茶粉、血橙浓缩粉</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a:solidFill>
                  <a:schemeClr val="tx1">
                    <a:lumMod val="75000"/>
                    <a:lumOff val="25000"/>
                  </a:schemeClr>
                </a:solidFill>
              </a:rPr>
              <a:t>: </a:t>
            </a:r>
            <a:r>
              <a:rPr lang="zh-CN" altLang="en-US" sz="1200">
                <a:solidFill>
                  <a:schemeClr val="tx1">
                    <a:lumMod val="75000"/>
                    <a:lumOff val="25000"/>
                  </a:schemeClr>
                </a:solidFill>
              </a:rPr>
              <a:t>菊粉、低聚果糖、马铃薯淀粉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10" name="文本框 9"/>
          <p:cNvSpPr txBox="1"/>
          <p:nvPr userDrawn="1">
            <p:custDataLst>
              <p:tags r:id="rId1"/>
            </p:custDataLst>
          </p:nvPr>
        </p:nvSpPr>
        <p:spPr>
          <a:xfrm>
            <a:off x="617855" y="4603907"/>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1" name="文本框 10"/>
          <p:cNvSpPr txBox="1"/>
          <p:nvPr userDrawn="1"/>
        </p:nvSpPr>
        <p:spPr>
          <a:xfrm>
            <a:off x="617855" y="4132580"/>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731364" y="2286702"/>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文本框 2"/>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7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圆角矩形 30"/>
          <p:cNvSpPr/>
          <p:nvPr>
            <p:custDataLst>
              <p:tags r:id="rId1"/>
            </p:custDataLst>
          </p:nvPr>
        </p:nvSpPr>
        <p:spPr>
          <a:xfrm>
            <a:off x="4698365" y="4077970"/>
            <a:ext cx="7249160" cy="2475865"/>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8" name="圆角矩形 27"/>
          <p:cNvSpPr/>
          <p:nvPr>
            <p:custDataLst>
              <p:tags r:id="rId2"/>
            </p:custDataLst>
          </p:nvPr>
        </p:nvSpPr>
        <p:spPr>
          <a:xfrm>
            <a:off x="5624830" y="1202690"/>
            <a:ext cx="4639310" cy="2654300"/>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7617460" cy="398780"/>
            <a:chOff x="400" y="1020"/>
            <a:chExt cx="11996"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061" cy="628"/>
            </a:xfrm>
            <a:prstGeom prst="rect">
              <a:avLst/>
            </a:prstGeom>
            <a:noFill/>
          </p:spPr>
          <p:txBody>
            <a:bodyPr wrap="square" rtlCol="0" anchor="t">
              <a:spAutoFit/>
            </a:bodyPr>
            <a:p>
              <a:pPr marL="0" marR="0" lvl="0" indent="0" algn="l" defTabSz="0" rtl="0" eaLnBrk="1" fontAlgn="auto" latinLnBrk="0" hangingPunct="1">
                <a:lnSpc>
                  <a:spcPct val="100000"/>
                </a:lnSpc>
                <a:spcBef>
                  <a:spcPts val="0"/>
                </a:spcBef>
                <a:spcAft>
                  <a:spcPts val="0"/>
                </a:spcAft>
                <a:buSzTx/>
                <a:buNone/>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体脂管理与肌肉支持</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96" name="文本框 95"/>
          <p:cNvSpPr txBox="1"/>
          <p:nvPr/>
        </p:nvSpPr>
        <p:spPr>
          <a:xfrm>
            <a:off x="8049016" y="672904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charset="-122"/>
              <a:cs typeface="+mn-cs"/>
            </a:endParaRPr>
          </a:p>
        </p:txBody>
      </p:sp>
      <p:grpSp>
        <p:nvGrpSpPr>
          <p:cNvPr id="26" name="组合 25"/>
          <p:cNvGrpSpPr/>
          <p:nvPr/>
        </p:nvGrpSpPr>
        <p:grpSpPr>
          <a:xfrm>
            <a:off x="5779284" y="1295475"/>
            <a:ext cx="2351972" cy="2561406"/>
            <a:chOff x="5826981" y="1733492"/>
            <a:chExt cx="2679052" cy="2917611"/>
          </a:xfrm>
        </p:grpSpPr>
        <p:pic>
          <p:nvPicPr>
            <p:cNvPr id="10" name="图片 9"/>
            <p:cNvPicPr>
              <a:picLocks noChangeAspect="1"/>
            </p:cNvPicPr>
            <p:nvPr/>
          </p:nvPicPr>
          <p:blipFill>
            <a:blip r:embed="rId3" cstate="email"/>
            <a:stretch>
              <a:fillRect/>
            </a:stretch>
          </p:blipFill>
          <p:spPr>
            <a:xfrm>
              <a:off x="5857373" y="1733492"/>
              <a:ext cx="2648660" cy="2819731"/>
            </a:xfrm>
            <a:prstGeom prst="rect">
              <a:avLst/>
            </a:prstGeom>
          </p:spPr>
        </p:pic>
        <p:sp>
          <p:nvSpPr>
            <p:cNvPr id="14" name="圆角矩形 13"/>
            <p:cNvSpPr/>
            <p:nvPr/>
          </p:nvSpPr>
          <p:spPr>
            <a:xfrm>
              <a:off x="6995356" y="2951850"/>
              <a:ext cx="695184" cy="87701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5" name="圆角矩形 14"/>
            <p:cNvSpPr/>
            <p:nvPr/>
          </p:nvSpPr>
          <p:spPr>
            <a:xfrm>
              <a:off x="7048923" y="1873733"/>
              <a:ext cx="395231" cy="619801"/>
            </a:xfrm>
            <a:prstGeom prst="roundRect">
              <a:avLst/>
            </a:prstGeom>
            <a:solidFill>
              <a:srgbClr val="C4F0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7" name="圆角矩形 16"/>
            <p:cNvSpPr/>
            <p:nvPr/>
          </p:nvSpPr>
          <p:spPr>
            <a:xfrm>
              <a:off x="7729731" y="2691627"/>
              <a:ext cx="417807" cy="619801"/>
            </a:xfrm>
            <a:prstGeom prst="roundRect">
              <a:avLst/>
            </a:prstGeom>
            <a:solidFill>
              <a:srgbClr val="598D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21" name="圆角矩形 20"/>
            <p:cNvSpPr/>
            <p:nvPr/>
          </p:nvSpPr>
          <p:spPr>
            <a:xfrm>
              <a:off x="5826981" y="2149709"/>
              <a:ext cx="298892" cy="182212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20" name="文本框 19"/>
            <p:cNvSpPr txBox="1"/>
            <p:nvPr/>
          </p:nvSpPr>
          <p:spPr>
            <a:xfrm rot="16200000">
              <a:off x="5409971" y="2635275"/>
              <a:ext cx="1393906" cy="3155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TG</a:t>
              </a: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(mmol/L)</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2" name="圆角矩形 21"/>
            <p:cNvSpPr/>
            <p:nvPr/>
          </p:nvSpPr>
          <p:spPr>
            <a:xfrm rot="5400000">
              <a:off x="7526653" y="3734446"/>
              <a:ext cx="298892" cy="15344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24" name="文本框 23"/>
            <p:cNvSpPr txBox="1"/>
            <p:nvPr/>
          </p:nvSpPr>
          <p:spPr>
            <a:xfrm>
              <a:off x="6740531" y="4224543"/>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5" name="文本框 24"/>
            <p:cNvSpPr txBox="1"/>
            <p:nvPr/>
          </p:nvSpPr>
          <p:spPr>
            <a:xfrm>
              <a:off x="7540730" y="4244627"/>
              <a:ext cx="915401" cy="27880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grpSp>
        <p:nvGrpSpPr>
          <p:cNvPr id="97" name="组合 96"/>
          <p:cNvGrpSpPr/>
          <p:nvPr/>
        </p:nvGrpSpPr>
        <p:grpSpPr>
          <a:xfrm>
            <a:off x="4286835" y="3971835"/>
            <a:ext cx="6075838" cy="2520646"/>
            <a:chOff x="5651450" y="3971835"/>
            <a:chExt cx="6075838" cy="2520646"/>
          </a:xfrm>
        </p:grpSpPr>
        <p:grpSp>
          <p:nvGrpSpPr>
            <p:cNvPr id="91" name="组合 90"/>
            <p:cNvGrpSpPr/>
            <p:nvPr/>
          </p:nvGrpSpPr>
          <p:grpSpPr>
            <a:xfrm>
              <a:off x="5651450" y="3971835"/>
              <a:ext cx="2216782" cy="2230912"/>
              <a:chOff x="5717889" y="4090056"/>
              <a:chExt cx="2216782" cy="2230912"/>
            </a:xfrm>
          </p:grpSpPr>
          <p:grpSp>
            <p:nvGrpSpPr>
              <p:cNvPr id="89" name="组合 88"/>
              <p:cNvGrpSpPr/>
              <p:nvPr/>
            </p:nvGrpSpPr>
            <p:grpSpPr>
              <a:xfrm>
                <a:off x="5717889" y="4625130"/>
                <a:ext cx="2216782" cy="1695838"/>
                <a:chOff x="5600922" y="4496640"/>
                <a:chExt cx="2216782" cy="1695838"/>
              </a:xfrm>
            </p:grpSpPr>
            <p:sp>
              <p:nvSpPr>
                <p:cNvPr id="74" name="圆角矩形 73"/>
                <p:cNvSpPr/>
                <p:nvPr/>
              </p:nvSpPr>
              <p:spPr>
                <a:xfrm>
                  <a:off x="5600922" y="4496640"/>
                  <a:ext cx="411847" cy="118072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76" name="圆角矩形 75"/>
                <p:cNvSpPr/>
                <p:nvPr/>
              </p:nvSpPr>
              <p:spPr>
                <a:xfrm rot="5400000">
                  <a:off x="6853939" y="5228713"/>
                  <a:ext cx="298892" cy="162863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sp>
            <p:nvSpPr>
              <p:cNvPr id="90" name="圆角矩形 89"/>
              <p:cNvSpPr/>
              <p:nvPr/>
            </p:nvSpPr>
            <p:spPr>
              <a:xfrm>
                <a:off x="5798537" y="4090056"/>
                <a:ext cx="277000" cy="41976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sp>
          <p:nvSpPr>
            <p:cNvPr id="18" name="圆角矩形 17"/>
            <p:cNvSpPr/>
            <p:nvPr/>
          </p:nvSpPr>
          <p:spPr>
            <a:xfrm>
              <a:off x="6691059" y="4920022"/>
              <a:ext cx="298892"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pic>
          <p:nvPicPr>
            <p:cNvPr id="27" name="图片 26"/>
            <p:cNvPicPr>
              <a:picLocks noChangeAspect="1"/>
            </p:cNvPicPr>
            <p:nvPr/>
          </p:nvPicPr>
          <p:blipFill>
            <a:blip r:embed="rId4" cstate="email"/>
            <a:stretch>
              <a:fillRect/>
            </a:stretch>
          </p:blipFill>
          <p:spPr>
            <a:xfrm>
              <a:off x="6182206" y="4077877"/>
              <a:ext cx="5545082" cy="2397581"/>
            </a:xfrm>
            <a:prstGeom prst="rect">
              <a:avLst/>
            </a:prstGeom>
          </p:spPr>
        </p:pic>
        <p:sp>
          <p:nvSpPr>
            <p:cNvPr id="9" name="圆角矩形 8"/>
            <p:cNvSpPr/>
            <p:nvPr/>
          </p:nvSpPr>
          <p:spPr>
            <a:xfrm>
              <a:off x="6128705" y="4434550"/>
              <a:ext cx="298892" cy="14693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35" name="文本框 34"/>
            <p:cNvSpPr txBox="1"/>
            <p:nvPr/>
          </p:nvSpPr>
          <p:spPr>
            <a:xfrm rot="16200000">
              <a:off x="5387217" y="5040455"/>
              <a:ext cx="169837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FBG</a:t>
              </a: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(mmol/L)</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8" name="圆角矩形 37"/>
            <p:cNvSpPr/>
            <p:nvPr/>
          </p:nvSpPr>
          <p:spPr>
            <a:xfrm rot="5400000">
              <a:off x="7541875" y="5155620"/>
              <a:ext cx="192786" cy="248093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4" name="圆角矩形 43"/>
            <p:cNvSpPr/>
            <p:nvPr/>
          </p:nvSpPr>
          <p:spPr>
            <a:xfrm>
              <a:off x="8898363" y="4515439"/>
              <a:ext cx="298892" cy="142791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1" name="文本框 10"/>
            <p:cNvSpPr txBox="1"/>
            <p:nvPr/>
          </p:nvSpPr>
          <p:spPr>
            <a:xfrm rot="16200000">
              <a:off x="8004751" y="5060118"/>
              <a:ext cx="201812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Changes in Blood Glucose Markers Before and After Intervention</a:t>
              </a:r>
              <a:endParaRPr kumimoji="1" lang="zh-CN" altLang="en-US" sz="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6370764" y="6263984"/>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Placebo_Pre</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8" name="文本框 47"/>
            <p:cNvSpPr txBox="1"/>
            <p:nvPr/>
          </p:nvSpPr>
          <p:spPr>
            <a:xfrm>
              <a:off x="6943084" y="6271294"/>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Placebo_Post</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9" name="文本框 48"/>
            <p:cNvSpPr txBox="1"/>
            <p:nvPr/>
          </p:nvSpPr>
          <p:spPr>
            <a:xfrm>
              <a:off x="7463784" y="6271047"/>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Probio_Pre</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50" name="文本框 49"/>
            <p:cNvSpPr txBox="1"/>
            <p:nvPr/>
          </p:nvSpPr>
          <p:spPr>
            <a:xfrm>
              <a:off x="7996496" y="6271047"/>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 _Post</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61" name="圆角矩形 60"/>
            <p:cNvSpPr/>
            <p:nvPr/>
          </p:nvSpPr>
          <p:spPr>
            <a:xfrm rot="5400000">
              <a:off x="9663104" y="5861457"/>
              <a:ext cx="216605"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92" name="文本框 91"/>
            <p:cNvSpPr txBox="1"/>
            <p:nvPr/>
          </p:nvSpPr>
          <p:spPr>
            <a:xfrm>
              <a:off x="9416660" y="6263983"/>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HbA1c</a:t>
              </a:r>
              <a:r>
                <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94" name="圆角矩形 93"/>
            <p:cNvSpPr/>
            <p:nvPr/>
          </p:nvSpPr>
          <p:spPr>
            <a:xfrm rot="5400000">
              <a:off x="10893623" y="5855879"/>
              <a:ext cx="192992"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93" name="文本框 92"/>
            <p:cNvSpPr txBox="1"/>
            <p:nvPr/>
          </p:nvSpPr>
          <p:spPr>
            <a:xfrm>
              <a:off x="10536760" y="6244596"/>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INS</a:t>
              </a:r>
              <a:r>
                <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(pmol/L)</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sp>
        <p:nvSpPr>
          <p:cNvPr id="100" name="圆角矩形 99"/>
          <p:cNvSpPr/>
          <p:nvPr/>
        </p:nvSpPr>
        <p:spPr>
          <a:xfrm rot="5400000">
            <a:off x="8686310" y="5481892"/>
            <a:ext cx="298892" cy="1023329"/>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01" name="文本框 100"/>
          <p:cNvSpPr txBox="1"/>
          <p:nvPr/>
        </p:nvSpPr>
        <p:spPr>
          <a:xfrm>
            <a:off x="8027475" y="5834879"/>
            <a:ext cx="1063098"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03" name="文本框 102"/>
          <p:cNvSpPr txBox="1"/>
          <p:nvPr/>
        </p:nvSpPr>
        <p:spPr>
          <a:xfrm>
            <a:off x="8115090" y="6000738"/>
            <a:ext cx="915401"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6" name="圆角矩形 15"/>
          <p:cNvSpPr/>
          <p:nvPr/>
        </p:nvSpPr>
        <p:spPr>
          <a:xfrm>
            <a:off x="499745" y="1801495"/>
            <a:ext cx="3787140" cy="3488055"/>
          </a:xfrm>
          <a:prstGeom prst="roundRect">
            <a:avLst>
              <a:gd name="adj" fmla="val 4428"/>
            </a:avLst>
          </a:prstGeom>
          <a:solidFill>
            <a:schemeClr val="bg1"/>
          </a:solidFill>
          <a:ln w="28575">
            <a:solidFill>
              <a:srgbClr val="E1EFD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593725" y="2324100"/>
            <a:ext cx="3550285" cy="2786380"/>
          </a:xfrm>
          <a:prstGeom prst="rect">
            <a:avLst/>
          </a:prstGeom>
          <a:noFill/>
        </p:spPr>
        <p:txBody>
          <a:bodyPr wrap="square" rtlCol="0">
            <a:noAutofit/>
          </a:bodyPr>
          <a:lstStyle/>
          <a:p>
            <a:pPr marL="391795" marR="0" lvl="0" indent="-285750" algn="l" defTabSz="914400" rtl="0" eaLnBrk="1" fontAlgn="auto" latinLnBrk="0" hangingPunct="1">
              <a:lnSpc>
                <a:spcPct val="12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改善胰岛素利用效率，支持糖代谢与血糖调控</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增强代谢灵活性，促进骨骼肌脂肪氧化与能量高效利用</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提供多维代谢支持，有助于协调体脂与体重的管理</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2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改善血糖调节，包括降低血糖、糖化血红蛋白及胰岛素水平</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9" name="文本框 18"/>
          <p:cNvSpPr txBox="1"/>
          <p:nvPr/>
        </p:nvSpPr>
        <p:spPr>
          <a:xfrm>
            <a:off x="1327150" y="1955800"/>
            <a:ext cx="2278380" cy="368300"/>
          </a:xfrm>
          <a:prstGeom prst="rect">
            <a:avLst/>
          </a:prstGeom>
          <a:noFill/>
        </p:spPr>
        <p:txBody>
          <a:bodyPr wrap="square" rtlCol="0">
            <a:spAutoFit/>
          </a:bodyPr>
          <a:p>
            <a:pPr algn="ctr"/>
            <a:r>
              <a:rPr kumimoji="1" lang="zh-CN" altLang="en-US" b="1" noProof="0" dirty="0">
                <a:ln>
                  <a:noFill/>
                </a:ln>
                <a:solidFill>
                  <a:schemeClr val="accent6">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1" lang="zh-CN" altLang="en-US" b="1" noProof="0" dirty="0">
              <a:ln>
                <a:noFill/>
              </a:ln>
              <a:solidFill>
                <a:schemeClr val="accent6">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166" name="文本框 165"/>
          <p:cNvSpPr txBox="1"/>
          <p:nvPr/>
        </p:nvSpPr>
        <p:spPr>
          <a:xfrm>
            <a:off x="7895112" y="2223077"/>
            <a:ext cx="2533650" cy="61341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有效改善脂代谢</a:t>
            </a:r>
            <a:endParaRPr kumimoji="1" lang="zh-CN" altLang="en-US"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3" name="文本框 22"/>
          <p:cNvSpPr txBox="1"/>
          <p:nvPr/>
        </p:nvSpPr>
        <p:spPr>
          <a:xfrm>
            <a:off x="9942195" y="5073015"/>
            <a:ext cx="2100580" cy="83058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sym typeface="+mn-ea"/>
              </a:rPr>
              <a:t>有效改善糖代谢水平</a:t>
            </a:r>
            <a:endParaRPr kumimoji="1" lang="zh-CN" altLang="en-US" sz="1400" b="1"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762240" cy="706755"/>
            <a:chOff x="400" y="1020"/>
            <a:chExt cx="12224"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89" cy="1113"/>
            </a:xfrm>
            <a:prstGeom prst="rect">
              <a:avLst/>
            </a:prstGeom>
            <a:noFill/>
          </p:spPr>
          <p:txBody>
            <a:bodyPr wrap="square" rtlCol="0" anchor="t">
              <a:noAutofit/>
            </a:bodyPr>
            <a:p>
              <a:pPr marL="0" marR="0" lvl="0" indent="71755" algn="l" defTabSz="914400" rtl="0" eaLnBrk="1" fontAlgn="ctr"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尿酸代谢调节</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91820" y="2722880"/>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750300" y="3387090"/>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99" y="1105513"/>
            <a:ext cx="6432550" cy="1159510"/>
          </a:xfrm>
          <a:prstGeom prst="rect">
            <a:avLst/>
          </a:prstGeom>
        </p:spPr>
        <p:txBody>
          <a:bodyPr wrap="none" rtlCol="0">
            <a:noAutofit/>
          </a:bodyPr>
          <a:p>
            <a:pPr algn="l">
              <a:lnSpc>
                <a:spcPct val="140000"/>
              </a:lnSpc>
            </a:pPr>
            <a:r>
              <a:rPr lang="en-US" altLang="zh-CN" sz="1200">
                <a:solidFill>
                  <a:schemeClr val="accent6">
                    <a:lumMod val="50000"/>
                  </a:schemeClr>
                </a:solidFill>
                <a:latin typeface="Arial" panose="020B0604020202020204" pitchFamily="34" charset="0"/>
                <a:ea typeface="黑体" panose="02010609060101010101" charset="-122"/>
                <a:cs typeface="Arial" panose="020B0604020202020204" pitchFamily="34" charset="0"/>
              </a:rPr>
              <a:t>短双歧杆菌 BBr60</a:t>
            </a:r>
            <a:r>
              <a:rPr lang="en-US" altLang="zh-CN" sz="1200">
                <a:solidFill>
                  <a:schemeClr val="accent6">
                    <a:lumMod val="50000"/>
                  </a:schemeClr>
                </a:solidFill>
                <a:latin typeface="Arial" panose="020B0604020202020204" pitchFamily="34" charset="0"/>
                <a:ea typeface="黑体" panose="02010609060101010101" charset="-122"/>
                <a:cs typeface="Arial" panose="020B0604020202020204" pitchFamily="34" charset="0"/>
              </a:rPr>
              <a:t>; 鼠李糖乳酪杆菌 LRa05;</a:t>
            </a:r>
            <a:endParaRPr lang="en-US" altLang="zh-CN" sz="1200">
              <a:solidFill>
                <a:schemeClr val="accent6">
                  <a:lumMod val="50000"/>
                </a:schemeClr>
              </a:solidFill>
              <a:latin typeface="Arial" panose="020B0604020202020204" pitchFamily="34" charset="0"/>
              <a:ea typeface="黑体" panose="02010609060101010101" charset="-122"/>
              <a:cs typeface="Arial" panose="020B0604020202020204" pitchFamily="34" charset="0"/>
            </a:endParaRPr>
          </a:p>
          <a:p>
            <a:pPr algn="l">
              <a:lnSpc>
                <a:spcPct val="140000"/>
              </a:lnSpc>
            </a:pPr>
            <a:r>
              <a:rPr lang="en-US" altLang="zh-CN" sz="1200">
                <a:solidFill>
                  <a:schemeClr val="accent6">
                    <a:lumMod val="50000"/>
                  </a:schemeClr>
                </a:solidFill>
                <a:latin typeface="Arial" panose="020B0604020202020204" pitchFamily="34" charset="0"/>
                <a:ea typeface="黑体" panose="02010609060101010101" charset="-122"/>
                <a:cs typeface="Arial" panose="020B0604020202020204" pitchFamily="34" charset="0"/>
              </a:rPr>
              <a:t>长双歧杆菌长亚种 BL21;</a:t>
            </a: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 </a:t>
            </a: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动物双歧杆菌乳亚种 BLa80;</a:t>
            </a:r>
            <a:endPar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lgn="l">
              <a:lnSpc>
                <a:spcPct val="140000"/>
              </a:lnSpc>
            </a:pP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嗜酸乳杆菌 LA85</a:t>
            </a: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副干酪乳酪杆菌 LC86;</a:t>
            </a:r>
            <a:endPar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lgn="l">
              <a:lnSpc>
                <a:spcPct val="140000"/>
              </a:lnSpc>
            </a:pP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乳酸片球菌 PA53</a:t>
            </a: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植物乳植杆菌 Lp05; </a:t>
            </a:r>
            <a:endPar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lgn="l">
              <a:lnSpc>
                <a:spcPct val="140000"/>
              </a:lnSpc>
            </a:pP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唾液链球菌嗜热亚种 ST36; </a:t>
            </a:r>
            <a:r>
              <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rPr>
              <a:t>凝结魏茨曼氏菌 BC99</a:t>
            </a:r>
            <a:r>
              <a:rPr lang="en-US" altLang="zh-CN" sz="1200" b="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n-ea"/>
              </a:rPr>
              <a:t> </a:t>
            </a:r>
            <a:endParaRPr lang="en-US" altLang="zh-CN" sz="1200" b="1">
              <a:solidFill>
                <a:srgbClr val="000000"/>
              </a:solidFill>
              <a:latin typeface="Arial" panose="020B0604020202020204" pitchFamily="34" charset="0"/>
              <a:ea typeface="Arial" panose="020B0604020202020204" pitchFamily="34" charset="0"/>
              <a:cs typeface="Arial" panose="020B0604020202020204" pitchFamily="34" charset="0"/>
              <a:sym typeface="+mn-ea"/>
            </a:endParaRPr>
          </a:p>
          <a:p>
            <a:pPr algn="l"/>
            <a:endParaRPr lang="en-US" altLang="zh-CN" sz="1200" b="1">
              <a:solidFill>
                <a:srgbClr val="000000"/>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7" name="文本框 6"/>
          <p:cNvSpPr txBox="1"/>
          <p:nvPr userDrawn="1"/>
        </p:nvSpPr>
        <p:spPr>
          <a:xfrm>
            <a:off x="789305" y="3216910"/>
            <a:ext cx="8429625" cy="922020"/>
          </a:xfrm>
          <a:prstGeom prst="rect">
            <a:avLst/>
          </a:prstGeom>
        </p:spPr>
        <p:txBody>
          <a:bodyPr wrap="square" rtlCol="0" anchor="t">
            <a:noAutofit/>
          </a:bodyPr>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调节免疫因子水平</a:t>
            </a:r>
            <a:endPar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降低炎性因子水平</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维持免疫</a:t>
            </a:r>
            <a:r>
              <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a:t>
            </a: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炎症反应动态平衡</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4" name="表格 3"/>
          <p:cNvGraphicFramePr/>
          <p:nvPr/>
        </p:nvGraphicFramePr>
        <p:xfrm>
          <a:off x="592046" y="5624282"/>
          <a:ext cx="6010275" cy="1143000"/>
        </p:xfrm>
        <a:graphic>
          <a:graphicData uri="http://schemas.openxmlformats.org/drawingml/2006/table">
            <a:tbl>
              <a:tblPr/>
              <a:tblGrid>
                <a:gridCol w="3818890"/>
                <a:gridCol w="2191385"/>
              </a:tblGrid>
              <a:tr h="266700">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ea typeface="Arial" panose="020B0604020202020204" pitchFamily="34" charset="0"/>
                          <a:cs typeface="Arial" panose="020B0604020202020204" pitchFamily="34" charset="0"/>
                        </a:rPr>
                        <a:t>BLa80+LRa05+BC99+BL21+LA85+LC86+BBr60+PA53+Lp05:</a:t>
                      </a:r>
                      <a:r>
                        <a:rPr kumimoji="1" lang="en-US" altLang="zh-CN" sz="900" b="0" dirty="0">
                          <a:solidFill>
                            <a:srgbClr val="000000"/>
                          </a:solidFill>
                          <a:latin typeface="Arial" panose="020B0604020202020204" pitchFamily="34" charset="0"/>
                          <a:ea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NCT06781814, NCT07025798</a:t>
                      </a:r>
                      <a:endPar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234423"/>
                          </a:solidFill>
                          <a:latin typeface="Arial" panose="020B0604020202020204" pitchFamily="34" charset="0"/>
                          <a:ea typeface="Arial" panose="020B0604020202020204" pitchFamily="34" charset="0"/>
                          <a:cs typeface="Arial" panose="020B0604020202020204" pitchFamily="34" charset="0"/>
                        </a:rPr>
                        <a:t>ST36</a:t>
                      </a:r>
                      <a:r>
                        <a:rPr kumimoji="1" lang="en-US" altLang="zh-CN" sz="900" b="0" dirty="0">
                          <a:solidFill>
                            <a:srgbClr val="234423"/>
                          </a:solidFill>
                          <a:latin typeface="Arial" panose="020B0604020202020204" pitchFamily="34" charset="0"/>
                          <a:ea typeface="Arial" panose="020B0604020202020204" pitchFamily="34" charset="0"/>
                          <a:cs typeface="Arial" panose="020B0604020202020204" pitchFamily="34" charset="0"/>
                        </a:rPr>
                        <a:t>: </a:t>
                      </a:r>
                      <a:endParaRPr kumimoji="1" lang="en-US" altLang="zh-CN" sz="900" b="0" dirty="0">
                        <a:solidFill>
                          <a:srgbClr val="234423"/>
                        </a:solidFill>
                        <a:latin typeface="Arial" panose="020B0604020202020204" pitchFamily="34" charset="0"/>
                        <a:ea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rPr>
                        <a:t>NCT06779994</a:t>
                      </a:r>
                      <a:endPar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342900">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zh-CN" altLang="en-US" sz="9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29" name="文本框 28"/>
          <p:cNvSpPr txBox="1"/>
          <p:nvPr/>
        </p:nvSpPr>
        <p:spPr>
          <a:xfrm>
            <a:off x="9218930" y="1747520"/>
            <a:ext cx="2652395"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辅料</a:t>
            </a:r>
            <a:r>
              <a:rPr lang="en-US" altLang="zh-CN" sz="1200">
                <a:solidFill>
                  <a:schemeClr val="tx1">
                    <a:lumMod val="75000"/>
                    <a:lumOff val="25000"/>
                  </a:schemeClr>
                </a:solidFill>
              </a:rPr>
              <a:t>: </a:t>
            </a:r>
            <a:r>
              <a:rPr lang="zh-CN" altLang="en-US" sz="1200">
                <a:solidFill>
                  <a:schemeClr val="tx1">
                    <a:lumMod val="75000"/>
                    <a:lumOff val="25000"/>
                  </a:schemeClr>
                </a:solidFill>
              </a:rPr>
              <a:t>菊粉、低聚果糖、马铃薯淀粉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10" name="文本框 9"/>
          <p:cNvSpPr txBox="1"/>
          <p:nvPr userDrawn="1">
            <p:custDataLst>
              <p:tags r:id="rId1"/>
            </p:custDataLst>
          </p:nvPr>
        </p:nvSpPr>
        <p:spPr>
          <a:xfrm>
            <a:off x="591820" y="5212872"/>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1" name="文本框 10"/>
          <p:cNvSpPr txBox="1"/>
          <p:nvPr userDrawn="1"/>
        </p:nvSpPr>
        <p:spPr>
          <a:xfrm>
            <a:off x="591820" y="474154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705329" y="289566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文本框 2"/>
          <p:cNvSpPr txBox="1"/>
          <p:nvPr/>
        </p:nvSpPr>
        <p:spPr>
          <a:xfrm>
            <a:off x="8750300" y="3062605"/>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10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8750300" y="3896995"/>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8750300" y="3479800"/>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 name="圆角矩形 100"/>
          <p:cNvSpPr/>
          <p:nvPr>
            <p:custDataLst>
              <p:tags r:id="rId1"/>
            </p:custDataLst>
          </p:nvPr>
        </p:nvSpPr>
        <p:spPr>
          <a:xfrm>
            <a:off x="4344035" y="4245918"/>
            <a:ext cx="7649210" cy="2476192"/>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6" name="圆角矩形 25"/>
          <p:cNvSpPr/>
          <p:nvPr>
            <p:custDataLst>
              <p:tags r:id="rId2"/>
            </p:custDataLst>
          </p:nvPr>
        </p:nvSpPr>
        <p:spPr>
          <a:xfrm>
            <a:off x="5593080" y="1157605"/>
            <a:ext cx="4943475" cy="2843530"/>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71755" algn="l" defTabSz="914400" rtl="0" eaLnBrk="1" fontAlgn="ctr"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尿酸代谢调节</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042150" y="6091555"/>
            <a:ext cx="4752975" cy="57594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6" name="文本框 95"/>
          <p:cNvSpPr txBox="1"/>
          <p:nvPr/>
        </p:nvSpPr>
        <p:spPr>
          <a:xfrm>
            <a:off x="9146296" y="698431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charset="-122"/>
              <a:cs typeface="+mn-cs"/>
            </a:endParaRPr>
          </a:p>
        </p:txBody>
      </p:sp>
      <p:grpSp>
        <p:nvGrpSpPr>
          <p:cNvPr id="41" name="组合 40"/>
          <p:cNvGrpSpPr/>
          <p:nvPr/>
        </p:nvGrpSpPr>
        <p:grpSpPr>
          <a:xfrm>
            <a:off x="4343908" y="4397908"/>
            <a:ext cx="7552048" cy="2298138"/>
            <a:chOff x="4682298" y="3984683"/>
            <a:chExt cx="7552048" cy="2298138"/>
          </a:xfrm>
        </p:grpSpPr>
        <p:pic>
          <p:nvPicPr>
            <p:cNvPr id="18" name="图片 17"/>
            <p:cNvPicPr>
              <a:picLocks noChangeAspect="1"/>
            </p:cNvPicPr>
            <p:nvPr/>
          </p:nvPicPr>
          <p:blipFill>
            <a:blip r:embed="rId3" cstate="screen"/>
            <a:stretch>
              <a:fillRect/>
            </a:stretch>
          </p:blipFill>
          <p:spPr>
            <a:xfrm>
              <a:off x="4719237" y="4194429"/>
              <a:ext cx="2534099" cy="2044615"/>
            </a:xfrm>
            <a:prstGeom prst="rect">
              <a:avLst/>
            </a:prstGeom>
          </p:spPr>
        </p:pic>
        <p:pic>
          <p:nvPicPr>
            <p:cNvPr id="19" name="图片 18"/>
            <p:cNvPicPr>
              <a:picLocks noChangeAspect="1"/>
            </p:cNvPicPr>
            <p:nvPr/>
          </p:nvPicPr>
          <p:blipFill>
            <a:blip r:embed="rId4" cstate="screen"/>
            <a:stretch>
              <a:fillRect/>
            </a:stretch>
          </p:blipFill>
          <p:spPr>
            <a:xfrm>
              <a:off x="7192616" y="4141258"/>
              <a:ext cx="2485610" cy="2044615"/>
            </a:xfrm>
            <a:prstGeom prst="rect">
              <a:avLst/>
            </a:prstGeom>
          </p:spPr>
        </p:pic>
        <p:pic>
          <p:nvPicPr>
            <p:cNvPr id="20" name="图片 19"/>
            <p:cNvPicPr>
              <a:picLocks noChangeAspect="1"/>
            </p:cNvPicPr>
            <p:nvPr/>
          </p:nvPicPr>
          <p:blipFill>
            <a:blip r:embed="rId5" cstate="screen"/>
            <a:stretch>
              <a:fillRect/>
            </a:stretch>
          </p:blipFill>
          <p:spPr>
            <a:xfrm>
              <a:off x="9656062" y="4141258"/>
              <a:ext cx="2578284" cy="2018617"/>
            </a:xfrm>
            <a:prstGeom prst="rect">
              <a:avLst/>
            </a:prstGeom>
          </p:spPr>
        </p:pic>
        <p:sp>
          <p:nvSpPr>
            <p:cNvPr id="22" name="圆角矩形 21"/>
            <p:cNvSpPr/>
            <p:nvPr/>
          </p:nvSpPr>
          <p:spPr>
            <a:xfrm rot="5400000">
              <a:off x="6039857" y="5429854"/>
              <a:ext cx="291263" cy="141467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24" name="圆角矩形 23"/>
            <p:cNvSpPr/>
            <p:nvPr/>
          </p:nvSpPr>
          <p:spPr>
            <a:xfrm rot="5400000">
              <a:off x="8475153" y="5385493"/>
              <a:ext cx="227965" cy="150876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25" name="圆角矩形 24"/>
            <p:cNvSpPr/>
            <p:nvPr/>
          </p:nvSpPr>
          <p:spPr>
            <a:xfrm rot="5400000">
              <a:off x="10967881" y="5283290"/>
              <a:ext cx="291263" cy="170779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28" name="文本框 27"/>
            <p:cNvSpPr txBox="1"/>
            <p:nvPr/>
          </p:nvSpPr>
          <p:spPr>
            <a:xfrm>
              <a:off x="10123023" y="5940152"/>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11064711" y="5940152"/>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0" name="文本框 29"/>
            <p:cNvSpPr txBox="1"/>
            <p:nvPr/>
          </p:nvSpPr>
          <p:spPr>
            <a:xfrm>
              <a:off x="7643938" y="5983663"/>
              <a:ext cx="1062990" cy="27051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1" name="文本框 30"/>
            <p:cNvSpPr txBox="1"/>
            <p:nvPr/>
          </p:nvSpPr>
          <p:spPr>
            <a:xfrm>
              <a:off x="8592628" y="5983028"/>
              <a:ext cx="1062990" cy="24003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2" name="文本框 31"/>
            <p:cNvSpPr txBox="1"/>
            <p:nvPr/>
          </p:nvSpPr>
          <p:spPr>
            <a:xfrm>
              <a:off x="5152833" y="5983663"/>
              <a:ext cx="1062990" cy="269875"/>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1" name="文本框 10"/>
            <p:cNvSpPr txBox="1"/>
            <p:nvPr/>
          </p:nvSpPr>
          <p:spPr>
            <a:xfrm>
              <a:off x="6094538" y="5983663"/>
              <a:ext cx="1062990" cy="24003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4" name="圆角矩形 13"/>
            <p:cNvSpPr/>
            <p:nvPr/>
          </p:nvSpPr>
          <p:spPr>
            <a:xfrm>
              <a:off x="4682298" y="4439343"/>
              <a:ext cx="284480" cy="142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36" name="文本框 35"/>
            <p:cNvSpPr txBox="1"/>
            <p:nvPr/>
          </p:nvSpPr>
          <p:spPr>
            <a:xfrm rot="16200000">
              <a:off x="3749815" y="5036606"/>
              <a:ext cx="21194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Calprotectin</a:t>
              </a:r>
              <a:r>
                <a:rPr kumimoji="1" lang="zh-CN" altLang="en-US"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a:t>
              </a:r>
              <a:r>
                <a:rPr kumimoji="1" lang="en-US" altLang="zh-CN" sz="1050" b="1" i="0" u="none" strike="noStrike" kern="1200" cap="none" spc="0" normalizeH="0" baseline="0" noProof="0" dirty="0" err="1">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μg</a:t>
              </a: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/mL) </a:t>
              </a:r>
              <a:endParaRPr kumimoji="1" lang="zh-CN" altLang="en-US"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8" name="圆角矩形 37"/>
            <p:cNvSpPr/>
            <p:nvPr/>
          </p:nvSpPr>
          <p:spPr>
            <a:xfrm>
              <a:off x="7222381" y="4558822"/>
              <a:ext cx="155399"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37" name="文本框 36"/>
            <p:cNvSpPr txBox="1"/>
            <p:nvPr/>
          </p:nvSpPr>
          <p:spPr>
            <a:xfrm rot="16200000">
              <a:off x="6230475" y="4962222"/>
              <a:ext cx="21194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IgA</a:t>
              </a:r>
              <a:r>
                <a:rPr kumimoji="1" lang="zh-CN" altLang="en-US"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(g/L) </a:t>
              </a:r>
              <a:endParaRPr kumimoji="1" lang="zh-CN" altLang="en-US"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5" name="圆角矩形 14"/>
            <p:cNvSpPr/>
            <p:nvPr/>
          </p:nvSpPr>
          <p:spPr>
            <a:xfrm>
              <a:off x="9685816" y="4577515"/>
              <a:ext cx="197914"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39" name="文本框 38"/>
            <p:cNvSpPr txBox="1"/>
            <p:nvPr/>
          </p:nvSpPr>
          <p:spPr>
            <a:xfrm rot="16200000">
              <a:off x="8756149" y="4917447"/>
              <a:ext cx="21194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IgG</a:t>
              </a:r>
              <a:r>
                <a:rPr kumimoji="1" lang="zh-CN" altLang="en-US"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(g/L) </a:t>
              </a:r>
              <a:endParaRPr kumimoji="1" lang="zh-CN" altLang="en-US"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sp>
        <p:nvSpPr>
          <p:cNvPr id="16" name="圆角矩形 15"/>
          <p:cNvSpPr/>
          <p:nvPr/>
        </p:nvSpPr>
        <p:spPr>
          <a:xfrm>
            <a:off x="497205" y="2056765"/>
            <a:ext cx="3054350" cy="2966720"/>
          </a:xfrm>
          <a:prstGeom prst="roundRect">
            <a:avLst>
              <a:gd name="adj" fmla="val 4428"/>
            </a:avLst>
          </a:prstGeom>
          <a:solidFill>
            <a:schemeClr val="bg1"/>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7" name="文本框 16"/>
          <p:cNvSpPr txBox="1"/>
          <p:nvPr/>
        </p:nvSpPr>
        <p:spPr>
          <a:xfrm>
            <a:off x="572135" y="2712720"/>
            <a:ext cx="2950845" cy="1932940"/>
          </a:xfrm>
          <a:prstGeom prst="rect">
            <a:avLst/>
          </a:prstGeom>
          <a:noFill/>
        </p:spPr>
        <p:txBody>
          <a:bodyPr wrap="square" rtlCol="0">
            <a:noAutofit/>
          </a:bodyPr>
          <a:lstStyle/>
          <a:p>
            <a:pPr marL="285750" indent="-285750" fontAlgn="auto">
              <a:lnSpc>
                <a:spcPct val="150000"/>
              </a:lnSpc>
              <a:spcAft>
                <a:spcPts val="6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调节免疫因子水平，增强免疫稳态</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50000"/>
              </a:lnSpc>
              <a:spcAft>
                <a:spcPts val="6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降低全身性炎症及炎症标志物</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50000"/>
              </a:lnSpc>
              <a:spcAft>
                <a:spcPts val="6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支持免疫与炎症反应的平衡，促进整体免疫调节</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46" name="文本框 45"/>
          <p:cNvSpPr txBox="1"/>
          <p:nvPr/>
        </p:nvSpPr>
        <p:spPr>
          <a:xfrm>
            <a:off x="448945" y="2265680"/>
            <a:ext cx="2879090" cy="368300"/>
          </a:xfrm>
          <a:prstGeom prst="rect">
            <a:avLst/>
          </a:prstGeom>
          <a:noFill/>
        </p:spPr>
        <p:txBody>
          <a:bodyPr wrap="square" rtlCol="0">
            <a:spAutoFit/>
          </a:bodyPr>
          <a:lstStyle/>
          <a:p>
            <a:pPr algn="ctr"/>
            <a:r>
              <a:rPr kumimoji="1" lang="zh-CN" altLang="en-US" b="1" noProof="0" dirty="0">
                <a:ln>
                  <a:noFill/>
                </a:ln>
                <a:solidFill>
                  <a:schemeClr val="accent6">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1" lang="zh-CN" altLang="en-US" b="1" noProof="0" dirty="0">
              <a:ln>
                <a:noFill/>
              </a:ln>
              <a:solidFill>
                <a:schemeClr val="accent6">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166" name="文本框 165"/>
          <p:cNvSpPr txBox="1"/>
          <p:nvPr/>
        </p:nvSpPr>
        <p:spPr>
          <a:xfrm>
            <a:off x="4905375" y="1157605"/>
            <a:ext cx="6193155" cy="30670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sym typeface="+mn-ea"/>
              </a:rPr>
              <a:t>有效调节机体免疫因子水平</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sym typeface="+mn-ea"/>
            </a:endParaRPr>
          </a:p>
        </p:txBody>
      </p:sp>
      <p:sp>
        <p:nvSpPr>
          <p:cNvPr id="23" name="文本框 22"/>
          <p:cNvSpPr txBox="1"/>
          <p:nvPr/>
        </p:nvSpPr>
        <p:spPr>
          <a:xfrm>
            <a:off x="5308585" y="4245932"/>
            <a:ext cx="5789930" cy="30670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有效降低炎症水平</a:t>
            </a:r>
            <a:r>
              <a:rPr kumimoji="1" lang="en-US" altLang="zh-CN"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 </a:t>
            </a:r>
            <a:endParaRPr kumimoji="1" lang="en-US" altLang="zh-CN"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p:txBody>
      </p:sp>
      <p:grpSp>
        <p:nvGrpSpPr>
          <p:cNvPr id="27" name="组合 26"/>
          <p:cNvGrpSpPr/>
          <p:nvPr/>
        </p:nvGrpSpPr>
        <p:grpSpPr>
          <a:xfrm>
            <a:off x="5756275" y="1587500"/>
            <a:ext cx="4586605" cy="2336800"/>
            <a:chOff x="2018606" y="1095072"/>
            <a:chExt cx="8034728" cy="4228847"/>
          </a:xfrm>
        </p:grpSpPr>
        <p:pic>
          <p:nvPicPr>
            <p:cNvPr id="35" name="图片 34"/>
            <p:cNvPicPr>
              <a:picLocks noChangeAspect="1"/>
            </p:cNvPicPr>
            <p:nvPr/>
          </p:nvPicPr>
          <p:blipFill rotWithShape="1">
            <a:blip r:embed="rId6" cstate="email"/>
            <a:srcRect/>
            <a:stretch>
              <a:fillRect/>
            </a:stretch>
          </p:blipFill>
          <p:spPr>
            <a:xfrm>
              <a:off x="2018606" y="1095072"/>
              <a:ext cx="8034728" cy="4228847"/>
            </a:xfrm>
            <a:prstGeom prst="rect">
              <a:avLst/>
            </a:prstGeom>
          </p:spPr>
        </p:pic>
        <p:sp>
          <p:nvSpPr>
            <p:cNvPr id="43" name="矩形 42"/>
            <p:cNvSpPr/>
            <p:nvPr/>
          </p:nvSpPr>
          <p:spPr>
            <a:xfrm>
              <a:off x="3449453" y="3378200"/>
              <a:ext cx="391885" cy="1301750"/>
            </a:xfrm>
            <a:prstGeom prst="rect">
              <a:avLst/>
            </a:prstGeom>
            <a:solidFill>
              <a:srgbClr val="BAC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nvGrpSpPr>
            <p:cNvPr id="44" name="组合 43"/>
            <p:cNvGrpSpPr/>
            <p:nvPr/>
          </p:nvGrpSpPr>
          <p:grpSpPr>
            <a:xfrm>
              <a:off x="3556000" y="3187700"/>
              <a:ext cx="184150" cy="190500"/>
              <a:chOff x="3556000" y="3187700"/>
              <a:chExt cx="184150" cy="190500"/>
            </a:xfrm>
          </p:grpSpPr>
          <p:cxnSp>
            <p:nvCxnSpPr>
              <p:cNvPr id="45" name="直线连接符 108"/>
              <p:cNvCxnSpPr/>
              <p:nvPr/>
            </p:nvCxnSpPr>
            <p:spPr>
              <a:xfrm>
                <a:off x="3556000" y="3187700"/>
                <a:ext cx="184150" cy="0"/>
              </a:xfrm>
              <a:prstGeom prst="line">
                <a:avLst/>
              </a:prstGeom>
              <a:ln w="15875">
                <a:solidFill>
                  <a:srgbClr val="BACDE6"/>
                </a:solidFill>
              </a:ln>
            </p:spPr>
            <p:style>
              <a:lnRef idx="1">
                <a:schemeClr val="accent1"/>
              </a:lnRef>
              <a:fillRef idx="0">
                <a:schemeClr val="accent1"/>
              </a:fillRef>
              <a:effectRef idx="0">
                <a:schemeClr val="accent1"/>
              </a:effectRef>
              <a:fontRef idx="minor">
                <a:schemeClr val="tx1"/>
              </a:fontRef>
            </p:style>
          </p:cxnSp>
          <p:cxnSp>
            <p:nvCxnSpPr>
              <p:cNvPr id="47" name="直线连接符 109"/>
              <p:cNvCxnSpPr/>
              <p:nvPr/>
            </p:nvCxnSpPr>
            <p:spPr>
              <a:xfrm>
                <a:off x="3644900" y="3187700"/>
                <a:ext cx="0" cy="190500"/>
              </a:xfrm>
              <a:prstGeom prst="line">
                <a:avLst/>
              </a:prstGeom>
              <a:ln w="15875">
                <a:solidFill>
                  <a:srgbClr val="BACDE6"/>
                </a:solidFill>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4025503" y="3131206"/>
              <a:ext cx="391885" cy="1548733"/>
            </a:xfrm>
            <a:prstGeom prst="rect">
              <a:avLst/>
            </a:prstGeom>
            <a:solidFill>
              <a:srgbClr val="BAC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9" name="矩形 48"/>
            <p:cNvSpPr/>
            <p:nvPr/>
          </p:nvSpPr>
          <p:spPr>
            <a:xfrm>
              <a:off x="4582963" y="3361385"/>
              <a:ext cx="410969" cy="1318554"/>
            </a:xfrm>
            <a:prstGeom prst="rect">
              <a:avLst/>
            </a:prstGeom>
            <a:solidFill>
              <a:srgbClr val="D7E4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grpSp>
          <p:nvGrpSpPr>
            <p:cNvPr id="50" name="组合 49"/>
            <p:cNvGrpSpPr/>
            <p:nvPr/>
          </p:nvGrpSpPr>
          <p:grpSpPr>
            <a:xfrm>
              <a:off x="4677840" y="3048993"/>
              <a:ext cx="233948" cy="312392"/>
              <a:chOff x="3527926" y="3187700"/>
              <a:chExt cx="233948" cy="190500"/>
            </a:xfrm>
          </p:grpSpPr>
          <p:cxnSp>
            <p:nvCxnSpPr>
              <p:cNvPr id="51" name="直线连接符 106"/>
              <p:cNvCxnSpPr/>
              <p:nvPr/>
            </p:nvCxnSpPr>
            <p:spPr>
              <a:xfrm>
                <a:off x="3527926" y="3187700"/>
                <a:ext cx="233948" cy="0"/>
              </a:xfrm>
              <a:prstGeom prst="line">
                <a:avLst/>
              </a:prstGeom>
              <a:ln w="22225">
                <a:solidFill>
                  <a:srgbClr val="D7E4BE"/>
                </a:solidFill>
              </a:ln>
            </p:spPr>
            <p:style>
              <a:lnRef idx="1">
                <a:schemeClr val="accent1"/>
              </a:lnRef>
              <a:fillRef idx="0">
                <a:schemeClr val="accent1"/>
              </a:fillRef>
              <a:effectRef idx="0">
                <a:schemeClr val="accent1"/>
              </a:effectRef>
              <a:fontRef idx="minor">
                <a:schemeClr val="tx1"/>
              </a:fontRef>
            </p:style>
          </p:cxnSp>
          <p:cxnSp>
            <p:nvCxnSpPr>
              <p:cNvPr id="52" name="直线连接符 107"/>
              <p:cNvCxnSpPr/>
              <p:nvPr/>
            </p:nvCxnSpPr>
            <p:spPr>
              <a:xfrm>
                <a:off x="3644900" y="3187700"/>
                <a:ext cx="0" cy="190500"/>
              </a:xfrm>
              <a:prstGeom prst="line">
                <a:avLst/>
              </a:prstGeom>
              <a:ln w="22225">
                <a:solidFill>
                  <a:srgbClr val="D7E4BE"/>
                </a:solidFill>
              </a:ln>
            </p:spPr>
            <p:style>
              <a:lnRef idx="1">
                <a:schemeClr val="accent1"/>
              </a:lnRef>
              <a:fillRef idx="0">
                <a:schemeClr val="accent1"/>
              </a:fillRef>
              <a:effectRef idx="0">
                <a:schemeClr val="accent1"/>
              </a:effectRef>
              <a:fontRef idx="minor">
                <a:schemeClr val="tx1"/>
              </a:fontRef>
            </p:style>
          </p:cxnSp>
        </p:grpSp>
        <p:sp>
          <p:nvSpPr>
            <p:cNvPr id="53" name="矩形 52"/>
            <p:cNvSpPr/>
            <p:nvPr/>
          </p:nvSpPr>
          <p:spPr>
            <a:xfrm>
              <a:off x="5178591" y="3009288"/>
              <a:ext cx="391885" cy="1670645"/>
            </a:xfrm>
            <a:prstGeom prst="rect">
              <a:avLst/>
            </a:prstGeom>
            <a:solidFill>
              <a:srgbClr val="D7E4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grpSp>
          <p:nvGrpSpPr>
            <p:cNvPr id="54" name="组合 53"/>
            <p:cNvGrpSpPr/>
            <p:nvPr/>
          </p:nvGrpSpPr>
          <p:grpSpPr>
            <a:xfrm>
              <a:off x="5257559" y="2716924"/>
              <a:ext cx="233948" cy="302028"/>
              <a:chOff x="3527926" y="3187700"/>
              <a:chExt cx="233948" cy="190500"/>
            </a:xfrm>
          </p:grpSpPr>
          <p:cxnSp>
            <p:nvCxnSpPr>
              <p:cNvPr id="55" name="直线连接符 104"/>
              <p:cNvCxnSpPr/>
              <p:nvPr/>
            </p:nvCxnSpPr>
            <p:spPr>
              <a:xfrm>
                <a:off x="3527926" y="3187700"/>
                <a:ext cx="233948" cy="0"/>
              </a:xfrm>
              <a:prstGeom prst="line">
                <a:avLst/>
              </a:prstGeom>
              <a:ln w="22225">
                <a:solidFill>
                  <a:srgbClr val="D7E4BE"/>
                </a:solidFill>
              </a:ln>
            </p:spPr>
            <p:style>
              <a:lnRef idx="1">
                <a:schemeClr val="accent1"/>
              </a:lnRef>
              <a:fillRef idx="0">
                <a:schemeClr val="accent1"/>
              </a:fillRef>
              <a:effectRef idx="0">
                <a:schemeClr val="accent1"/>
              </a:effectRef>
              <a:fontRef idx="minor">
                <a:schemeClr val="tx1"/>
              </a:fontRef>
            </p:style>
          </p:cxnSp>
          <p:cxnSp>
            <p:nvCxnSpPr>
              <p:cNvPr id="56" name="直线连接符 105"/>
              <p:cNvCxnSpPr/>
              <p:nvPr/>
            </p:nvCxnSpPr>
            <p:spPr>
              <a:xfrm>
                <a:off x="3644900" y="3187700"/>
                <a:ext cx="0" cy="190500"/>
              </a:xfrm>
              <a:prstGeom prst="line">
                <a:avLst/>
              </a:prstGeom>
              <a:ln w="22225">
                <a:solidFill>
                  <a:srgbClr val="D7E4BE"/>
                </a:solidFill>
              </a:ln>
            </p:spPr>
            <p:style>
              <a:lnRef idx="1">
                <a:schemeClr val="accent1"/>
              </a:lnRef>
              <a:fillRef idx="0">
                <a:schemeClr val="accent1"/>
              </a:fillRef>
              <a:effectRef idx="0">
                <a:schemeClr val="accent1"/>
              </a:effectRef>
              <a:fontRef idx="minor">
                <a:schemeClr val="tx1"/>
              </a:fontRef>
            </p:style>
          </p:cxnSp>
        </p:grpSp>
        <p:sp>
          <p:nvSpPr>
            <p:cNvPr id="57" name="矩形 56"/>
            <p:cNvSpPr/>
            <p:nvPr/>
          </p:nvSpPr>
          <p:spPr>
            <a:xfrm>
              <a:off x="7492053" y="2751315"/>
              <a:ext cx="410970" cy="1928618"/>
            </a:xfrm>
            <a:prstGeom prst="rect">
              <a:avLst/>
            </a:prstGeom>
            <a:solidFill>
              <a:srgbClr val="BAC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nvGrpSpPr>
            <p:cNvPr id="58" name="组合 57"/>
            <p:cNvGrpSpPr/>
            <p:nvPr/>
          </p:nvGrpSpPr>
          <p:grpSpPr>
            <a:xfrm>
              <a:off x="7591516" y="2470578"/>
              <a:ext cx="233948" cy="280749"/>
              <a:chOff x="3527926" y="3187700"/>
              <a:chExt cx="233948" cy="130471"/>
            </a:xfrm>
          </p:grpSpPr>
          <p:cxnSp>
            <p:nvCxnSpPr>
              <p:cNvPr id="59" name="直线连接符 101"/>
              <p:cNvCxnSpPr/>
              <p:nvPr/>
            </p:nvCxnSpPr>
            <p:spPr>
              <a:xfrm>
                <a:off x="3527926" y="3187700"/>
                <a:ext cx="233948" cy="0"/>
              </a:xfrm>
              <a:prstGeom prst="line">
                <a:avLst/>
              </a:prstGeom>
              <a:ln w="22225">
                <a:solidFill>
                  <a:srgbClr val="BACDE6"/>
                </a:solidFill>
              </a:ln>
            </p:spPr>
            <p:style>
              <a:lnRef idx="1">
                <a:schemeClr val="accent1"/>
              </a:lnRef>
              <a:fillRef idx="0">
                <a:schemeClr val="accent1"/>
              </a:fillRef>
              <a:effectRef idx="0">
                <a:schemeClr val="accent1"/>
              </a:effectRef>
              <a:fontRef idx="minor">
                <a:schemeClr val="tx1"/>
              </a:fontRef>
            </p:style>
          </p:cxnSp>
          <p:cxnSp>
            <p:nvCxnSpPr>
              <p:cNvPr id="60" name="直线连接符 103"/>
              <p:cNvCxnSpPr>
                <a:endCxn id="57" idx="0"/>
              </p:cNvCxnSpPr>
              <p:nvPr/>
            </p:nvCxnSpPr>
            <p:spPr>
              <a:xfrm flipH="1">
                <a:off x="3633948" y="3187700"/>
                <a:ext cx="10952" cy="130471"/>
              </a:xfrm>
              <a:prstGeom prst="line">
                <a:avLst/>
              </a:prstGeom>
              <a:ln w="22225">
                <a:solidFill>
                  <a:srgbClr val="BACDE6"/>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8062230" y="3007680"/>
              <a:ext cx="410970" cy="1672253"/>
            </a:xfrm>
            <a:prstGeom prst="rect">
              <a:avLst/>
            </a:prstGeom>
            <a:solidFill>
              <a:srgbClr val="BAC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71" name="矩形 70"/>
            <p:cNvSpPr/>
            <p:nvPr/>
          </p:nvSpPr>
          <p:spPr>
            <a:xfrm>
              <a:off x="8643360" y="2643129"/>
              <a:ext cx="416225" cy="2036803"/>
            </a:xfrm>
            <a:prstGeom prst="rect">
              <a:avLst/>
            </a:prstGeom>
            <a:solidFill>
              <a:srgbClr val="D7E4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grpSp>
          <p:nvGrpSpPr>
            <p:cNvPr id="73" name="组合 72"/>
            <p:cNvGrpSpPr/>
            <p:nvPr/>
          </p:nvGrpSpPr>
          <p:grpSpPr>
            <a:xfrm>
              <a:off x="8737440" y="2331944"/>
              <a:ext cx="233948" cy="472469"/>
              <a:chOff x="3527926" y="3187700"/>
              <a:chExt cx="233948" cy="190500"/>
            </a:xfrm>
          </p:grpSpPr>
          <p:cxnSp>
            <p:nvCxnSpPr>
              <p:cNvPr id="74" name="直线连接符 97"/>
              <p:cNvCxnSpPr/>
              <p:nvPr/>
            </p:nvCxnSpPr>
            <p:spPr>
              <a:xfrm>
                <a:off x="3527926" y="3187700"/>
                <a:ext cx="233948" cy="0"/>
              </a:xfrm>
              <a:prstGeom prst="line">
                <a:avLst/>
              </a:prstGeom>
              <a:ln w="22225">
                <a:solidFill>
                  <a:srgbClr val="D7E4BE"/>
                </a:solidFill>
              </a:ln>
            </p:spPr>
            <p:style>
              <a:lnRef idx="1">
                <a:schemeClr val="accent1"/>
              </a:lnRef>
              <a:fillRef idx="0">
                <a:schemeClr val="accent1"/>
              </a:fillRef>
              <a:effectRef idx="0">
                <a:schemeClr val="accent1"/>
              </a:effectRef>
              <a:fontRef idx="minor">
                <a:schemeClr val="tx1"/>
              </a:fontRef>
            </p:style>
          </p:cxnSp>
          <p:cxnSp>
            <p:nvCxnSpPr>
              <p:cNvPr id="76" name="直线连接符 98"/>
              <p:cNvCxnSpPr/>
              <p:nvPr/>
            </p:nvCxnSpPr>
            <p:spPr>
              <a:xfrm>
                <a:off x="3644900" y="3187700"/>
                <a:ext cx="0" cy="190500"/>
              </a:xfrm>
              <a:prstGeom prst="line">
                <a:avLst/>
              </a:prstGeom>
              <a:ln w="22225">
                <a:solidFill>
                  <a:srgbClr val="D7E4BE"/>
                </a:solidFill>
              </a:ln>
            </p:spPr>
            <p:style>
              <a:lnRef idx="1">
                <a:schemeClr val="accent1"/>
              </a:lnRef>
              <a:fillRef idx="0">
                <a:schemeClr val="accent1"/>
              </a:fillRef>
              <a:effectRef idx="0">
                <a:schemeClr val="accent1"/>
              </a:effectRef>
              <a:fontRef idx="minor">
                <a:schemeClr val="tx1"/>
              </a:fontRef>
            </p:style>
          </p:cxnSp>
        </p:grpSp>
        <p:sp>
          <p:nvSpPr>
            <p:cNvPr id="89" name="矩形 88"/>
            <p:cNvSpPr/>
            <p:nvPr/>
          </p:nvSpPr>
          <p:spPr>
            <a:xfrm>
              <a:off x="9229745" y="2966677"/>
              <a:ext cx="416225" cy="1713255"/>
            </a:xfrm>
            <a:prstGeom prst="rect">
              <a:avLst/>
            </a:prstGeom>
            <a:solidFill>
              <a:srgbClr val="D7E4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grpSp>
          <p:nvGrpSpPr>
            <p:cNvPr id="90" name="组合 89"/>
            <p:cNvGrpSpPr/>
            <p:nvPr/>
          </p:nvGrpSpPr>
          <p:grpSpPr>
            <a:xfrm>
              <a:off x="9320883" y="2434955"/>
              <a:ext cx="204614" cy="614038"/>
              <a:chOff x="3527926" y="3187700"/>
              <a:chExt cx="233948" cy="190500"/>
            </a:xfrm>
          </p:grpSpPr>
          <p:cxnSp>
            <p:nvCxnSpPr>
              <p:cNvPr id="91" name="直线连接符 87"/>
              <p:cNvCxnSpPr/>
              <p:nvPr/>
            </p:nvCxnSpPr>
            <p:spPr>
              <a:xfrm>
                <a:off x="3527926" y="3187700"/>
                <a:ext cx="233948" cy="0"/>
              </a:xfrm>
              <a:prstGeom prst="line">
                <a:avLst/>
              </a:prstGeom>
              <a:ln w="22225">
                <a:solidFill>
                  <a:srgbClr val="D7E4BE"/>
                </a:solidFill>
              </a:ln>
            </p:spPr>
            <p:style>
              <a:lnRef idx="1">
                <a:schemeClr val="accent1"/>
              </a:lnRef>
              <a:fillRef idx="0">
                <a:schemeClr val="accent1"/>
              </a:fillRef>
              <a:effectRef idx="0">
                <a:schemeClr val="accent1"/>
              </a:effectRef>
              <a:fontRef idx="minor">
                <a:schemeClr val="tx1"/>
              </a:fontRef>
            </p:style>
          </p:cxnSp>
          <p:cxnSp>
            <p:nvCxnSpPr>
              <p:cNvPr id="92" name="直线连接符 94"/>
              <p:cNvCxnSpPr/>
              <p:nvPr/>
            </p:nvCxnSpPr>
            <p:spPr>
              <a:xfrm>
                <a:off x="3644900" y="3187700"/>
                <a:ext cx="0" cy="190500"/>
              </a:xfrm>
              <a:prstGeom prst="line">
                <a:avLst/>
              </a:prstGeom>
              <a:ln w="22225">
                <a:solidFill>
                  <a:srgbClr val="D7E4BE"/>
                </a:solidFill>
              </a:ln>
            </p:spPr>
            <p:style>
              <a:lnRef idx="1">
                <a:schemeClr val="accent1"/>
              </a:lnRef>
              <a:fillRef idx="0">
                <a:schemeClr val="accent1"/>
              </a:fillRef>
              <a:effectRef idx="0">
                <a:schemeClr val="accent1"/>
              </a:effectRef>
              <a:fontRef idx="minor">
                <a:schemeClr val="tx1"/>
              </a:fontRef>
            </p:style>
          </p:cxnSp>
        </p:grpSp>
      </p:grpSp>
      <p:sp>
        <p:nvSpPr>
          <p:cNvPr id="93" name="圆角矩形 92"/>
          <p:cNvSpPr/>
          <p:nvPr/>
        </p:nvSpPr>
        <p:spPr>
          <a:xfrm>
            <a:off x="5798579" y="1758511"/>
            <a:ext cx="324828" cy="22050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94" name="文本框 93"/>
          <p:cNvSpPr txBox="1"/>
          <p:nvPr/>
        </p:nvSpPr>
        <p:spPr>
          <a:xfrm rot="16200000">
            <a:off x="4895932" y="2654918"/>
            <a:ext cx="2119445"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Immunoglobulin level </a:t>
            </a:r>
            <a:endPar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el-GR"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μ</a:t>
            </a: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g/mL</a:t>
            </a:r>
            <a:endParaRPr kumimoji="1" lang="zh-CN" altLang="en-US"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97" name="圆角矩形 96"/>
          <p:cNvSpPr/>
          <p:nvPr/>
        </p:nvSpPr>
        <p:spPr>
          <a:xfrm>
            <a:off x="8143440" y="1758511"/>
            <a:ext cx="298892" cy="22427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00" name="文本框 99"/>
          <p:cNvSpPr txBox="1"/>
          <p:nvPr/>
        </p:nvSpPr>
        <p:spPr>
          <a:xfrm rot="16200000">
            <a:off x="7474689" y="2764814"/>
            <a:ext cx="1649077"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Ferric benzoate blue-white level </a:t>
            </a:r>
            <a:r>
              <a:rPr kumimoji="1" lang="zh-CN" altLang="en-US"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a:t>
            </a:r>
            <a:r>
              <a:rPr kumimoji="1" lang="el-GR"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μ</a:t>
            </a:r>
            <a:r>
              <a:rPr kumimoji="1" lang="en-US" altLang="zh-CN"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g/mL)</a:t>
            </a:r>
            <a:endParaRPr kumimoji="1" lang="zh-CN" altLang="en-US" sz="105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762240" cy="706755"/>
            <a:chOff x="400" y="1020"/>
            <a:chExt cx="12224"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89" cy="1113"/>
            </a:xfrm>
            <a:prstGeom prst="rect">
              <a:avLst/>
            </a:prstGeom>
            <a:noFill/>
          </p:spPr>
          <p:txBody>
            <a:bodyPr wrap="square" rtlCol="0" anchor="t">
              <a:noAutofit/>
            </a:bodyPr>
            <a:p>
              <a:pPr marL="0" marR="0" lvl="0" indent="71755" algn="l" defTabSz="914400" rtl="0" eaLnBrk="1" fontAlgn="ctr"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血压稳态支持</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560320"/>
            <a:ext cx="11179810" cy="1812925"/>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3224530"/>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22" y="1161673"/>
            <a:ext cx="3484245" cy="1290320"/>
          </a:xfrm>
          <a:prstGeom prst="rect">
            <a:avLst/>
          </a:prstGeom>
        </p:spPr>
        <p:txBody>
          <a:bodyPr wrap="none" rtlCol="0">
            <a:spAutoFit/>
          </a:bodyPr>
          <a:p>
            <a:pPr algn="l">
              <a:lnSpc>
                <a:spcPct val="130000"/>
              </a:lnSpc>
            </a:pPr>
            <a:r>
              <a:rPr lang="en-US" altLang="zh-CN" sz="1200">
                <a:solidFill>
                  <a:schemeClr val="accent6">
                    <a:lumMod val="50000"/>
                  </a:schemeClr>
                </a:solidFill>
                <a:latin typeface="Arial" panose="020B0604020202020204" pitchFamily="34" charset="0"/>
                <a:ea typeface="黑体" panose="02010609060101010101" charset="-122"/>
                <a:cs typeface="Arial" panose="020B0604020202020204" pitchFamily="34" charset="0"/>
              </a:rPr>
              <a:t>短双歧杆菌 BBr60; 鼠李糖乳酪杆菌 LRa05;</a:t>
            </a:r>
            <a:endParaRPr lang="en-US" altLang="zh-CN" sz="1200">
              <a:solidFill>
                <a:schemeClr val="accent6">
                  <a:lumMod val="50000"/>
                </a:schemeClr>
              </a:solidFill>
              <a:latin typeface="Arial" panose="020B0604020202020204" pitchFamily="34" charset="0"/>
              <a:ea typeface="黑体" panose="02010609060101010101" charset="-122"/>
              <a:cs typeface="Arial" panose="020B0604020202020204" pitchFamily="34" charset="0"/>
            </a:endParaRPr>
          </a:p>
          <a:p>
            <a:pPr algn="l">
              <a:lnSpc>
                <a:spcPct val="130000"/>
              </a:lnSpc>
            </a:pP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长双歧杆菌长亚种 BL21; 植物乳植杆菌 Lp90;</a:t>
            </a:r>
            <a:endPar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lgn="l">
              <a:lnSpc>
                <a:spcPct val="130000"/>
              </a:lnSpc>
            </a:pP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动物双歧杆菌乳亚种 BLa36; 干酪乳酪杆菌 LC89;</a:t>
            </a:r>
            <a:endPar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lgn="l">
              <a:lnSpc>
                <a:spcPct val="130000"/>
              </a:lnSpc>
            </a:pPr>
            <a:r>
              <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乳酸片球菌 CCFM7902;青春双歧杆菌 BAC30</a:t>
            </a:r>
            <a:endPar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lgn="l">
              <a:lnSpc>
                <a:spcPct val="130000"/>
              </a:lnSpc>
            </a:pPr>
            <a:r>
              <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rPr>
              <a:t>凝结魏茨曼氏菌 BC99</a:t>
            </a:r>
            <a:endPar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7" name="文本框 6"/>
          <p:cNvSpPr txBox="1"/>
          <p:nvPr userDrawn="1"/>
        </p:nvSpPr>
        <p:spPr>
          <a:xfrm>
            <a:off x="703580" y="2874645"/>
            <a:ext cx="7602220" cy="1378585"/>
          </a:xfrm>
          <a:prstGeom prst="rect">
            <a:avLst/>
          </a:prstGeom>
        </p:spPr>
        <p:txBody>
          <a:bodyPr wrap="square" rtlCol="0" anchor="t">
            <a:noAutofit/>
          </a:bodyPr>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改善血脂水平</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降低炎症水平</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调节肠道菌群组成</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提高短链脂肪酸（</a:t>
            </a:r>
            <a:r>
              <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SCFA</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）水平</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4" name="表格 3"/>
          <p:cNvGraphicFramePr/>
          <p:nvPr>
            <p:custDataLst>
              <p:tags r:id="rId1"/>
            </p:custDataLst>
          </p:nvPr>
        </p:nvGraphicFramePr>
        <p:xfrm>
          <a:off x="703580" y="5502910"/>
          <a:ext cx="5856605" cy="1200785"/>
        </p:xfrm>
        <a:graphic>
          <a:graphicData uri="http://schemas.openxmlformats.org/drawingml/2006/table">
            <a:tbl>
              <a:tblPr/>
              <a:tblGrid>
                <a:gridCol w="2708910"/>
                <a:gridCol w="3147695"/>
              </a:tblGrid>
              <a:tr h="365760">
                <a:tc>
                  <a:txBody>
                    <a:bodyPr/>
                    <a:p>
                      <a:pPr marL="0" indent="0" algn="l" defTabSz="0" rtl="0" eaLnBrk="1" latinLnBrk="0" hangingPunct="1">
                        <a:spcBef>
                          <a:spcPct val="0"/>
                        </a:spcBef>
                        <a:spcAft>
                          <a:spcPct val="0"/>
                        </a:spcAft>
                        <a:buNone/>
                      </a:pPr>
                      <a:r>
                        <a:rPr kumimoji="1" lang="en-US" altLang="zh-CN" sz="900" b="1" dirty="0">
                          <a:solidFill>
                            <a:schemeClr val="accent6">
                              <a:lumMod val="50000"/>
                            </a:schemeClr>
                          </a:solidFill>
                          <a:latin typeface="Arial" panose="020B0604020202020204" pitchFamily="34" charset="0"/>
                          <a:cs typeface="Arial" panose="020B0604020202020204" pitchFamily="34" charset="0"/>
                        </a:rPr>
                        <a:t>LRa05</a:t>
                      </a:r>
                      <a:r>
                        <a:rPr kumimoji="1" lang="en-US" altLang="zh-CN" sz="900" b="0" dirty="0">
                          <a:solidFill>
                            <a:srgbClr val="000000"/>
                          </a:solidFill>
                          <a:latin typeface="Arial" panose="020B0604020202020204" pitchFamily="34" charset="0"/>
                          <a:cs typeface="Arial" panose="020B0604020202020204" pitchFamily="34" charset="0"/>
                        </a:rPr>
                        <a:t>:</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ChiCTR2300073308, NCT06901791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chemeClr val="accent6">
                              <a:lumMod val="50000"/>
                            </a:schemeClr>
                          </a:solidFill>
                          <a:latin typeface="Arial" panose="020B0604020202020204" pitchFamily="34" charset="0"/>
                          <a:cs typeface="Arial" panose="020B0604020202020204" pitchFamily="34" charset="0"/>
                        </a:rPr>
                        <a:t>BL21+BBr60+Lp90+BLa36+LC89+CCFM7902+BAC30:</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NCT06873412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327025">
                <a:tc>
                  <a:txBody>
                    <a:bodyPr/>
                    <a:p>
                      <a:pPr marL="0" indent="0" algn="l" defTabSz="0" rtl="0" eaLnBrk="1" latinLnBrk="0" hangingPunct="1">
                        <a:spcBef>
                          <a:spcPct val="0"/>
                        </a:spcBef>
                        <a:spcAft>
                          <a:spcPct val="0"/>
                        </a:spcAft>
                        <a:buNone/>
                      </a:pPr>
                      <a:r>
                        <a:rPr kumimoji="1" lang="en-US" altLang="zh-CN" sz="900" b="1" dirty="0">
                          <a:solidFill>
                            <a:schemeClr val="accent6">
                              <a:lumMod val="50000"/>
                            </a:schemeClr>
                          </a:solidFill>
                          <a:latin typeface="Arial" panose="020B0604020202020204" pitchFamily="34" charset="0"/>
                          <a:cs typeface="Arial" panose="020B0604020202020204" pitchFamily="34" charset="0"/>
                        </a:rPr>
                        <a:t>BC99</a:t>
                      </a:r>
                      <a:r>
                        <a:rPr kumimoji="1" lang="en-US" altLang="zh-CN" sz="900" b="0" dirty="0">
                          <a:solidFill>
                            <a:srgbClr val="000000"/>
                          </a:solidFill>
                          <a:latin typeface="Arial" panose="020B0604020202020204" pitchFamily="34" charset="0"/>
                          <a:cs typeface="Arial" panose="020B0604020202020204" pitchFamily="34" charset="0"/>
                        </a:rPr>
                        <a:t>: </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54000">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54000">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zh-CN" altLang="en-US" sz="900" b="0" dirty="0">
                        <a:solidFill>
                          <a:srgbClr val="000000"/>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29" name="文本框 28"/>
          <p:cNvSpPr txBox="1"/>
          <p:nvPr/>
        </p:nvSpPr>
        <p:spPr>
          <a:xfrm>
            <a:off x="8749665" y="1542415"/>
            <a:ext cx="293624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食用菌浓缩粉（双孢蘑菇）</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a:solidFill>
                  <a:schemeClr val="tx1">
                    <a:lumMod val="75000"/>
                    <a:lumOff val="25000"/>
                  </a:schemeClr>
                </a:solidFill>
              </a:rPr>
              <a:t>: </a:t>
            </a:r>
            <a:r>
              <a:rPr lang="zh-CN" altLang="en-US" sz="1200">
                <a:solidFill>
                  <a:schemeClr val="tx1">
                    <a:lumMod val="75000"/>
                    <a:lumOff val="25000"/>
                  </a:schemeClr>
                </a:solidFill>
              </a:rPr>
              <a:t>菊粉、低聚果糖、马铃薯淀粉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10" name="文本框 9"/>
          <p:cNvSpPr txBox="1"/>
          <p:nvPr userDrawn="1">
            <p:custDataLst>
              <p:tags r:id="rId2"/>
            </p:custDataLst>
          </p:nvPr>
        </p:nvSpPr>
        <p:spPr>
          <a:xfrm>
            <a:off x="617855" y="4951887"/>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1" name="文本框 10"/>
          <p:cNvSpPr txBox="1"/>
          <p:nvPr userDrawn="1"/>
        </p:nvSpPr>
        <p:spPr>
          <a:xfrm>
            <a:off x="617855" y="4480560"/>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731364" y="2634682"/>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8664575" y="2900045"/>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9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8" name="文本框 7"/>
          <p:cNvSpPr txBox="1"/>
          <p:nvPr/>
        </p:nvSpPr>
        <p:spPr>
          <a:xfrm>
            <a:off x="8664575" y="3734435"/>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8664575" y="3317240"/>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431405" cy="398780"/>
            <a:chOff x="400" y="1020"/>
            <a:chExt cx="117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97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血压稳态支持</a:t>
              </a:r>
              <a:endParaRPr kumimoji="1" lang="en-US" altLang="zh-CN"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053330" y="5248275"/>
            <a:ext cx="6379845" cy="41402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与安慰剂相比，益生菌治疗6周后，HDL-C显著增加，FBG水平显著降低。</a:t>
            </a:r>
            <a:endParaRPr kumimoji="1" lang="zh-CN" altLang="en-US" sz="1400" i="0" u="none" strike="noStrike" kern="1200" cap="none" spc="0" normalizeH="0" baseline="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27" name="组合 26"/>
          <p:cNvGrpSpPr/>
          <p:nvPr/>
        </p:nvGrpSpPr>
        <p:grpSpPr>
          <a:xfrm>
            <a:off x="4376155" y="2117533"/>
            <a:ext cx="7642997" cy="3254124"/>
            <a:chOff x="4795640" y="2662720"/>
            <a:chExt cx="7642997" cy="3254124"/>
          </a:xfrm>
        </p:grpSpPr>
        <p:pic>
          <p:nvPicPr>
            <p:cNvPr id="9" name="图片 8" descr="图表&#10;&#10;描述已自动生成"/>
            <p:cNvPicPr>
              <a:picLocks noChangeAspect="1"/>
            </p:cNvPicPr>
            <p:nvPr/>
          </p:nvPicPr>
          <p:blipFill rotWithShape="1">
            <a:blip r:embed="rId1" cstate="email">
              <a:duotone>
                <a:schemeClr val="accent2">
                  <a:shade val="45000"/>
                  <a:satMod val="135000"/>
                </a:schemeClr>
                <a:prstClr val="white"/>
              </a:duotone>
            </a:blip>
            <a:srcRect b="24401"/>
            <a:stretch>
              <a:fillRect/>
            </a:stretch>
          </p:blipFill>
          <p:spPr>
            <a:xfrm>
              <a:off x="4795640" y="2662720"/>
              <a:ext cx="2697411" cy="2916329"/>
            </a:xfrm>
            <a:prstGeom prst="rect">
              <a:avLst/>
            </a:prstGeom>
          </p:spPr>
        </p:pic>
        <p:pic>
          <p:nvPicPr>
            <p:cNvPr id="10" name="图片 9" descr="图表&#10;&#10;描述已自动生成"/>
            <p:cNvPicPr>
              <a:picLocks noChangeAspect="1"/>
            </p:cNvPicPr>
            <p:nvPr/>
          </p:nvPicPr>
          <p:blipFill rotWithShape="1">
            <a:blip r:embed="rId2" cstate="email">
              <a:duotone>
                <a:schemeClr val="accent2">
                  <a:shade val="45000"/>
                  <a:satMod val="135000"/>
                </a:schemeClr>
                <a:prstClr val="white"/>
              </a:duotone>
            </a:blip>
            <a:srcRect l="-5086" b="20804"/>
            <a:stretch>
              <a:fillRect/>
            </a:stretch>
          </p:blipFill>
          <p:spPr>
            <a:xfrm>
              <a:off x="9505996" y="2662720"/>
              <a:ext cx="2932641" cy="3017185"/>
            </a:xfrm>
            <a:prstGeom prst="rect">
              <a:avLst/>
            </a:prstGeom>
          </p:spPr>
        </p:pic>
        <p:pic>
          <p:nvPicPr>
            <p:cNvPr id="11" name="图片 10" descr="图表&#10;&#10;描述已自动生成"/>
            <p:cNvPicPr>
              <a:picLocks noChangeAspect="1"/>
            </p:cNvPicPr>
            <p:nvPr/>
          </p:nvPicPr>
          <p:blipFill rotWithShape="1">
            <a:blip r:embed="rId3" cstate="email">
              <a:duotone>
                <a:schemeClr val="accent2">
                  <a:shade val="45000"/>
                  <a:satMod val="135000"/>
                </a:schemeClr>
                <a:prstClr val="white"/>
              </a:duotone>
            </a:blip>
            <a:srcRect b="19675"/>
            <a:stretch>
              <a:fillRect/>
            </a:stretch>
          </p:blipFill>
          <p:spPr>
            <a:xfrm>
              <a:off x="7214249" y="2717959"/>
              <a:ext cx="2537060" cy="3198885"/>
            </a:xfrm>
            <a:prstGeom prst="rect">
              <a:avLst/>
            </a:prstGeom>
          </p:spPr>
        </p:pic>
        <p:sp>
          <p:nvSpPr>
            <p:cNvPr id="15" name="圆角矩形 14"/>
            <p:cNvSpPr/>
            <p:nvPr/>
          </p:nvSpPr>
          <p:spPr>
            <a:xfrm rot="5400000">
              <a:off x="8549278" y="2165808"/>
              <a:ext cx="349654" cy="650258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6" name="文本框 15"/>
            <p:cNvSpPr txBox="1"/>
            <p:nvPr/>
          </p:nvSpPr>
          <p:spPr>
            <a:xfrm>
              <a:off x="5341138" y="5286597"/>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7" name="文本框 16"/>
            <p:cNvSpPr txBox="1"/>
            <p:nvPr/>
          </p:nvSpPr>
          <p:spPr>
            <a:xfrm>
              <a:off x="6282826" y="5286597"/>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8" name="文本框 17"/>
            <p:cNvSpPr txBox="1"/>
            <p:nvPr/>
          </p:nvSpPr>
          <p:spPr>
            <a:xfrm>
              <a:off x="7603252" y="5229395"/>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9" name="文本框 18"/>
            <p:cNvSpPr txBox="1"/>
            <p:nvPr/>
          </p:nvSpPr>
          <p:spPr>
            <a:xfrm>
              <a:off x="8544940" y="5229395"/>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1" name="文本框 20"/>
            <p:cNvSpPr txBox="1"/>
            <p:nvPr/>
          </p:nvSpPr>
          <p:spPr>
            <a:xfrm>
              <a:off x="10187214" y="5191696"/>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6" name="文本框 25"/>
            <p:cNvSpPr txBox="1"/>
            <p:nvPr/>
          </p:nvSpPr>
          <p:spPr>
            <a:xfrm>
              <a:off x="11128902" y="5191696"/>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grpSp>
      <p:sp>
        <p:nvSpPr>
          <p:cNvPr id="14" name="圆角矩形 13"/>
          <p:cNvSpPr/>
          <p:nvPr/>
        </p:nvSpPr>
        <p:spPr>
          <a:xfrm>
            <a:off x="733425" y="1918970"/>
            <a:ext cx="3501390" cy="3288030"/>
          </a:xfrm>
          <a:prstGeom prst="roundRect">
            <a:avLst>
              <a:gd name="adj" fmla="val 4428"/>
            </a:avLst>
          </a:prstGeom>
          <a:solidFill>
            <a:schemeClr val="bg1"/>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38" name="文本框 37"/>
          <p:cNvSpPr txBox="1"/>
          <p:nvPr/>
        </p:nvSpPr>
        <p:spPr>
          <a:xfrm>
            <a:off x="910590" y="2467610"/>
            <a:ext cx="3169285" cy="2931795"/>
          </a:xfrm>
          <a:prstGeom prst="rect">
            <a:avLst/>
          </a:prstGeom>
          <a:noFill/>
        </p:spPr>
        <p:txBody>
          <a:bodyPr wrap="square" rtlCol="0">
            <a:noAutofit/>
          </a:bodyPr>
          <a:lstStyle/>
          <a:p>
            <a:pPr marL="285750" indent="-285750" fontAlgn="auto">
              <a:lnSpc>
                <a:spcPct val="120000"/>
              </a:lnSpc>
              <a:spcAft>
                <a:spcPts val="6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改善血脂谱并支持血压稳态，有助于整体心脏代谢健康</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20000"/>
              </a:lnSpc>
              <a:spcAft>
                <a:spcPts val="6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促进血糖调控，降低空腹血糖、糖化血红蛋白与胰岛素水平</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20000"/>
              </a:lnSpc>
              <a:spcAft>
                <a:spcPts val="6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降低全身性炎症并调节免疫因子水平，维持免疫与炎症的平衡状态</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20000"/>
              </a:lnSpc>
              <a:spcAft>
                <a:spcPts val="6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调节肠道菌群组成并增加短链脂肪酸生成</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46" name="文本框 45"/>
          <p:cNvSpPr txBox="1"/>
          <p:nvPr/>
        </p:nvSpPr>
        <p:spPr>
          <a:xfrm>
            <a:off x="1200737" y="2068930"/>
            <a:ext cx="2879090" cy="368300"/>
          </a:xfrm>
          <a:prstGeom prst="rect">
            <a:avLst/>
          </a:prstGeom>
          <a:noFill/>
        </p:spPr>
        <p:txBody>
          <a:bodyPr wrap="square" rtlCol="0">
            <a:spAutoFit/>
          </a:bodyPr>
          <a:lstStyle/>
          <a:p>
            <a:pPr algn="ctr"/>
            <a:r>
              <a:rPr kumimoji="1" lang="zh-CN" altLang="en-US" b="1" noProof="0" dirty="0">
                <a:ln>
                  <a:noFill/>
                </a:ln>
                <a:solidFill>
                  <a:schemeClr val="accent6">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1" lang="zh-CN" altLang="en-US" b="1" noProof="0" dirty="0">
              <a:ln>
                <a:noFill/>
              </a:ln>
              <a:solidFill>
                <a:schemeClr val="accent6">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grpSp>
        <p:nvGrpSpPr>
          <p:cNvPr id="20" name="组合 19"/>
          <p:cNvGrpSpPr/>
          <p:nvPr>
            <p:custDataLst>
              <p:tags r:id="rId4"/>
            </p:custDataLst>
          </p:nvPr>
        </p:nvGrpSpPr>
        <p:grpSpPr>
          <a:xfrm>
            <a:off x="5042562" y="1665056"/>
            <a:ext cx="938335" cy="508256"/>
            <a:chOff x="6928" y="1490"/>
            <a:chExt cx="1737" cy="809"/>
          </a:xfrm>
        </p:grpSpPr>
        <p:sp>
          <p:nvSpPr>
            <p:cNvPr id="32" name="文本框 31"/>
            <p:cNvSpPr txBox="1"/>
            <p:nvPr>
              <p:custDataLst>
                <p:tags r:id="rId5"/>
              </p:custDataLst>
            </p:nvPr>
          </p:nvSpPr>
          <p:spPr>
            <a:xfrm>
              <a:off x="6928" y="1490"/>
              <a:ext cx="1737" cy="635"/>
            </a:xfrm>
            <a:prstGeom prst="rect">
              <a:avLst/>
            </a:prstGeom>
            <a:noFill/>
            <a:ln>
              <a:noFill/>
            </a:ln>
          </p:spPr>
          <p:txBody>
            <a:bodyPr wrap="square" rtlCol="0">
              <a:noAutofit/>
            </a:bodyPr>
            <a:p>
              <a:pPr algn="ctr"/>
              <a:endParaRPr 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lgn="ctr"/>
              <a:r>
                <a:rPr 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6 </a:t>
              </a:r>
              <a:r>
                <a:rPr lang="zh-CN" alt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2" name="圆角矩形 21"/>
            <p:cNvSpPr/>
            <p:nvPr>
              <p:custDataLst>
                <p:tags r:id="rId6"/>
              </p:custDataLst>
            </p:nvPr>
          </p:nvSpPr>
          <p:spPr>
            <a:xfrm>
              <a:off x="6928" y="1828"/>
              <a:ext cx="1737"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3" name="组合 22"/>
          <p:cNvGrpSpPr/>
          <p:nvPr>
            <p:custDataLst>
              <p:tags r:id="rId7"/>
            </p:custDataLst>
          </p:nvPr>
        </p:nvGrpSpPr>
        <p:grpSpPr>
          <a:xfrm>
            <a:off x="7335547" y="1665056"/>
            <a:ext cx="938335" cy="508256"/>
            <a:chOff x="6928" y="1490"/>
            <a:chExt cx="1737" cy="809"/>
          </a:xfrm>
        </p:grpSpPr>
        <p:sp>
          <p:nvSpPr>
            <p:cNvPr id="24" name="文本框 23"/>
            <p:cNvSpPr txBox="1"/>
            <p:nvPr>
              <p:custDataLst>
                <p:tags r:id="rId8"/>
              </p:custDataLst>
            </p:nvPr>
          </p:nvSpPr>
          <p:spPr>
            <a:xfrm>
              <a:off x="6928" y="1490"/>
              <a:ext cx="1737" cy="635"/>
            </a:xfrm>
            <a:prstGeom prst="rect">
              <a:avLst/>
            </a:prstGeom>
            <a:noFill/>
            <a:ln>
              <a:noFill/>
            </a:ln>
          </p:spPr>
          <p:txBody>
            <a:bodyPr wrap="square" rtlCol="0">
              <a:noAutofit/>
            </a:bodyPr>
            <a:p>
              <a:pPr algn="ctr"/>
              <a:endParaRPr 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lgn="ctr"/>
              <a:r>
                <a:rPr 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6 </a:t>
              </a:r>
              <a:r>
                <a:rPr lang="zh-CN" alt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5" name="圆角矩形 24"/>
            <p:cNvSpPr/>
            <p:nvPr>
              <p:custDataLst>
                <p:tags r:id="rId9"/>
              </p:custDataLst>
            </p:nvPr>
          </p:nvSpPr>
          <p:spPr>
            <a:xfrm>
              <a:off x="6928" y="1828"/>
              <a:ext cx="1737"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8" name="组合 27"/>
          <p:cNvGrpSpPr/>
          <p:nvPr>
            <p:custDataLst>
              <p:tags r:id="rId10"/>
            </p:custDataLst>
          </p:nvPr>
        </p:nvGrpSpPr>
        <p:grpSpPr>
          <a:xfrm>
            <a:off x="9813952" y="1651721"/>
            <a:ext cx="938335" cy="508256"/>
            <a:chOff x="6928" y="1490"/>
            <a:chExt cx="1737" cy="809"/>
          </a:xfrm>
        </p:grpSpPr>
        <p:sp>
          <p:nvSpPr>
            <p:cNvPr id="29" name="文本框 28"/>
            <p:cNvSpPr txBox="1"/>
            <p:nvPr>
              <p:custDataLst>
                <p:tags r:id="rId11"/>
              </p:custDataLst>
            </p:nvPr>
          </p:nvSpPr>
          <p:spPr>
            <a:xfrm>
              <a:off x="6928" y="1490"/>
              <a:ext cx="1737" cy="635"/>
            </a:xfrm>
            <a:prstGeom prst="rect">
              <a:avLst/>
            </a:prstGeom>
            <a:noFill/>
            <a:ln>
              <a:noFill/>
            </a:ln>
          </p:spPr>
          <p:txBody>
            <a:bodyPr wrap="square" rtlCol="0">
              <a:noAutofit/>
            </a:bodyPr>
            <a:p>
              <a:pPr algn="ctr"/>
              <a:endParaRPr 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lgn="ctr"/>
              <a:r>
                <a:rPr 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 </a:t>
              </a:r>
              <a:r>
                <a:rPr lang="zh-CN" alt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zh-CN" altLang="en-US"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30" name="圆角矩形 29"/>
            <p:cNvSpPr/>
            <p:nvPr>
              <p:custDataLst>
                <p:tags r:id="rId12"/>
              </p:custDataLst>
            </p:nvPr>
          </p:nvSpPr>
          <p:spPr>
            <a:xfrm>
              <a:off x="6928" y="1828"/>
              <a:ext cx="1737"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1640185" cy="706755"/>
            <a:chOff x="400" y="1020"/>
            <a:chExt cx="18331"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6396" cy="1113"/>
            </a:xfrm>
            <a:prstGeom prst="rect">
              <a:avLst/>
            </a:prstGeom>
            <a:noFill/>
          </p:spPr>
          <p:txBody>
            <a:bodyPr wrap="square" rtlCol="0" anchor="t">
              <a:noAutofit/>
            </a:bodyPr>
            <a:p>
              <a:pPr marL="0" marR="0" lvl="0" indent="71755" algn="l" defTabSz="914400" rtl="0" eaLnBrk="1" fontAlgn="ctr" latinLnBrk="0" hangingPunct="1">
                <a:lnSpc>
                  <a:spcPct val="100000"/>
                </a:lnSpc>
                <a:spcBef>
                  <a:spcPts val="0"/>
                </a:spcBef>
                <a:spcAft>
                  <a:spcPts val="0"/>
                </a:spcAft>
                <a:buClrTx/>
                <a:buSzTx/>
                <a:buFontTx/>
                <a:buNone/>
                <a:defRPr/>
              </a:pPr>
              <a:r>
                <a:rPr kumimoji="1" lang="en-US" altLang="zh-CN" b="1" i="1" dirty="0">
                  <a:solidFill>
                    <a:schemeClr val="tx1">
                      <a:lumMod val="65000"/>
                      <a:lumOff val="35000"/>
                    </a:schemeClr>
                  </a:solidFill>
                  <a:latin typeface="黑体" panose="02010609060101010101" charset="-122"/>
                  <a:cs typeface="黑体" panose="02010609060101010101" charset="-122"/>
                  <a:sym typeface="+mn-ea"/>
                </a:rPr>
                <a:t>“</a:t>
              </a:r>
              <a:r>
                <a:rPr kumimoji="1" lang="zh-CN" altLang="en-US" b="1" i="1" dirty="0">
                  <a:solidFill>
                    <a:schemeClr val="tx1">
                      <a:lumMod val="65000"/>
                      <a:lumOff val="35000"/>
                    </a:schemeClr>
                  </a:solidFill>
                  <a:latin typeface="黑体" panose="02010609060101010101" charset="-122"/>
                  <a:cs typeface="黑体" panose="02010609060101010101" charset="-122"/>
                  <a:sym typeface="+mn-ea"/>
                </a:rPr>
                <a:t>三高</a:t>
              </a:r>
              <a:r>
                <a:rPr kumimoji="1" lang="en-US" altLang="zh-CN" b="1" i="1" dirty="0">
                  <a:solidFill>
                    <a:schemeClr val="tx1">
                      <a:lumMod val="65000"/>
                      <a:lumOff val="35000"/>
                    </a:schemeClr>
                  </a:solidFill>
                  <a:latin typeface="黑体" panose="02010609060101010101" charset="-122"/>
                  <a:cs typeface="黑体" panose="02010609060101010101" charset="-122"/>
                  <a:sym typeface="+mn-ea"/>
                </a:rPr>
                <a:t>”</a:t>
              </a:r>
              <a:r>
                <a:rPr kumimoji="1" lang="zh-CN" altLang="en-US" b="1" i="1" dirty="0">
                  <a:solidFill>
                    <a:schemeClr val="tx1">
                      <a:lumMod val="65000"/>
                      <a:lumOff val="35000"/>
                    </a:schemeClr>
                  </a:solidFill>
                  <a:latin typeface="黑体" panose="02010609060101010101" charset="-122"/>
                  <a:cs typeface="黑体" panose="02010609060101010101" charset="-122"/>
                  <a:sym typeface="+mn-ea"/>
                </a:rPr>
                <a:t>综合管理</a:t>
              </a:r>
              <a:endParaRPr kumimoji="1" lang="zh-CN" altLang="en-US"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241550"/>
            <a:ext cx="11179810" cy="2175566"/>
          </a:xfrm>
          <a:prstGeom prst="roundRect">
            <a:avLst>
              <a:gd name="adj" fmla="val 6306"/>
            </a:avLst>
          </a:prstGeom>
          <a:solidFill>
            <a:srgbClr val="E1E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905760"/>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234423"/>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234423"/>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99" y="1124586"/>
            <a:ext cx="6369050" cy="1116965"/>
          </a:xfrm>
          <a:prstGeom prst="rect">
            <a:avLst/>
          </a:prstGeom>
        </p:spPr>
        <p:txBody>
          <a:bodyPr wrap="none" rtlCol="0">
            <a:noAutofit/>
          </a:bodyPr>
          <a:p>
            <a:pPr algn="l">
              <a:lnSpc>
                <a:spcPct val="150000"/>
              </a:lnSpc>
            </a:pPr>
            <a:r>
              <a:rPr lang="en-US" altLang="zh-CN" sz="1200">
                <a:solidFill>
                  <a:schemeClr val="accent6">
                    <a:lumMod val="50000"/>
                  </a:schemeClr>
                </a:solidFill>
              </a:rPr>
              <a:t>短双歧杆菌 BBr60</a:t>
            </a:r>
            <a:r>
              <a:rPr lang="en-US" altLang="zh-CN" sz="1200">
                <a:solidFill>
                  <a:schemeClr val="accent6">
                    <a:lumMod val="50000"/>
                  </a:schemeClr>
                </a:solidFill>
              </a:rPr>
              <a:t>; 鼠李糖乳酪杆菌 LRa05;</a:t>
            </a:r>
            <a:endParaRPr lang="en-US" altLang="zh-CN" sz="1200">
              <a:solidFill>
                <a:schemeClr val="accent6">
                  <a:lumMod val="50000"/>
                </a:schemeClr>
              </a:solidFill>
            </a:endParaRPr>
          </a:p>
          <a:p>
            <a:pPr algn="l">
              <a:lnSpc>
                <a:spcPct val="150000"/>
              </a:lnSpc>
            </a:pPr>
            <a:r>
              <a:rPr lang="en-US" altLang="zh-CN" sz="1200">
                <a:solidFill>
                  <a:srgbClr val="234423"/>
                </a:solidFill>
              </a:rPr>
              <a:t>长双歧杆菌长亚种 BL21</a:t>
            </a:r>
            <a:r>
              <a:rPr lang="en-US" altLang="zh-CN" sz="1200">
                <a:solidFill>
                  <a:schemeClr val="tx1">
                    <a:lumMod val="75000"/>
                    <a:lumOff val="25000"/>
                  </a:schemeClr>
                </a:solidFill>
              </a:rPr>
              <a:t>; </a:t>
            </a:r>
            <a:r>
              <a:rPr lang="en-US" altLang="zh-CN" sz="1200">
                <a:solidFill>
                  <a:schemeClr val="tx1">
                    <a:lumMod val="75000"/>
                    <a:lumOff val="25000"/>
                  </a:schemeClr>
                </a:solidFill>
                <a:sym typeface="+mn-ea"/>
              </a:rPr>
              <a:t>动物双歧杆菌乳亚种 BLa80;</a:t>
            </a:r>
            <a:endParaRPr lang="en-US" altLang="zh-CN" sz="1200">
              <a:solidFill>
                <a:schemeClr val="tx1">
                  <a:lumMod val="75000"/>
                  <a:lumOff val="25000"/>
                </a:schemeClr>
              </a:solidFill>
              <a:sym typeface="+mn-ea"/>
            </a:endParaRPr>
          </a:p>
          <a:p>
            <a:pPr algn="l">
              <a:lnSpc>
                <a:spcPct val="150000"/>
              </a:lnSpc>
            </a:pPr>
            <a:r>
              <a:rPr lang="en-US" altLang="zh-CN" sz="1200">
                <a:solidFill>
                  <a:schemeClr val="tx1">
                    <a:lumMod val="75000"/>
                    <a:lumOff val="25000"/>
                  </a:schemeClr>
                </a:solidFill>
                <a:sym typeface="+mn-ea"/>
              </a:rPr>
              <a:t>罗伊氏粘液乳杆菌 LR08; </a:t>
            </a:r>
            <a:r>
              <a:rPr lang="en-US" altLang="zh-CN" sz="1200">
                <a:solidFill>
                  <a:schemeClr val="tx1">
                    <a:lumMod val="50000"/>
                    <a:lumOff val="50000"/>
                  </a:schemeClr>
                </a:solidFill>
                <a:sym typeface="+mn-ea"/>
              </a:rPr>
              <a:t>凝结魏茨曼氏菌 BC99</a:t>
            </a:r>
            <a:endParaRPr lang="en-US" altLang="zh-CN" sz="1200" b="1">
              <a:solidFill>
                <a:schemeClr val="tx1">
                  <a:lumMod val="50000"/>
                  <a:lumOff val="50000"/>
                </a:schemeClr>
              </a:solidFill>
              <a:sym typeface="+mn-ea"/>
            </a:endParaRPr>
          </a:p>
        </p:txBody>
      </p:sp>
      <p:sp>
        <p:nvSpPr>
          <p:cNvPr id="7" name="文本框 6"/>
          <p:cNvSpPr txBox="1"/>
          <p:nvPr userDrawn="1"/>
        </p:nvSpPr>
        <p:spPr>
          <a:xfrm>
            <a:off x="703580" y="2646045"/>
            <a:ext cx="6462966" cy="922020"/>
          </a:xfrm>
          <a:prstGeom prst="rect">
            <a:avLst/>
          </a:prstGeom>
        </p:spPr>
        <p:txBody>
          <a:bodyPr wrap="square" rtlCol="0" anchor="t">
            <a:noAutofit/>
          </a:bodyPr>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调控脂</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质代谢，促进血脂稳态</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改善胃肠道健康，增强代谢调节</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调节免疫稳态，缓解代谢性炎症并增强代谢适应能力</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algn="l" defTabSz="0" rtl="0" eaLnBrk="1" fontAlgn="auto" latinLnBrk="0" hangingPunct="1">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改善肠道菌群组成</a:t>
            </a:r>
            <a:endPar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indent="0" algn="l" defTabSz="0" rtl="0" eaLnBrk="1" fontAlgn="auto" latinLnBrk="0" hangingPunct="1">
              <a:lnSpc>
                <a:spcPct val="150000"/>
              </a:lnSpc>
              <a:spcBef>
                <a:spcPct val="0"/>
              </a:spcBef>
              <a:spcAft>
                <a:spcPct val="0"/>
              </a:spcAft>
              <a:buClr>
                <a:srgbClr val="AF3014"/>
              </a:buClr>
              <a:buFont typeface="Arial" panose="020B0604020202020204" pitchFamily="34" charset="0"/>
              <a:buNone/>
            </a:pPr>
            <a:endPar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4" name="表格 3"/>
          <p:cNvGraphicFramePr/>
          <p:nvPr/>
        </p:nvGraphicFramePr>
        <p:xfrm>
          <a:off x="646695" y="5426514"/>
          <a:ext cx="6010275" cy="1240916"/>
        </p:xfrm>
        <a:graphic>
          <a:graphicData uri="http://schemas.openxmlformats.org/drawingml/2006/table">
            <a:tbl>
              <a:tblPr/>
              <a:tblGrid>
                <a:gridCol w="3264535"/>
                <a:gridCol w="2745740"/>
              </a:tblGrid>
              <a:tr h="266700">
                <a:tc>
                  <a:txBody>
                    <a:bodyPr/>
                    <a:p>
                      <a:pPr marL="0" indent="0" algn="l" defTabSz="0" rtl="0" eaLnBrk="1" latinLnBrk="0" hangingPunct="1">
                        <a:spcBef>
                          <a:spcPct val="0"/>
                        </a:spcBef>
                        <a:spcAft>
                          <a:spcPct val="0"/>
                        </a:spcAft>
                        <a:buNone/>
                      </a:pPr>
                      <a:r>
                        <a:rPr kumimoji="1" lang="en-US" altLang="zh-CN" sz="900" b="1" dirty="0">
                          <a:solidFill>
                            <a:schemeClr val="accent6">
                              <a:lumMod val="50000"/>
                            </a:schemeClr>
                          </a:solidFill>
                          <a:latin typeface="Arial" panose="020B0604020202020204" pitchFamily="34" charset="0"/>
                          <a:cs typeface="Arial" panose="020B0604020202020204" pitchFamily="34" charset="0"/>
                        </a:rPr>
                        <a:t>BLa80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ChiCTR2300073412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chemeClr val="accent6">
                              <a:lumMod val="50000"/>
                            </a:schemeClr>
                          </a:solidFill>
                          <a:latin typeface="Arial" panose="020B0604020202020204" pitchFamily="34" charset="0"/>
                          <a:cs typeface="Arial" panose="020B0604020202020204" pitchFamily="34" charset="0"/>
                        </a:rPr>
                        <a:t>LRa05</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p>
                      <a:pPr marL="0" indent="0" algn="l" defTabSz="0" rtl="0" eaLnBrk="1" latinLnBrk="0" hangingPunct="1">
                        <a:spcBef>
                          <a:spcPct val="0"/>
                        </a:spcBef>
                        <a:spcAft>
                          <a:spcPct val="0"/>
                        </a:spcAft>
                        <a:buNone/>
                      </a:pP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ChiCTR2300073308, NCT06901791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365651">
                <a:tc>
                  <a:txBody>
                    <a:bodyPr/>
                    <a:p>
                      <a:pPr marL="0" indent="0" algn="l" defTabSz="0" rtl="0" eaLnBrk="1" latinLnBrk="0" hangingPunct="1">
                        <a:spcBef>
                          <a:spcPct val="0"/>
                        </a:spcBef>
                        <a:spcAft>
                          <a:spcPct val="0"/>
                        </a:spcAft>
                        <a:buNone/>
                      </a:pPr>
                      <a:r>
                        <a:rPr kumimoji="1" lang="en-US" altLang="zh-CN" sz="900" b="1" dirty="0">
                          <a:solidFill>
                            <a:schemeClr val="accent6">
                              <a:lumMod val="50000"/>
                            </a:schemeClr>
                          </a:solidFill>
                          <a:latin typeface="Arial" panose="020B0604020202020204" pitchFamily="34" charset="0"/>
                          <a:cs typeface="Arial" panose="020B0604020202020204" pitchFamily="34" charset="0"/>
                        </a:rPr>
                        <a:t>BBr60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NCT06305650, NCT06196892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chemeClr val="accent6">
                              <a:lumMod val="50000"/>
                            </a:schemeClr>
                          </a:solidFill>
                          <a:latin typeface="Arial" panose="020B0604020202020204" pitchFamily="34" charset="0"/>
                          <a:cs typeface="Arial" panose="020B0604020202020204" pitchFamily="34" charset="0"/>
                        </a:rPr>
                        <a:t>LR08</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ChiCTR2300073299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341865">
                <a:tc>
                  <a:txBody>
                    <a:bodyPr/>
                    <a:p>
                      <a:pPr marL="0" indent="0" algn="l" defTabSz="0" rtl="0" eaLnBrk="1" latinLnBrk="0" hangingPunct="1">
                        <a:spcBef>
                          <a:spcPct val="0"/>
                        </a:spcBef>
                        <a:spcAft>
                          <a:spcPct val="0"/>
                        </a:spcAft>
                        <a:buNone/>
                      </a:pPr>
                      <a:r>
                        <a:rPr kumimoji="1" lang="en-US" altLang="zh-CN" sz="900" b="1" dirty="0">
                          <a:solidFill>
                            <a:schemeClr val="accent6">
                              <a:lumMod val="50000"/>
                            </a:schemeClr>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NCT06307821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6700">
                <a:tc>
                  <a:txBody>
                    <a:bodyPr/>
                    <a:p>
                      <a:pPr marL="0" indent="0" algn="l" defTabSz="0" rtl="0" eaLnBrk="1" latinLnBrk="0" hangingPunct="1">
                        <a:spcBef>
                          <a:spcPct val="0"/>
                        </a:spcBef>
                        <a:spcAft>
                          <a:spcPct val="0"/>
                        </a:spcAft>
                        <a:buNone/>
                      </a:pPr>
                      <a:endParaRPr kumimoji="1" lang="en-US" altLang="zh-CN" sz="900" b="0" dirty="0">
                        <a:solidFill>
                          <a:srgbClr val="000000"/>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zh-CN" altLang="en-US" sz="900" b="0" dirty="0">
                        <a:solidFill>
                          <a:srgbClr val="000000"/>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29" name="文本框 28"/>
          <p:cNvSpPr txBox="1"/>
          <p:nvPr/>
        </p:nvSpPr>
        <p:spPr>
          <a:xfrm>
            <a:off x="8883650" y="1390650"/>
            <a:ext cx="3012440" cy="68072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姜黄粉、维生素</a:t>
            </a:r>
            <a:r>
              <a:rPr lang="en-US" altLang="zh-CN" sz="1200">
                <a:solidFill>
                  <a:schemeClr val="tx1">
                    <a:lumMod val="75000"/>
                    <a:lumOff val="25000"/>
                  </a:schemeClr>
                </a:solidFill>
                <a:sym typeface="+mn-ea"/>
              </a:rPr>
              <a:t>D3</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菊粉、低聚果糖、马铃薯淀粉</a:t>
            </a:r>
            <a:endParaRPr lang="zh-CN" altLang="en-US" sz="1200">
              <a:solidFill>
                <a:schemeClr val="tx1">
                  <a:lumMod val="75000"/>
                  <a:lumOff val="25000"/>
                </a:schemeClr>
              </a:solidFill>
            </a:endParaRPr>
          </a:p>
        </p:txBody>
      </p:sp>
      <p:sp>
        <p:nvSpPr>
          <p:cNvPr id="10" name="文本框 9"/>
          <p:cNvSpPr txBox="1"/>
          <p:nvPr userDrawn="1">
            <p:custDataLst>
              <p:tags r:id="rId1"/>
            </p:custDataLst>
          </p:nvPr>
        </p:nvSpPr>
        <p:spPr>
          <a:xfrm>
            <a:off x="617855" y="5012847"/>
            <a:ext cx="4102682" cy="275590"/>
          </a:xfrm>
          <a:prstGeom prst="rect">
            <a:avLst/>
          </a:prstGeom>
          <a:noFill/>
        </p:spPr>
        <p:txBody>
          <a:bodyPr wrap="square" rtlCol="0">
            <a:spAutoFit/>
          </a:bodyPr>
          <a:p>
            <a:r>
              <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rPr>
              <a:t>临床研究</a:t>
            </a:r>
            <a:endParaRPr kumimoji="1" lang="zh-CN" altLang="en-US" sz="1200" b="1" dirty="0">
              <a:solidFill>
                <a:schemeClr val="accent6">
                  <a:lumMod val="50000"/>
                </a:schemeClr>
              </a:solidFill>
              <a:latin typeface="Arial" panose="020B0604020202020204" pitchFamily="34" charset="0"/>
              <a:cs typeface="Arial" panose="020B0604020202020204" pitchFamily="34" charset="0"/>
              <a:sym typeface="+mn-ea"/>
            </a:endParaRPr>
          </a:p>
        </p:txBody>
      </p:sp>
      <p:sp>
        <p:nvSpPr>
          <p:cNvPr id="11" name="文本框 10"/>
          <p:cNvSpPr txBox="1"/>
          <p:nvPr userDrawn="1"/>
        </p:nvSpPr>
        <p:spPr>
          <a:xfrm>
            <a:off x="617855" y="4541520"/>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731364" y="235972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8623300" y="2568575"/>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8" name="文本框 7"/>
          <p:cNvSpPr txBox="1"/>
          <p:nvPr/>
        </p:nvSpPr>
        <p:spPr>
          <a:xfrm>
            <a:off x="8623300" y="3402965"/>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8623300" y="2985770"/>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1520805" cy="398780"/>
            <a:chOff x="400" y="1020"/>
            <a:chExt cx="1814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6208" cy="58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b="1" i="1" dirty="0">
                  <a:solidFill>
                    <a:schemeClr val="tx1">
                      <a:lumMod val="65000"/>
                      <a:lumOff val="35000"/>
                    </a:schemeClr>
                  </a:solidFill>
                  <a:latin typeface="黑体" panose="02010609060101010101" charset="-122"/>
                  <a:cs typeface="黑体" panose="02010609060101010101" charset="-122"/>
                  <a:sym typeface="+mn-ea"/>
                </a:rPr>
                <a:t>“</a:t>
              </a:r>
              <a:r>
                <a:rPr kumimoji="1" lang="zh-CN" altLang="en-US" b="1" i="1" dirty="0">
                  <a:solidFill>
                    <a:schemeClr val="tx1">
                      <a:lumMod val="65000"/>
                      <a:lumOff val="35000"/>
                    </a:schemeClr>
                  </a:solidFill>
                  <a:latin typeface="黑体" panose="02010609060101010101" charset="-122"/>
                  <a:cs typeface="黑体" panose="02010609060101010101" charset="-122"/>
                  <a:sym typeface="+mn-ea"/>
                </a:rPr>
                <a:t>三高</a:t>
              </a:r>
              <a:r>
                <a:rPr kumimoji="1" lang="en-US" altLang="zh-CN" b="1" i="1" dirty="0">
                  <a:solidFill>
                    <a:schemeClr val="tx1">
                      <a:lumMod val="65000"/>
                      <a:lumOff val="35000"/>
                    </a:schemeClr>
                  </a:solidFill>
                  <a:latin typeface="黑体" panose="02010609060101010101" charset="-122"/>
                  <a:cs typeface="黑体" panose="02010609060101010101" charset="-122"/>
                  <a:sym typeface="+mn-ea"/>
                </a:rPr>
                <a:t>”</a:t>
              </a:r>
              <a:r>
                <a:rPr kumimoji="1" lang="zh-CN" altLang="en-US" b="1" i="1" dirty="0">
                  <a:solidFill>
                    <a:schemeClr val="tx1">
                      <a:lumMod val="65000"/>
                      <a:lumOff val="35000"/>
                    </a:schemeClr>
                  </a:solidFill>
                  <a:latin typeface="黑体" panose="02010609060101010101" charset="-122"/>
                  <a:cs typeface="黑体" panose="02010609060101010101" charset="-122"/>
                  <a:sym typeface="+mn-ea"/>
                </a:rPr>
                <a:t>综合管理</a:t>
              </a:r>
              <a:endParaRPr kumimoji="1" lang="en-US" altLang="zh-CN"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054215" y="5949315"/>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420204" y="5065826"/>
            <a:ext cx="5576890" cy="73723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与安慰剂相比，益生菌干预后显著降低了受试者的尿酸水平；此外，益生菌干预还显著提高了高密度脂蛋白水平，表明对脂质代谢产生了积极的影响</a:t>
            </a: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endParaRPr kumimoji="1" lang="zh-CN" altLang="en-US" sz="1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14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pic>
        <p:nvPicPr>
          <p:cNvPr id="18" name="图片 17"/>
          <p:cNvPicPr>
            <a:picLocks noChangeAspect="1"/>
          </p:cNvPicPr>
          <p:nvPr/>
        </p:nvPicPr>
        <p:blipFill>
          <a:blip r:embed="rId1" cstate="screen"/>
          <a:stretch>
            <a:fillRect/>
          </a:stretch>
        </p:blipFill>
        <p:spPr>
          <a:xfrm>
            <a:off x="4265102" y="1900295"/>
            <a:ext cx="2611585" cy="2858955"/>
          </a:xfrm>
          <a:prstGeom prst="rect">
            <a:avLst/>
          </a:prstGeom>
        </p:spPr>
      </p:pic>
      <p:pic>
        <p:nvPicPr>
          <p:cNvPr id="19" name="图片 18"/>
          <p:cNvPicPr>
            <a:picLocks noChangeAspect="1"/>
          </p:cNvPicPr>
          <p:nvPr/>
        </p:nvPicPr>
        <p:blipFill>
          <a:blip r:embed="rId2" cstate="screen"/>
          <a:stretch>
            <a:fillRect/>
          </a:stretch>
        </p:blipFill>
        <p:spPr>
          <a:xfrm>
            <a:off x="6596673" y="1965821"/>
            <a:ext cx="3056798" cy="2727899"/>
          </a:xfrm>
          <a:prstGeom prst="rect">
            <a:avLst/>
          </a:prstGeom>
        </p:spPr>
      </p:pic>
      <p:pic>
        <p:nvPicPr>
          <p:cNvPr id="20" name="图片 19"/>
          <p:cNvPicPr>
            <a:picLocks noChangeAspect="1"/>
          </p:cNvPicPr>
          <p:nvPr/>
        </p:nvPicPr>
        <p:blipFill>
          <a:blip r:embed="rId3" cstate="screen"/>
          <a:stretch>
            <a:fillRect/>
          </a:stretch>
        </p:blipFill>
        <p:spPr>
          <a:xfrm>
            <a:off x="9367391" y="1882753"/>
            <a:ext cx="2748210" cy="2858953"/>
          </a:xfrm>
          <a:prstGeom prst="rect">
            <a:avLst/>
          </a:prstGeom>
        </p:spPr>
      </p:pic>
      <p:sp>
        <p:nvSpPr>
          <p:cNvPr id="28" name="圆角矩形 27"/>
          <p:cNvSpPr/>
          <p:nvPr/>
        </p:nvSpPr>
        <p:spPr>
          <a:xfrm rot="5400000">
            <a:off x="5437598" y="3882285"/>
            <a:ext cx="378208" cy="173486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29" name="圆角矩形 28"/>
          <p:cNvSpPr/>
          <p:nvPr/>
        </p:nvSpPr>
        <p:spPr>
          <a:xfrm rot="5400000">
            <a:off x="8042986" y="3543952"/>
            <a:ext cx="409429" cy="237453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30" name="圆角矩形 29"/>
          <p:cNvSpPr/>
          <p:nvPr/>
        </p:nvSpPr>
        <p:spPr>
          <a:xfrm rot="5400000">
            <a:off x="10538057" y="3657401"/>
            <a:ext cx="462090" cy="214773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31" name="文本框 30"/>
          <p:cNvSpPr txBox="1"/>
          <p:nvPr/>
        </p:nvSpPr>
        <p:spPr>
          <a:xfrm>
            <a:off x="4607159" y="4556144"/>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2" name="文本框 31"/>
          <p:cNvSpPr txBox="1"/>
          <p:nvPr/>
        </p:nvSpPr>
        <p:spPr>
          <a:xfrm>
            <a:off x="5548847" y="4556144"/>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5" name="文本框 34"/>
          <p:cNvSpPr txBox="1"/>
          <p:nvPr/>
        </p:nvSpPr>
        <p:spPr>
          <a:xfrm>
            <a:off x="9934044" y="4498803"/>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6" name="文本框 35"/>
          <p:cNvSpPr txBox="1"/>
          <p:nvPr/>
        </p:nvSpPr>
        <p:spPr>
          <a:xfrm>
            <a:off x="10838816" y="4498803"/>
            <a:ext cx="1063098" cy="2988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Probiotic</a:t>
            </a:r>
            <a:endParaRPr kumimoji="1"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7" name="文本框 36"/>
          <p:cNvSpPr txBox="1"/>
          <p:nvPr/>
        </p:nvSpPr>
        <p:spPr>
          <a:xfrm>
            <a:off x="7412255" y="4519380"/>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Placebo_Post</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8" name="文本框 37"/>
          <p:cNvSpPr txBox="1"/>
          <p:nvPr/>
        </p:nvSpPr>
        <p:spPr>
          <a:xfrm>
            <a:off x="6853943" y="4519428"/>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Placebo_Pre</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9" name="文本框 38"/>
          <p:cNvSpPr txBox="1"/>
          <p:nvPr/>
        </p:nvSpPr>
        <p:spPr>
          <a:xfrm>
            <a:off x="7978908" y="4517934"/>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Probio_Pre</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9" name="文本框 8"/>
          <p:cNvSpPr txBox="1"/>
          <p:nvPr/>
        </p:nvSpPr>
        <p:spPr>
          <a:xfrm>
            <a:off x="8511620" y="4517934"/>
            <a:ext cx="919912"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Probio _Post</a:t>
            </a:r>
            <a:endParaRPr kumimoji="1" lang="zh-CN" altLang="en-US" sz="7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1" name="圆角矩形 40"/>
          <p:cNvSpPr/>
          <p:nvPr/>
        </p:nvSpPr>
        <p:spPr>
          <a:xfrm>
            <a:off x="6660546" y="2747065"/>
            <a:ext cx="126177"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2" name="文本框 41"/>
          <p:cNvSpPr txBox="1"/>
          <p:nvPr/>
        </p:nvSpPr>
        <p:spPr>
          <a:xfrm rot="16200000">
            <a:off x="5276668" y="3149620"/>
            <a:ext cx="2894249"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Uric Acid (</a:t>
            </a:r>
            <a:r>
              <a:rPr kumimoji="1" lang="en-US" altLang="zh-CN" sz="1000" b="1" i="0" u="none" strike="noStrike" kern="1200" cap="none" spc="0" normalizeH="0" baseline="0" noProof="0" dirty="0" err="1">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μmol</a:t>
            </a:r>
            <a:r>
              <a:rPr kumimoji="1"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/L, Male)</a:t>
            </a:r>
            <a:endParaRPr kumimoji="1" lang="zh-CN" altLang="en-US"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4" name="圆角矩形 43"/>
          <p:cNvSpPr/>
          <p:nvPr/>
        </p:nvSpPr>
        <p:spPr>
          <a:xfrm>
            <a:off x="9431531" y="2524316"/>
            <a:ext cx="221939" cy="148686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8" name="文本框 47"/>
          <p:cNvSpPr txBox="1"/>
          <p:nvPr/>
        </p:nvSpPr>
        <p:spPr>
          <a:xfrm rot="16200000">
            <a:off x="8175534" y="3164910"/>
            <a:ext cx="289424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HDL (</a:t>
            </a:r>
            <a:r>
              <a:rPr kumimoji="1" lang="en-US" altLang="zh-CN" sz="1000" b="1" i="0" u="none" strike="noStrike" kern="1200" cap="none" spc="0" normalizeH="0" baseline="0" noProof="0" dirty="0" err="1">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μmol</a:t>
            </a:r>
            <a:r>
              <a:rPr kumimoji="1"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/L)</a:t>
            </a:r>
            <a:endParaRPr kumimoji="1"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1"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6" name="圆角矩形 15"/>
          <p:cNvSpPr/>
          <p:nvPr/>
        </p:nvSpPr>
        <p:spPr>
          <a:xfrm>
            <a:off x="633730" y="1906270"/>
            <a:ext cx="3277870" cy="3341370"/>
          </a:xfrm>
          <a:prstGeom prst="roundRect">
            <a:avLst>
              <a:gd name="adj" fmla="val 4428"/>
            </a:avLst>
          </a:prstGeom>
          <a:solidFill>
            <a:schemeClr val="bg1"/>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7" name="文本框 16"/>
          <p:cNvSpPr txBox="1"/>
          <p:nvPr/>
        </p:nvSpPr>
        <p:spPr>
          <a:xfrm>
            <a:off x="797560" y="2377440"/>
            <a:ext cx="2898775" cy="3505200"/>
          </a:xfrm>
          <a:prstGeom prst="rect">
            <a:avLst/>
          </a:prstGeom>
          <a:noFill/>
        </p:spPr>
        <p:txBody>
          <a:bodyPr wrap="square" rtlCol="0">
            <a:noAutofit/>
          </a:bodyPr>
          <a:lstStyle/>
          <a:p>
            <a:pPr marL="285750" indent="-285750" fontAlgn="auto">
              <a:lnSpc>
                <a:spcPct val="130000"/>
              </a:lnSpc>
              <a:spcAft>
                <a:spcPts val="12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调节脂质代谢并支持血脂稳态</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30000"/>
              </a:lnSpc>
              <a:spcAft>
                <a:spcPts val="12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改善胃肠道健康，优化消化与营养吸收</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30000"/>
              </a:lnSpc>
              <a:spcAft>
                <a:spcPts val="12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调节肠道菌群组成，促进心脏代谢风险因素的综合管理</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30000"/>
              </a:lnSpc>
              <a:spcAft>
                <a:spcPts val="1200"/>
              </a:spcAft>
              <a:buFont typeface="Arial" panose="020B0604020202020204" pitchFamily="34" charset="0"/>
              <a:buChar char="•"/>
            </a:pPr>
            <a:r>
              <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平衡免疫因子水平，增强代谢韧性</a:t>
            </a:r>
            <a:endParaRPr kumimoji="1"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46" name="文本框 45"/>
          <p:cNvSpPr txBox="1"/>
          <p:nvPr/>
        </p:nvSpPr>
        <p:spPr>
          <a:xfrm>
            <a:off x="857250" y="2009140"/>
            <a:ext cx="2879090" cy="368300"/>
          </a:xfrm>
          <a:prstGeom prst="rect">
            <a:avLst/>
          </a:prstGeom>
          <a:noFill/>
        </p:spPr>
        <p:txBody>
          <a:bodyPr wrap="square" rtlCol="0">
            <a:spAutoFit/>
          </a:bodyPr>
          <a:lstStyle/>
          <a:p>
            <a:pPr algn="ctr"/>
            <a:r>
              <a:rPr kumimoji="1" lang="zh-CN" altLang="en-US" b="1" noProof="0" dirty="0">
                <a:ln>
                  <a:noFill/>
                </a:ln>
                <a:solidFill>
                  <a:schemeClr val="accent6">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1" lang="zh-CN" altLang="en-US" b="1" noProof="0" dirty="0">
              <a:ln>
                <a:noFill/>
              </a:ln>
              <a:solidFill>
                <a:schemeClr val="accent6">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10" name="圆角矩形 9"/>
          <p:cNvSpPr/>
          <p:nvPr/>
        </p:nvSpPr>
        <p:spPr>
          <a:xfrm>
            <a:off x="4275035" y="2853200"/>
            <a:ext cx="181870" cy="10233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1" name="文本框 10"/>
          <p:cNvSpPr txBox="1"/>
          <p:nvPr/>
        </p:nvSpPr>
        <p:spPr>
          <a:xfrm rot="16200000">
            <a:off x="3370221" y="3364775"/>
            <a:ext cx="1927058"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Uric acid</a:t>
            </a:r>
            <a:r>
              <a:rPr kumimoji="1" lang="zh-CN" altLang="en-US"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a:t>
            </a:r>
            <a:r>
              <a:rPr kumimoji="1" lang="en-US" altLang="zh-CN" sz="1000" b="1" i="0" u="none" strike="noStrike" kern="1200" cap="none" spc="0" normalizeH="0" baseline="0" noProof="0" dirty="0" err="1">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μmol</a:t>
            </a:r>
            <a:r>
              <a:rPr kumimoji="1"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/L)</a:t>
            </a:r>
            <a:endParaRPr kumimoji="1" lang="zh-CN" altLang="en-US" sz="1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1894820" cy="706755"/>
            <a:chOff x="400" y="1020"/>
            <a:chExt cx="18732"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6797" cy="1113"/>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i="1" noProof="0" dirty="0">
                  <a:ln>
                    <a:noFill/>
                  </a:ln>
                  <a:solidFill>
                    <a:prstClr val="black">
                      <a:lumMod val="65000"/>
                      <a:lumOff val="35000"/>
                    </a:prstClr>
                  </a:solidFill>
                  <a:effectLst/>
                  <a:uLnTx/>
                  <a:uFillTx/>
                  <a:latin typeface="Arial" panose="020B0604020202020204" pitchFamily="34" charset="0"/>
                  <a:ea typeface="黑体" panose="02010609060101010101" charset="-122"/>
                  <a:cs typeface="Arial" panose="020B0604020202020204" pitchFamily="34" charset="0"/>
                  <a:sym typeface="+mn-ea"/>
                </a:rPr>
                <a:t>改善便秘与排便不畅</a:t>
              </a:r>
              <a:endParaRPr kumimoji="1" lang="en-US" altLang="zh-CN" sz="2000" b="1" i="1" dirty="0">
                <a:solidFill>
                  <a:srgbClr val="545759"/>
                </a:solidFill>
                <a:latin typeface="Arial" panose="020B0604020202020204" pitchFamily="34" charset="0"/>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FF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rgbClr val="5E3D1C"/>
                </a:solidFill>
                <a:latin typeface="Arial" panose="020B0604020202020204" pitchFamily="34" charset="0"/>
                <a:ea typeface="黑体" panose="02010609060101010101" charset="-122"/>
                <a:cs typeface="Arial" panose="020B0604020202020204" pitchFamily="34" charset="0"/>
                <a:sym typeface="+mn-ea"/>
              </a:rPr>
              <a:t>临床研究</a:t>
            </a:r>
            <a:endParaRPr kumimoji="1" lang="zh-CN" altLang="en-US" sz="1200" b="1" dirty="0">
              <a:solidFill>
                <a:srgbClr val="5E3D1C"/>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506029" y="1139588"/>
            <a:ext cx="7398385" cy="1139825"/>
          </a:xfrm>
          <a:prstGeom prst="rect">
            <a:avLst/>
          </a:prstGeom>
          <a:noFill/>
        </p:spPr>
        <p:txBody>
          <a:bodyPr wrap="square" rtlCol="0">
            <a:noAutofit/>
          </a:bodyPr>
          <a:lstStyle/>
          <a:p>
            <a:pPr>
              <a:lnSpc>
                <a:spcPct val="120000"/>
              </a:lnSpc>
            </a:pPr>
            <a:r>
              <a:rPr kumimoji="1" lang="en-US" altLang="zh-CN" sz="1200" dirty="0">
                <a:solidFill>
                  <a:schemeClr val="accent2">
                    <a:lumMod val="50000"/>
                  </a:schemeClr>
                </a:solidFill>
                <a:latin typeface="Arial" panose="020B0604020202020204" pitchFamily="34" charset="0"/>
                <a:cs typeface="Arial" panose="020B0604020202020204" pitchFamily="34" charset="0"/>
                <a:sym typeface="+mn-ea"/>
              </a:rPr>
              <a:t>动物双歧杆菌乳亚种 BLa8</a:t>
            </a:r>
            <a:r>
              <a:rPr kumimoji="1" lang="en-US" altLang="zh-CN" sz="1200" dirty="0">
                <a:solidFill>
                  <a:schemeClr val="accent2">
                    <a:lumMod val="50000"/>
                  </a:schemeClr>
                </a:solidFill>
                <a:latin typeface="Arial" panose="020B0604020202020204" pitchFamily="34" charset="0"/>
                <a:cs typeface="Arial" panose="020B0604020202020204" pitchFamily="34" charset="0"/>
                <a:sym typeface="+mn-ea"/>
              </a:rPr>
              <a:t>0; 鼠李糖乳酪杆菌 LRa05;</a:t>
            </a:r>
            <a:endParaRPr kumimoji="1" lang="en-US" altLang="zh-CN" sz="1200" dirty="0">
              <a:solidFill>
                <a:schemeClr val="accent2">
                  <a:lumMod val="50000"/>
                </a:schemeClr>
              </a:solidFill>
              <a:latin typeface="Arial" panose="020B0604020202020204" pitchFamily="34" charset="0"/>
              <a:cs typeface="Arial" panose="020B0604020202020204" pitchFamily="34" charset="0"/>
              <a:sym typeface="+mn-ea"/>
            </a:endParaRPr>
          </a:p>
          <a:p>
            <a:pPr>
              <a:lnSpc>
                <a:spcPct val="120000"/>
              </a:lnSpc>
            </a:pPr>
            <a:r>
              <a:rPr kumimoji="1" lang="en-US" altLang="zh-CN" sz="1200" dirty="0">
                <a:solidFill>
                  <a:srgbClr val="545759"/>
                </a:solidFill>
                <a:latin typeface="Arial" panose="020B0604020202020204" pitchFamily="34" charset="0"/>
                <a:cs typeface="Arial" panose="020B0604020202020204" pitchFamily="34" charset="0"/>
                <a:sym typeface="+mn-ea"/>
              </a:rPr>
              <a:t>嗜酸乳杆菌 LA85</a:t>
            </a:r>
            <a:r>
              <a:rPr kumimoji="1" lang="en-US" altLang="zh-CN" sz="1200" dirty="0">
                <a:solidFill>
                  <a:srgbClr val="545759"/>
                </a:solidFill>
                <a:latin typeface="Arial" panose="020B0604020202020204" pitchFamily="34" charset="0"/>
                <a:cs typeface="Arial" panose="020B0604020202020204" pitchFamily="34" charset="0"/>
                <a:sym typeface="+mn-ea"/>
              </a:rPr>
              <a:t>;  长双歧杆菌长亚种 BL21;</a:t>
            </a:r>
            <a:endParaRPr kumimoji="1" lang="en-US" altLang="zh-CN" sz="1200" dirty="0">
              <a:solidFill>
                <a:srgbClr val="545759"/>
              </a:solidFill>
              <a:latin typeface="Arial" panose="020B0604020202020204" pitchFamily="34" charset="0"/>
              <a:cs typeface="Arial" panose="020B0604020202020204" pitchFamily="34" charset="0"/>
              <a:sym typeface="+mn-ea"/>
            </a:endParaRPr>
          </a:p>
          <a:p>
            <a:pPr>
              <a:lnSpc>
                <a:spcPct val="120000"/>
              </a:lnSpc>
            </a:pPr>
            <a:r>
              <a:rPr kumimoji="1" lang="en-US" altLang="zh-CN" sz="1200" dirty="0">
                <a:solidFill>
                  <a:srgbClr val="545759"/>
                </a:solidFill>
                <a:latin typeface="Arial" panose="020B0604020202020204" pitchFamily="34" charset="0"/>
                <a:cs typeface="Arial" panose="020B0604020202020204" pitchFamily="34" charset="0"/>
                <a:sym typeface="+mn-ea"/>
              </a:rPr>
              <a:t>短双歧杆菌 BBr60;青春双歧杆菌 BAC30;</a:t>
            </a:r>
            <a:endParaRPr kumimoji="1" lang="en-US" altLang="zh-CN" sz="1200" dirty="0">
              <a:solidFill>
                <a:srgbClr val="545759"/>
              </a:solidFill>
              <a:latin typeface="Arial" panose="020B0604020202020204" pitchFamily="34" charset="0"/>
              <a:cs typeface="Arial" panose="020B0604020202020204" pitchFamily="34" charset="0"/>
              <a:sym typeface="+mn-ea"/>
            </a:endParaRPr>
          </a:p>
          <a:p>
            <a:pPr>
              <a:lnSpc>
                <a:spcPct val="120000"/>
              </a:lnSpc>
            </a:pPr>
            <a:r>
              <a:rPr kumimoji="1" lang="en-US" altLang="zh-CN" sz="1200" dirty="0">
                <a:solidFill>
                  <a:srgbClr val="545759"/>
                </a:solidFill>
                <a:latin typeface="Arial" panose="020B0604020202020204" pitchFamily="34" charset="0"/>
                <a:cs typeface="Arial" panose="020B0604020202020204" pitchFamily="34" charset="0"/>
                <a:sym typeface="+mn-ea"/>
              </a:rPr>
              <a:t>长双歧杆菌婴儿亚种 BI45; </a:t>
            </a:r>
            <a:r>
              <a:rPr kumimoji="1" lang="en-US" altLang="zh-CN" sz="1200" dirty="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endParaRPr kumimoji="1" lang="en-US" altLang="zh-CN" sz="1200" b="1" dirty="0">
              <a:solidFill>
                <a:schemeClr val="tx1">
                  <a:lumMod val="50000"/>
                  <a:lumOff val="50000"/>
                </a:schemeClr>
              </a:solidFill>
              <a:latin typeface="Arial" panose="020B0604020202020204" pitchFamily="34" charset="0"/>
              <a:cs typeface="Arial" panose="020B0604020202020204" pitchFamily="34" charset="0"/>
              <a:sym typeface="+mn-ea"/>
            </a:endParaRPr>
          </a:p>
          <a:p>
            <a:pPr>
              <a:lnSpc>
                <a:spcPct val="120000"/>
              </a:lnSpc>
            </a:pPr>
            <a:endParaRPr kumimoji="1" lang="en-US" altLang="zh-CN" sz="1200" b="1" dirty="0">
              <a:solidFill>
                <a:srgbClr val="545759"/>
              </a:solidFill>
              <a:latin typeface="Arial" panose="020B0604020202020204" pitchFamily="34" charset="0"/>
              <a:cs typeface="Arial" panose="020B0604020202020204" pitchFamily="34" charset="0"/>
              <a:sym typeface="+mn-ea"/>
            </a:endParaRPr>
          </a:p>
          <a:p>
            <a:pPr>
              <a:lnSpc>
                <a:spcPct val="120000"/>
              </a:lnSpc>
            </a:pPr>
            <a:endParaRPr lang="en-US" altLang="zh-CN" sz="1200" b="1">
              <a:solidFill>
                <a:srgbClr val="545759"/>
              </a:solidFill>
              <a:latin typeface="Arial" panose="020B0604020202020204" pitchFamily="34" charset="0"/>
              <a:cs typeface="Arial" panose="020B0604020202020204" pitchFamily="34" charset="0"/>
              <a:sym typeface="+mn-ea"/>
            </a:endParaRPr>
          </a:p>
          <a:p>
            <a:endParaRPr kumimoji="1" lang="en-US" altLang="zh-CN" sz="1200" b="1" dirty="0">
              <a:solidFill>
                <a:srgbClr val="545759"/>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703581" y="2554639"/>
            <a:ext cx="7321550" cy="1060450"/>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促进肠道蠕动功能，提高排便频率</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缓解便秘相关症状，改善整体肠道舒适度</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提升与胃肠运动相关的神经递质和激素水平，支持胃肠动力的调控与协调</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46" name="文本框 45"/>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8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2" name="文本框 7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7" name="文本框 66"/>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7" name="文本框 36"/>
          <p:cNvSpPr txBox="1"/>
          <p:nvPr/>
        </p:nvSpPr>
        <p:spPr>
          <a:xfrm>
            <a:off x="836931" y="2279438"/>
            <a:ext cx="1533525"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9" name="文本框 28"/>
          <p:cNvSpPr txBox="1"/>
          <p:nvPr/>
        </p:nvSpPr>
        <p:spPr>
          <a:xfrm>
            <a:off x="8251825" y="1437005"/>
            <a:ext cx="3462020" cy="544830"/>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辅料</a:t>
            </a:r>
            <a:r>
              <a:rPr lang="en-US" altLang="zh-CN" sz="1200">
                <a:solidFill>
                  <a:schemeClr val="tx1">
                    <a:lumMod val="75000"/>
                    <a:lumOff val="25000"/>
                  </a:schemeClr>
                </a:solidFill>
              </a:rPr>
              <a:t>: </a:t>
            </a:r>
            <a:r>
              <a:rPr lang="zh-CN" altLang="en-US" sz="1200">
                <a:solidFill>
                  <a:schemeClr val="tx1">
                    <a:lumMod val="75000"/>
                    <a:lumOff val="25000"/>
                  </a:schemeClr>
                </a:solidFill>
              </a:rPr>
              <a:t>菊粉、低聚果糖、抗性糊精、马铃薯淀粉</a:t>
            </a:r>
            <a:endParaRPr lang="zh-CN" altLang="en-US" sz="1200">
              <a:solidFill>
                <a:schemeClr val="tx1">
                  <a:lumMod val="75000"/>
                  <a:lumOff val="25000"/>
                </a:schemeClr>
              </a:solidFill>
            </a:endParaRPr>
          </a:p>
          <a:p>
            <a:pPr>
              <a:lnSpc>
                <a:spcPct val="130000"/>
              </a:lnSpc>
              <a:spcBef>
                <a:spcPts val="0"/>
              </a:spcBef>
              <a:spcAft>
                <a:spcPts val="0"/>
              </a:spcAft>
            </a:pP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graphicFrame>
        <p:nvGraphicFramePr>
          <p:cNvPr id="11" name="表格 10"/>
          <p:cNvGraphicFramePr/>
          <p:nvPr userDrawn="1">
            <p:custDataLst>
              <p:tags r:id="rId2"/>
            </p:custDataLst>
          </p:nvPr>
        </p:nvGraphicFramePr>
        <p:xfrm>
          <a:off x="617855" y="5132070"/>
          <a:ext cx="6816090" cy="1198245"/>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lang="en-US" sz="900" dirty="0">
                          <a:solidFill>
                            <a:schemeClr val="accent2">
                              <a:lumMod val="50000"/>
                            </a:schemeClr>
                          </a:solidFill>
                          <a:latin typeface="Arial" panose="020B0604020202020204" pitchFamily="34" charset="0"/>
                          <a:ea typeface="Arial" panose="020B0604020202020204" pitchFamily="34" charset="0"/>
                          <a:cs typeface="Arial" panose="020B0604020202020204" pitchFamily="34" charset="0"/>
                          <a:sym typeface="+mn-ea"/>
                        </a:rPr>
                        <a:t>BLa80</a:t>
                      </a:r>
                      <a:r>
                        <a:rPr lang="en-US" altLang="zh-CN" sz="900" dirty="0">
                          <a:solidFill>
                            <a:schemeClr val="accent2">
                              <a:lumMod val="50000"/>
                            </a:schemeClr>
                          </a:solidFill>
                          <a:latin typeface="Arial" panose="020B0604020202020204" pitchFamily="34" charset="0"/>
                          <a:ea typeface="Arial" panose="020B0604020202020204" pitchFamily="34" charset="0"/>
                          <a:cs typeface="Arial" panose="020B0604020202020204" pitchFamily="34" charset="0"/>
                          <a:sym typeface="+mn-ea"/>
                        </a:rPr>
                        <a:t>:</a:t>
                      </a:r>
                      <a:r>
                        <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NCT05980988</a:t>
                      </a:r>
                      <a:endParaRPr lang="en-US"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a:buNone/>
                      </a:pPr>
                      <a:r>
                        <a:rPr lang="zh-CN" altLang="en-US"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NCT04798417</a:t>
                      </a:r>
                      <a:endParaRPr kumimoji="1" lang="en-US" altLang="en-US"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sz="900" dirty="0">
                          <a:solidFill>
                            <a:schemeClr val="accent2">
                              <a:lumMod val="50000"/>
                            </a:schemeClr>
                          </a:solidFill>
                          <a:latin typeface="Arial" panose="020B0604020202020204" pitchFamily="34" charset="0"/>
                          <a:ea typeface="Arial" panose="020B0604020202020204" pitchFamily="34" charset="0"/>
                          <a:cs typeface="Arial" panose="020B0604020202020204" pitchFamily="34" charset="0"/>
                          <a:sym typeface="+mn-ea"/>
                        </a:rPr>
                        <a:t>BLa80+BL21+BBr</a:t>
                      </a:r>
                      <a:r>
                        <a:rPr lang="en-US" altLang="zh-CN" sz="900" dirty="0">
                          <a:solidFill>
                            <a:schemeClr val="accent2">
                              <a:lumMod val="50000"/>
                            </a:schemeClr>
                          </a:solidFill>
                          <a:latin typeface="Arial" panose="020B0604020202020204" pitchFamily="34" charset="0"/>
                          <a:ea typeface="Arial" panose="020B0604020202020204" pitchFamily="34" charset="0"/>
                          <a:cs typeface="Arial" panose="020B0604020202020204" pitchFamily="34" charset="0"/>
                          <a:sym typeface="+mn-ea"/>
                        </a:rPr>
                        <a:t>60</a:t>
                      </a:r>
                      <a:r>
                        <a:rPr lang="en-US" sz="900" dirty="0">
                          <a:solidFill>
                            <a:schemeClr val="accent2">
                              <a:lumMod val="50000"/>
                            </a:schemeClr>
                          </a:solidFill>
                          <a:latin typeface="Arial" panose="020B0604020202020204" pitchFamily="34" charset="0"/>
                          <a:ea typeface="Arial" panose="020B0604020202020204" pitchFamily="34" charset="0"/>
                          <a:cs typeface="Arial" panose="020B0604020202020204" pitchFamily="34" charset="0"/>
                          <a:sym typeface="+mn-ea"/>
                        </a:rPr>
                        <a:t>+BAC30+BI45</a:t>
                      </a:r>
                      <a:r>
                        <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NCT06847919</a:t>
                      </a:r>
                      <a:endPar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kumimoji="1" lang="en-US" altLang="zh-CN" sz="900" b="1" dirty="0">
                          <a:solidFill>
                            <a:schemeClr val="accent2">
                              <a:lumMod val="50000"/>
                            </a:schemeClr>
                          </a:solidFill>
                          <a:latin typeface="Arial" panose="020B0604020202020204" pitchFamily="34" charset="0"/>
                          <a:ea typeface="Arial" panose="020B0604020202020204" pitchFamily="34" charset="0"/>
                          <a:cs typeface="Arial" panose="020B0604020202020204" pitchFamily="34" charset="0"/>
                          <a:sym typeface="+mn-ea"/>
                        </a:rPr>
                        <a:t>L</a:t>
                      </a:r>
                      <a:r>
                        <a:rPr lang="en-US" sz="900" b="1" dirty="0">
                          <a:solidFill>
                            <a:schemeClr val="accent2">
                              <a:lumMod val="50000"/>
                            </a:schemeClr>
                          </a:solidFill>
                          <a:latin typeface="Arial" panose="020B0604020202020204" pitchFamily="34" charset="0"/>
                          <a:ea typeface="Arial" panose="020B0604020202020204" pitchFamily="34" charset="0"/>
                          <a:cs typeface="Arial" panose="020B0604020202020204" pitchFamily="34" charset="0"/>
                          <a:sym typeface="+mn-ea"/>
                        </a:rPr>
                        <a:t>Ra05</a:t>
                      </a:r>
                      <a:r>
                        <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NCT06103240</a:t>
                      </a:r>
                      <a:endPar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a:buNone/>
                      </a:pPr>
                      <a:r>
                        <a:rPr lang="zh-CN" alt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ChiCTR2300072220</a:t>
                      </a:r>
                      <a:endPar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a:buNone/>
                      </a:pPr>
                      <a:r>
                        <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ChiCTR2100053700</a:t>
                      </a:r>
                      <a:endParaRPr kumimoji="1" lang="en-US" altLang="zh-CN"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a:buNone/>
                      </a:pPr>
                      <a:endParaRPr kumimoji="1" lang="en-US" altLang="zh-CN"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sz="900" b="1" dirty="0">
                          <a:solidFill>
                            <a:schemeClr val="accent2">
                              <a:lumMod val="50000"/>
                            </a:schemeClr>
                          </a:solidFill>
                          <a:latin typeface="Arial" panose="020B0604020202020204" pitchFamily="34" charset="0"/>
                          <a:ea typeface="Arial" panose="020B0604020202020204" pitchFamily="34" charset="0"/>
                          <a:cs typeface="Arial" panose="020B0604020202020204" pitchFamily="34" charset="0"/>
                          <a:sym typeface="+mn-ea"/>
                        </a:rPr>
                        <a:t>BC99</a:t>
                      </a:r>
                      <a:r>
                        <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ChiCTR2200065493</a:t>
                      </a:r>
                      <a:endPar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a:buNone/>
                      </a:pPr>
                      <a:r>
                        <a:rPr 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NCT06637397</a:t>
                      </a:r>
                      <a:endParaRPr lang="en-US" sz="900" kern="12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p>
                      <a:pPr>
                        <a:buNone/>
                      </a:pPr>
                      <a:endParaRPr lang="zh-CN" altLang="en-US" sz="9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endParaRPr>
                    </a:p>
                    <a:p>
                      <a:pPr>
                        <a:buNone/>
                      </a:pPr>
                      <a:endParaRPr kumimoji="1" lang="zh-CN" altLang="en-US" sz="9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endParaRPr kumimoji="1" lang="en-US" altLang="en-US"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endParaRPr kumimoji="1" lang="en-US" altLang="zh-CN" sz="900" b="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274320">
                <a:tc gridSpan="2">
                  <a:txBody>
                    <a:bodyPr/>
                    <a:lstStyle/>
                    <a:p>
                      <a:pPr>
                        <a:buNone/>
                      </a:pPr>
                      <a:endParaRPr kumimoji="1" lang="zh-CN" altLang="en-US"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hMerge="1">
                  <a:tcPr>
                    <a:lnR>
                      <a:noFill/>
                    </a:lnR>
                    <a:lnT>
                      <a:noFill/>
                    </a:lnT>
                    <a:lnB>
                      <a:noFill/>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273540" cy="398780"/>
            <a:chOff x="400" y="1020"/>
            <a:chExt cx="14604"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2669" cy="611"/>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妊娠期糖代谢调控</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60" y="1074420"/>
            <a:ext cx="6145530" cy="1018540"/>
          </a:xfrm>
          <a:prstGeom prst="rect">
            <a:avLst/>
          </a:prstGeom>
        </p:spPr>
        <p:txBody>
          <a:bodyPr wrap="square" rtlCol="0">
            <a:noAutofit/>
          </a:bodyPr>
          <a:p>
            <a:pPr indent="0" algn="l" defTabSz="0">
              <a:lnSpc>
                <a:spcPct val="130000"/>
              </a:lnSpc>
              <a:spcBef>
                <a:spcPct val="0"/>
              </a:spcBef>
              <a:spcAft>
                <a:spcPct val="0"/>
              </a:spcAft>
              <a:buNone/>
            </a:pPr>
            <a:r>
              <a:rPr lang="en-US" altLang="zh-CN" sz="1200">
                <a:solidFill>
                  <a:srgbClr val="9E1C51"/>
                </a:solidFill>
              </a:rPr>
              <a:t>鼠李糖乳酪杆菌 LRa05</a:t>
            </a:r>
            <a:r>
              <a:rPr lang="en-US" altLang="zh-CN" sz="1200">
                <a:solidFill>
                  <a:srgbClr val="9E1C51"/>
                </a:solidFill>
              </a:rPr>
              <a:t>; 卷曲乳杆菌 LCr86;</a:t>
            </a:r>
            <a:endParaRPr lang="en-US" altLang="zh-CN" sz="1200">
              <a:solidFill>
                <a:srgbClr val="9E1C51"/>
              </a:solidFill>
            </a:endParaRPr>
          </a:p>
          <a:p>
            <a:pPr indent="0" algn="l" defTabSz="0">
              <a:lnSpc>
                <a:spcPct val="130000"/>
              </a:lnSpc>
              <a:spcBef>
                <a:spcPct val="0"/>
              </a:spcBef>
              <a:spcAft>
                <a:spcPct val="0"/>
              </a:spcAft>
              <a:buNone/>
            </a:pPr>
            <a:r>
              <a:rPr lang="en-US" altLang="zh-CN" sz="1200">
                <a:solidFill>
                  <a:srgbClr val="9E1C51"/>
                </a:solidFill>
              </a:rPr>
              <a:t>罗伊氏粘液乳杆菌 LR08</a:t>
            </a:r>
            <a:r>
              <a:rPr lang="en-US" altLang="zh-CN" sz="1200">
                <a:solidFill>
                  <a:schemeClr val="tx1">
                    <a:lumMod val="75000"/>
                    <a:lumOff val="25000"/>
                  </a:schemeClr>
                </a:solidFill>
              </a:rPr>
              <a:t>; 动物双歧杆菌乳亚种 BLa80; </a:t>
            </a:r>
            <a:endParaRPr lang="en-US" altLang="zh-CN" sz="1200">
              <a:solidFill>
                <a:schemeClr val="tx1">
                  <a:lumMod val="75000"/>
                  <a:lumOff val="25000"/>
                </a:schemeClr>
              </a:solidFill>
            </a:endParaRPr>
          </a:p>
          <a:p>
            <a:pPr indent="0" algn="l" defTabSz="0">
              <a:lnSpc>
                <a:spcPct val="130000"/>
              </a:lnSpc>
              <a:spcBef>
                <a:spcPct val="0"/>
              </a:spcBef>
              <a:spcAft>
                <a:spcPct val="0"/>
              </a:spcAft>
              <a:buNone/>
            </a:pPr>
            <a:r>
              <a:rPr lang="en-US" altLang="zh-CN" sz="1200">
                <a:solidFill>
                  <a:schemeClr val="tx1">
                    <a:lumMod val="75000"/>
                    <a:lumOff val="25000"/>
                  </a:schemeClr>
                </a:solidFill>
              </a:rPr>
              <a:t>长双歧杆菌长亚种 BL21; 短双歧杆菌 BBr60;</a:t>
            </a:r>
            <a:endParaRPr lang="en-US" altLang="zh-CN" sz="1200">
              <a:solidFill>
                <a:schemeClr val="tx1">
                  <a:lumMod val="75000"/>
                  <a:lumOff val="25000"/>
                </a:schemeClr>
              </a:solidFill>
            </a:endParaRPr>
          </a:p>
          <a:p>
            <a:pPr indent="0" algn="l" defTabSz="0">
              <a:lnSpc>
                <a:spcPct val="130000"/>
              </a:lnSpc>
              <a:spcBef>
                <a:spcPct val="0"/>
              </a:spcBef>
              <a:spcAft>
                <a:spcPct val="0"/>
              </a:spcAft>
              <a:buNone/>
            </a:pPr>
            <a:r>
              <a:rPr lang="en-US" altLang="zh-CN" sz="1200">
                <a:solidFill>
                  <a:schemeClr val="tx1">
                    <a:lumMod val="50000"/>
                    <a:lumOff val="50000"/>
                  </a:schemeClr>
                </a:solidFill>
              </a:rPr>
              <a:t>凝结魏茨曼氏菌 BC99</a:t>
            </a:r>
            <a:endParaRPr lang="en-US" altLang="zh-CN" sz="1200" b="1">
              <a:solidFill>
                <a:schemeClr val="tx1">
                  <a:lumMod val="50000"/>
                  <a:lumOff val="50000"/>
                </a:schemeClr>
              </a:solidFill>
            </a:endParaRPr>
          </a:p>
        </p:txBody>
      </p:sp>
      <p:sp>
        <p:nvSpPr>
          <p:cNvPr id="4" name="文本框 3"/>
          <p:cNvSpPr txBox="1"/>
          <p:nvPr userDrawn="1"/>
        </p:nvSpPr>
        <p:spPr>
          <a:xfrm>
            <a:off x="716026" y="2585401"/>
            <a:ext cx="4408170" cy="1060450"/>
          </a:xfrm>
          <a:prstGeom prst="rect">
            <a:avLst/>
          </a:prstGeom>
        </p:spPr>
        <p:txBody>
          <a:bodyPr wrap="none" rtlCol="0">
            <a:spAutoFit/>
          </a:bodyPr>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显著降低空腹血糖并改善血糖稳态</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促进有益糖代谢细菌（如双歧杆菌）的增殖与定殖</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抑制代谢有害细菌的增殖</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8" name="表格 7"/>
          <p:cNvGraphicFramePr/>
          <p:nvPr/>
        </p:nvGraphicFramePr>
        <p:xfrm>
          <a:off x="617898" y="5137667"/>
          <a:ext cx="5473700" cy="1146471"/>
        </p:xfrm>
        <a:graphic>
          <a:graphicData uri="http://schemas.openxmlformats.org/drawingml/2006/table">
            <a:tbl>
              <a:tblPr/>
              <a:tblGrid>
                <a:gridCol w="1766570"/>
                <a:gridCol w="1814830"/>
                <a:gridCol w="1892300"/>
              </a:tblGrid>
              <a:tr h="424404">
                <a:tc>
                  <a:txBody>
                    <a:bodyPr/>
                    <a:p>
                      <a:pPr indent="0">
                        <a:buNone/>
                      </a:pPr>
                      <a:r>
                        <a:rPr kumimoji="1" lang="en-US" sz="900" b="1" dirty="0">
                          <a:solidFill>
                            <a:srgbClr val="9E1C51"/>
                          </a:solidFill>
                          <a:latin typeface="Arial" panose="020B0604020202020204" pitchFamily="34" charset="0"/>
                          <a:cs typeface="Arial" panose="020B0604020202020204" pitchFamily="34" charset="0"/>
                        </a:rPr>
                        <a:t>LRa05</a:t>
                      </a:r>
                      <a:r>
                        <a:rPr lang="en-US" sz="900">
                          <a:solidFill>
                            <a:schemeClr val="tx1">
                              <a:lumMod val="75000"/>
                              <a:lumOff val="25000"/>
                            </a:schemeClr>
                          </a:solidFill>
                          <a:latin typeface="Arial" panose="020B0604020202020204" pitchFamily="34" charset="0"/>
                          <a:cs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NCT06901791</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9E1C51"/>
                          </a:solidFill>
                          <a:latin typeface="Arial" panose="020B0604020202020204" pitchFamily="34" charset="0"/>
                          <a:cs typeface="Arial" panose="020B0604020202020204" pitchFamily="34" charset="0"/>
                        </a:rPr>
                        <a:t>LCr86</a:t>
                      </a:r>
                      <a:r>
                        <a:rPr lang="en-US" sz="900">
                          <a:solidFill>
                            <a:schemeClr val="tx1">
                              <a:lumMod val="75000"/>
                              <a:lumOff val="25000"/>
                            </a:schemeClr>
                          </a:solidFill>
                          <a:latin typeface="Arial" panose="020B0604020202020204" pitchFamily="34" charset="0"/>
                          <a:cs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NCT06830122</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LRa05+LR08</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NCT07013409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454623">
                <a:tc>
                  <a:txBody>
                    <a:bodyPr/>
                    <a:p>
                      <a:pPr lvl="0" indent="0" algn="l">
                        <a:buNone/>
                      </a:pPr>
                      <a:r>
                        <a:rPr kumimoji="1" lang="en-US" altLang="zh-CN" sz="900" b="1" dirty="0">
                          <a:solidFill>
                            <a:srgbClr val="9E1C51"/>
                          </a:solidFill>
                          <a:latin typeface="Arial" panose="020B0604020202020204" pitchFamily="34" charset="0"/>
                          <a:cs typeface="Arial" panose="020B0604020202020204" pitchFamily="34" charset="0"/>
                        </a:rPr>
                        <a:t>BLa80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ChiCTR2300073412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lvl="0" indent="0" algn="l">
                        <a:buNone/>
                      </a:pPr>
                      <a:r>
                        <a:rPr kumimoji="1" lang="en-US" altLang="en-US" sz="900" b="1" dirty="0">
                          <a:solidFill>
                            <a:srgbClr val="9E1C51"/>
                          </a:solidFill>
                          <a:latin typeface="Arial" panose="020B0604020202020204" pitchFamily="34" charset="0"/>
                          <a:cs typeface="Arial" panose="020B0604020202020204" pitchFamily="34" charset="0"/>
                        </a:rPr>
                        <a:t>BL21</a:t>
                      </a:r>
                      <a:r>
                        <a:rPr kumimoji="1" lang="en-US" altLang="en-US" sz="900" b="0" dirty="0">
                          <a:solidFill>
                            <a:schemeClr val="tx1">
                              <a:lumMod val="75000"/>
                              <a:lumOff val="25000"/>
                            </a:schemeClr>
                          </a:solidFill>
                          <a:latin typeface="Arial" panose="020B0604020202020204" pitchFamily="34" charset="0"/>
                          <a:cs typeface="Arial" panose="020B0604020202020204" pitchFamily="34" charset="0"/>
                        </a:rPr>
                        <a:t>: ChiCTR2300073299</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BBr60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NCT06305650</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7444">
                <a:tc>
                  <a:txBody>
                    <a:bodyPr/>
                    <a:p>
                      <a:pPr lvl="0" indent="0" algn="l">
                        <a:buNone/>
                      </a:pPr>
                      <a:r>
                        <a:rPr kumimoji="1" lang="en-US" altLang="zh-CN" sz="900" b="1" dirty="0">
                          <a:solidFill>
                            <a:srgbClr val="9E1C51"/>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lvl="0" algn="l">
                        <a:buChar char="•"/>
                      </a:pP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6" name="文本框 5"/>
          <p:cNvSpPr txBox="1"/>
          <p:nvPr/>
        </p:nvSpPr>
        <p:spPr>
          <a:xfrm>
            <a:off x="7989021" y="1301326"/>
            <a:ext cx="4036441" cy="680646"/>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维生素</a:t>
            </a:r>
            <a:r>
              <a:rPr lang="en-US" altLang="zh-CN" sz="1200">
                <a:solidFill>
                  <a:schemeClr val="tx1">
                    <a:lumMod val="75000"/>
                    <a:lumOff val="25000"/>
                  </a:schemeClr>
                </a:solidFill>
                <a:sym typeface="+mn-ea"/>
              </a:rPr>
              <a:t>D3</a:t>
            </a:r>
            <a:r>
              <a:rPr lang="zh-CN" altLang="en-US" sz="1200">
                <a:solidFill>
                  <a:schemeClr val="tx1">
                    <a:lumMod val="75000"/>
                    <a:lumOff val="25000"/>
                  </a:schemeClr>
                </a:solidFill>
                <a:sym typeface="+mn-ea"/>
              </a:rPr>
              <a:t>、维生素</a:t>
            </a:r>
            <a:r>
              <a:rPr lang="en-US" altLang="zh-CN" sz="1200">
                <a:solidFill>
                  <a:schemeClr val="tx1">
                    <a:lumMod val="75000"/>
                    <a:lumOff val="25000"/>
                  </a:schemeClr>
                </a:solidFill>
                <a:sym typeface="+mn-ea"/>
              </a:rPr>
              <a:t>K2</a:t>
            </a:r>
            <a:r>
              <a:rPr lang="zh-CN" altLang="en-US" sz="1200">
                <a:solidFill>
                  <a:schemeClr val="tx1">
                    <a:lumMod val="75000"/>
                    <a:lumOff val="25000"/>
                  </a:schemeClr>
                </a:solidFill>
                <a:sym typeface="+mn-ea"/>
              </a:rPr>
              <a:t>、富马酸亚铁</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 </a:t>
            </a:r>
            <a:r>
              <a:rPr lang="zh-CN" altLang="en-US" sz="1200">
                <a:solidFill>
                  <a:schemeClr val="tx1">
                    <a:lumMod val="75000"/>
                    <a:lumOff val="25000"/>
                  </a:schemeClr>
                </a:solidFill>
              </a:rPr>
              <a:t>低聚果糖、马铃薯淀粉</a:t>
            </a:r>
            <a:endParaRPr lang="zh-CN" altLang="en-US" sz="1200">
              <a:solidFill>
                <a:schemeClr val="tx1">
                  <a:lumMod val="75000"/>
                  <a:lumOff val="25000"/>
                </a:schemeClr>
              </a:solidFill>
            </a:endParaRPr>
          </a:p>
        </p:txBody>
      </p:sp>
      <p:sp>
        <p:nvSpPr>
          <p:cNvPr id="7" name="文本框 6"/>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rgbClr val="9E1C51"/>
                </a:solidFill>
                <a:latin typeface="Arial" panose="020B0604020202020204" pitchFamily="34" charset="0"/>
                <a:cs typeface="Arial" panose="020B0604020202020204" pitchFamily="34" charset="0"/>
                <a:sym typeface="+mn-ea"/>
              </a:rPr>
              <a:t>临床</a:t>
            </a:r>
            <a:r>
              <a:rPr kumimoji="1" lang="zh-CN" altLang="en-US" sz="1200" b="1" dirty="0">
                <a:solidFill>
                  <a:srgbClr val="9E1C51"/>
                </a:solidFill>
                <a:latin typeface="Arial" panose="020B0604020202020204" pitchFamily="34" charset="0"/>
                <a:cs typeface="Arial" panose="020B0604020202020204" pitchFamily="34" charset="0"/>
                <a:sym typeface="+mn-ea"/>
              </a:rPr>
              <a:t>研究</a:t>
            </a:r>
            <a:endParaRPr kumimoji="1" lang="zh-CN" altLang="en-US" sz="1200" b="1" dirty="0">
              <a:solidFill>
                <a:srgbClr val="9E1C51"/>
              </a:solidFill>
              <a:latin typeface="Arial" panose="020B0604020202020204" pitchFamily="34" charset="0"/>
              <a:cs typeface="Arial" panose="020B0604020202020204" pitchFamily="34" charset="0"/>
              <a:sym typeface="+mn-ea"/>
            </a:endParaRPr>
          </a:p>
        </p:txBody>
      </p:sp>
      <p:sp>
        <p:nvSpPr>
          <p:cNvPr id="9" name="文本框 8"/>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7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矩形 36"/>
          <p:cNvSpPr/>
          <p:nvPr/>
        </p:nvSpPr>
        <p:spPr>
          <a:xfrm>
            <a:off x="7289165" y="608584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Diarrhea Symptom Relief</a:t>
            </a:r>
            <a:endParaRPr lang="en-US" altLang="zh-CN"/>
          </a:p>
        </p:txBody>
      </p:sp>
      <p:grpSp>
        <p:nvGrpSpPr>
          <p:cNvPr id="40" name="组合 39"/>
          <p:cNvGrpSpPr/>
          <p:nvPr/>
        </p:nvGrpSpPr>
        <p:grpSpPr>
          <a:xfrm>
            <a:off x="543560" y="600710"/>
            <a:ext cx="13136245" cy="706755"/>
            <a:chOff x="400" y="1020"/>
            <a:chExt cx="20687"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8752" cy="1113"/>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i="1" noProof="0" dirty="0">
                  <a:ln>
                    <a:noFill/>
                  </a:ln>
                  <a:solidFill>
                    <a:prstClr val="black">
                      <a:lumMod val="65000"/>
                      <a:lumOff val="35000"/>
                    </a:prstClr>
                  </a:solidFill>
                  <a:effectLst/>
                  <a:uLnTx/>
                  <a:uFillTx/>
                  <a:latin typeface="Arial" panose="020B0604020202020204" pitchFamily="34" charset="0"/>
                  <a:ea typeface="黑体" panose="02010609060101010101" charset="-122"/>
                  <a:cs typeface="Arial" panose="020B0604020202020204" pitchFamily="34" charset="0"/>
                  <a:sym typeface="+mn-ea"/>
                </a:rPr>
                <a:t>改善便秘与排便不畅</a:t>
              </a:r>
              <a:endParaRPr kumimoji="1" lang="en-US" altLang="zh-CN" sz="2000" b="1" i="1" dirty="0">
                <a:solidFill>
                  <a:srgbClr val="545759"/>
                </a:solidFill>
                <a:latin typeface="Arial" panose="020B0604020202020204" pitchFamily="34" charset="0"/>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259080" y="1642110"/>
            <a:ext cx="2618105" cy="3980180"/>
          </a:xfrm>
          <a:prstGeom prst="roundRect">
            <a:avLst>
              <a:gd name="adj" fmla="val 4428"/>
            </a:avLst>
          </a:prstGeom>
          <a:solidFill>
            <a:schemeClr val="bg1"/>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473710" y="1778635"/>
            <a:ext cx="2278380" cy="368300"/>
          </a:xfrm>
          <a:prstGeom prst="rect">
            <a:avLst/>
          </a:prstGeom>
          <a:noFill/>
        </p:spPr>
        <p:txBody>
          <a:bodyPr wrap="square" rtlCol="0">
            <a:spAutoFit/>
          </a:bodyPr>
          <a:p>
            <a:pPr algn="ctr"/>
            <a:r>
              <a:rPr kumimoji="1" lang="en-US" altLang="zh-CN" b="1" noProof="0" dirty="0">
                <a:ln>
                  <a:noFill/>
                </a:ln>
                <a:solidFill>
                  <a:schemeClr val="accent2">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rPr>
              <a:t>研究成果</a:t>
            </a:r>
            <a:r>
              <a:rPr kumimoji="1" lang="en-US" altLang="zh-CN" b="1" noProof="0" dirty="0">
                <a:ln>
                  <a:noFill/>
                </a:ln>
                <a:solidFill>
                  <a:srgbClr val="AF3014"/>
                </a:solidFill>
                <a:effectLst/>
                <a:uLnTx/>
                <a:uFillTx/>
                <a:latin typeface="Arial" panose="020B0604020202020204" pitchFamily="34" charset="0"/>
                <a:ea typeface="黑体" panose="02010609060101010101" charset="-122"/>
                <a:cs typeface="Arial" panose="020B0604020202020204" pitchFamily="34" charset="0"/>
                <a:sym typeface="+mn-ea"/>
              </a:rPr>
              <a:t> </a:t>
            </a:r>
            <a:endParaRPr kumimoji="1" lang="en-US" altLang="zh-CN" b="1" noProof="0" dirty="0">
              <a:ln>
                <a:noFill/>
              </a:ln>
              <a:solidFill>
                <a:srgbClr val="AF3014"/>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8" name="圆角矩形 7"/>
          <p:cNvSpPr/>
          <p:nvPr>
            <p:custDataLst>
              <p:tags r:id="rId1"/>
            </p:custDataLst>
          </p:nvPr>
        </p:nvSpPr>
        <p:spPr>
          <a:xfrm>
            <a:off x="3194653" y="1409098"/>
            <a:ext cx="4128135" cy="4850758"/>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3" name="圆角矩形 12"/>
          <p:cNvSpPr/>
          <p:nvPr>
            <p:custDataLst>
              <p:tags r:id="rId2"/>
            </p:custDataLst>
          </p:nvPr>
        </p:nvSpPr>
        <p:spPr>
          <a:xfrm>
            <a:off x="7567930" y="1409065"/>
            <a:ext cx="4297680" cy="4829168"/>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pic>
        <p:nvPicPr>
          <p:cNvPr id="15" name="图片 14"/>
          <p:cNvPicPr>
            <a:picLocks noChangeAspect="1"/>
          </p:cNvPicPr>
          <p:nvPr/>
        </p:nvPicPr>
        <p:blipFill>
          <a:blip r:embed="rId3"/>
          <a:stretch>
            <a:fillRect/>
          </a:stretch>
        </p:blipFill>
        <p:spPr>
          <a:xfrm>
            <a:off x="7567913" y="2585990"/>
            <a:ext cx="4548010" cy="2548349"/>
          </a:xfrm>
          <a:prstGeom prst="rect">
            <a:avLst/>
          </a:prstGeom>
        </p:spPr>
      </p:pic>
      <p:sp>
        <p:nvSpPr>
          <p:cNvPr id="20" name="文本框 19"/>
          <p:cNvSpPr txBox="1"/>
          <p:nvPr/>
        </p:nvSpPr>
        <p:spPr>
          <a:xfrm>
            <a:off x="7653655" y="5211445"/>
            <a:ext cx="4046220" cy="829945"/>
          </a:xfrm>
          <a:prstGeom prst="rect">
            <a:avLst/>
          </a:prstGeom>
          <a:noFill/>
        </p:spPr>
        <p:txBody>
          <a:bodyPr wrap="square">
            <a:noAutofit/>
          </a:bodyPr>
          <a:lstStyle/>
          <a:p>
            <a:pPr marR="0" lvl="0" indent="0" algn="l" defTabSz="914400" rtl="0" fontAlgn="auto">
              <a:lnSpc>
                <a:spcPct val="11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便秘患者的</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自发排便量表分数显著增加</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（增加了</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0.87</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分），</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便秘症状评估量表分数显著降低</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（降低了</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3.29</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分</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表明益生菌干预有效增加患者自发排便次数，缓解患者的粪便干硬、排便困难、腹胀、腹痛等便秘症状</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endPar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R="0" lvl="0" indent="0" algn="l" defTabSz="914400" rtl="0" fontAlgn="auto">
              <a:lnSpc>
                <a:spcPct val="100000"/>
              </a:lnSpc>
              <a:spcBef>
                <a:spcPts val="0"/>
              </a:spcBef>
              <a:spcAft>
                <a:spcPts val="0"/>
              </a:spcAft>
              <a:buClrTx/>
              <a:buSzTx/>
              <a:buFontTx/>
              <a:buNone/>
              <a:defRPr/>
            </a:pP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endParaRPr kumimoji="0"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2" name="文本框 21"/>
          <p:cNvSpPr txBox="1"/>
          <p:nvPr/>
        </p:nvSpPr>
        <p:spPr>
          <a:xfrm>
            <a:off x="3535800" y="5253261"/>
            <a:ext cx="3556362" cy="810260"/>
          </a:xfrm>
          <a:prstGeom prst="rect">
            <a:avLst/>
          </a:prstGeom>
          <a:noFill/>
        </p:spPr>
        <p:txBody>
          <a:bodyPr wrap="square">
            <a:no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益生菌干预后便秘患者的神经递质</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5-</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羟色胺水平显著上升了</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50.8%</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，激素胃动素水平显著上升了</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48.6%。</a:t>
            </a:r>
            <a:endParaRPr kumimoji="0"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26" name="文本框 25"/>
          <p:cNvSpPr txBox="1"/>
          <p:nvPr/>
        </p:nvSpPr>
        <p:spPr>
          <a:xfrm>
            <a:off x="7993798" y="1978021"/>
            <a:ext cx="3445845"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增加排便次数并改善便秘症状</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7" name="文本框 26"/>
          <p:cNvSpPr txBox="1"/>
          <p:nvPr/>
        </p:nvSpPr>
        <p:spPr>
          <a:xfrm>
            <a:off x="3535800" y="1979324"/>
            <a:ext cx="344584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促进肠道蠕动，改善排便困难</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pic>
        <p:nvPicPr>
          <p:cNvPr id="16" name="图片 15"/>
          <p:cNvPicPr>
            <a:picLocks noChangeAspect="1"/>
          </p:cNvPicPr>
          <p:nvPr/>
        </p:nvPicPr>
        <p:blipFill>
          <a:blip r:embed="rId4"/>
          <a:stretch>
            <a:fillRect/>
          </a:stretch>
        </p:blipFill>
        <p:spPr>
          <a:xfrm>
            <a:off x="3245440" y="2658203"/>
            <a:ext cx="4269740" cy="2438400"/>
          </a:xfrm>
          <a:prstGeom prst="rect">
            <a:avLst/>
          </a:prstGeom>
        </p:spPr>
      </p:pic>
      <p:grpSp>
        <p:nvGrpSpPr>
          <p:cNvPr id="17" name="组合 16"/>
          <p:cNvGrpSpPr/>
          <p:nvPr>
            <p:custDataLst>
              <p:tags r:id="rId5"/>
            </p:custDataLst>
          </p:nvPr>
        </p:nvGrpSpPr>
        <p:grpSpPr>
          <a:xfrm>
            <a:off x="3107023" y="1409098"/>
            <a:ext cx="1108075" cy="368300"/>
            <a:chOff x="6731" y="1477"/>
            <a:chExt cx="1745" cy="580"/>
          </a:xfrm>
        </p:grpSpPr>
        <p:sp>
          <p:nvSpPr>
            <p:cNvPr id="32" name="文本框 31"/>
            <p:cNvSpPr txBox="1"/>
            <p:nvPr>
              <p:custDataLst>
                <p:tags r:id="rId6"/>
              </p:custDataLst>
            </p:nvPr>
          </p:nvSpPr>
          <p:spPr>
            <a:xfrm>
              <a:off x="6731" y="1477"/>
              <a:ext cx="1745" cy="580"/>
            </a:xfrm>
            <a:prstGeom prst="rect">
              <a:avLst/>
            </a:prstGeom>
            <a:noFill/>
            <a:ln>
              <a:noFill/>
            </a:ln>
          </p:spPr>
          <p:txBody>
            <a:bodyPr wrap="square" rtlCol="0">
              <a:spAutoFit/>
            </a:bodyPr>
            <a:p>
              <a:pPr algn="ctr"/>
              <a:r>
                <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周</a:t>
              </a:r>
              <a:endPar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8" name="圆角矩形 17"/>
            <p:cNvSpPr/>
            <p:nvPr>
              <p:custDataLst>
                <p:tags r:id="rId7"/>
              </p:custDataLst>
            </p:nvPr>
          </p:nvSpPr>
          <p:spPr>
            <a:xfrm>
              <a:off x="6869" y="1511"/>
              <a:ext cx="1479"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19" name="图片 18" descr="向上箭头"/>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640000" flipH="1">
            <a:off x="8709292" y="3460810"/>
            <a:ext cx="328930" cy="328930"/>
          </a:xfrm>
          <a:prstGeom prst="rect">
            <a:avLst/>
          </a:prstGeom>
        </p:spPr>
      </p:pic>
      <p:sp>
        <p:nvSpPr>
          <p:cNvPr id="21" name="文本框 20"/>
          <p:cNvSpPr txBox="1"/>
          <p:nvPr/>
        </p:nvSpPr>
        <p:spPr>
          <a:xfrm>
            <a:off x="8475612" y="3276025"/>
            <a:ext cx="691515" cy="275590"/>
          </a:xfrm>
          <a:prstGeom prst="rect">
            <a:avLst/>
          </a:prstGeom>
          <a:noFill/>
        </p:spPr>
        <p:txBody>
          <a:bodyPr wrap="square" rtlCol="0">
            <a:spAutoFit/>
          </a:bodyPr>
          <a:p>
            <a:r>
              <a:rPr lang="en-US" altLang="zh-CN" sz="1200" b="1">
                <a:solidFill>
                  <a:srgbClr val="C00000"/>
                </a:solidFill>
              </a:rPr>
              <a:t>0.87</a:t>
            </a:r>
            <a:endParaRPr lang="en-US" altLang="zh-CN" sz="1200" b="1">
              <a:solidFill>
                <a:srgbClr val="C00000"/>
              </a:solidFill>
            </a:endParaRPr>
          </a:p>
        </p:txBody>
      </p:sp>
      <p:pic>
        <p:nvPicPr>
          <p:cNvPr id="23" name="图片 22" descr="向上箭头"/>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020000" flipH="1">
            <a:off x="10912107" y="3374450"/>
            <a:ext cx="328930" cy="328930"/>
          </a:xfrm>
          <a:prstGeom prst="rect">
            <a:avLst/>
          </a:prstGeom>
        </p:spPr>
      </p:pic>
      <p:sp>
        <p:nvSpPr>
          <p:cNvPr id="24" name="文本框 23"/>
          <p:cNvSpPr txBox="1"/>
          <p:nvPr/>
        </p:nvSpPr>
        <p:spPr>
          <a:xfrm>
            <a:off x="10975607" y="3132515"/>
            <a:ext cx="691515" cy="275590"/>
          </a:xfrm>
          <a:prstGeom prst="rect">
            <a:avLst/>
          </a:prstGeom>
          <a:noFill/>
        </p:spPr>
        <p:txBody>
          <a:bodyPr wrap="square" rtlCol="0">
            <a:spAutoFit/>
          </a:bodyPr>
          <a:p>
            <a:r>
              <a:rPr lang="en-US" altLang="zh-CN" sz="1200" b="1">
                <a:solidFill>
                  <a:srgbClr val="C00000"/>
                </a:solidFill>
              </a:rPr>
              <a:t>3.29</a:t>
            </a:r>
            <a:endParaRPr lang="en-US" altLang="zh-CN" sz="1200" b="1">
              <a:solidFill>
                <a:srgbClr val="C00000"/>
              </a:solidFill>
            </a:endParaRPr>
          </a:p>
        </p:txBody>
      </p:sp>
      <p:pic>
        <p:nvPicPr>
          <p:cNvPr id="25" name="图片 24" descr="向上箭头"/>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640000" flipH="1">
            <a:off x="4204290" y="3460208"/>
            <a:ext cx="328930" cy="328930"/>
          </a:xfrm>
          <a:prstGeom prst="rect">
            <a:avLst/>
          </a:prstGeom>
        </p:spPr>
      </p:pic>
      <p:sp>
        <p:nvSpPr>
          <p:cNvPr id="28" name="文本框 27"/>
          <p:cNvSpPr txBox="1"/>
          <p:nvPr/>
        </p:nvSpPr>
        <p:spPr>
          <a:xfrm>
            <a:off x="3970610" y="3275423"/>
            <a:ext cx="691515" cy="275590"/>
          </a:xfrm>
          <a:prstGeom prst="rect">
            <a:avLst/>
          </a:prstGeom>
          <a:noFill/>
        </p:spPr>
        <p:txBody>
          <a:bodyPr wrap="square" rtlCol="0">
            <a:spAutoFit/>
          </a:bodyPr>
          <a:p>
            <a:r>
              <a:rPr lang="en-US" altLang="zh-CN" sz="1200" b="1">
                <a:solidFill>
                  <a:srgbClr val="C00000"/>
                </a:solidFill>
              </a:rPr>
              <a:t>50.8%</a:t>
            </a:r>
            <a:endParaRPr lang="en-US" altLang="zh-CN" sz="1200" b="1">
              <a:solidFill>
                <a:srgbClr val="C00000"/>
              </a:solidFill>
            </a:endParaRPr>
          </a:p>
        </p:txBody>
      </p:sp>
      <p:pic>
        <p:nvPicPr>
          <p:cNvPr id="30" name="图片 29" descr="向上箭头"/>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640000" flipH="1">
            <a:off x="6195650" y="3358608"/>
            <a:ext cx="328930" cy="328930"/>
          </a:xfrm>
          <a:prstGeom prst="rect">
            <a:avLst/>
          </a:prstGeom>
        </p:spPr>
      </p:pic>
      <p:sp>
        <p:nvSpPr>
          <p:cNvPr id="31" name="文本框 30"/>
          <p:cNvSpPr txBox="1"/>
          <p:nvPr/>
        </p:nvSpPr>
        <p:spPr>
          <a:xfrm>
            <a:off x="5961970" y="3173823"/>
            <a:ext cx="691515" cy="275590"/>
          </a:xfrm>
          <a:prstGeom prst="rect">
            <a:avLst/>
          </a:prstGeom>
          <a:noFill/>
        </p:spPr>
        <p:txBody>
          <a:bodyPr wrap="square" rtlCol="0">
            <a:spAutoFit/>
          </a:bodyPr>
          <a:p>
            <a:r>
              <a:rPr lang="en-US" altLang="zh-CN" sz="1200" b="1">
                <a:solidFill>
                  <a:srgbClr val="C00000"/>
                </a:solidFill>
              </a:rPr>
              <a:t>48.6%</a:t>
            </a:r>
            <a:endParaRPr lang="en-US" altLang="zh-CN" sz="1200" b="1">
              <a:solidFill>
                <a:srgbClr val="C00000"/>
              </a:solidFill>
            </a:endParaRPr>
          </a:p>
        </p:txBody>
      </p:sp>
      <p:sp>
        <p:nvSpPr>
          <p:cNvPr id="35" name="文本框 34"/>
          <p:cNvSpPr txBox="1"/>
          <p:nvPr/>
        </p:nvSpPr>
        <p:spPr>
          <a:xfrm>
            <a:off x="259080" y="2343785"/>
            <a:ext cx="2545473" cy="3697663"/>
          </a:xfrm>
          <a:prstGeom prst="rect">
            <a:avLst/>
          </a:prstGeom>
          <a:noFill/>
        </p:spPr>
        <p:txBody>
          <a:bodyPr wrap="square" rtlCol="0">
            <a:noAutofit/>
          </a:bodyPr>
          <a:lstStyle/>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益生菌干预后显著增加布里斯托评分和排便次数</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益生菌干预后显著改善粪便干硬、腹胀、腹痛等便秘症状</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益生菌干预后增加胃肠道蠕动相关的神经递质和激素水平</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益生菌干预后可有效降低炎症水平</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6" name="文本框 35"/>
          <p:cNvSpPr txBox="1"/>
          <p:nvPr/>
        </p:nvSpPr>
        <p:spPr>
          <a:xfrm>
            <a:off x="249444" y="5635605"/>
            <a:ext cx="2810748" cy="6299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None/>
              <a:defRPr/>
            </a:pPr>
            <a:r>
              <a:rPr kumimoji="0" lang="en-US" sz="700" b="1"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rPr>
              <a:t>DOI: </a:t>
            </a:r>
            <a:r>
              <a:rPr kumimoji="0" lang="en-US" sz="700" b="1" i="0" u="sng"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hlinkClick r:id="rId10"/>
              </a:rPr>
              <a:t>10.1163/18762891-bja00038</a:t>
            </a:r>
            <a:endParaRPr kumimoji="0" lang="en-US" sz="700" b="1"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None/>
              <a:defRPr/>
            </a:pPr>
            <a:r>
              <a:rPr kumimoji="0" lang="en-US" sz="700" b="1"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rPr>
              <a:t>DOI: </a:t>
            </a:r>
            <a:r>
              <a:rPr kumimoji="0" lang="en-US" sz="700" b="1"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hlinkClick r:id="rId11"/>
              </a:rPr>
              <a:t>10.3389/fnut.2024.1395083</a:t>
            </a:r>
            <a:endParaRPr kumimoji="0" lang="en-US" sz="700" b="1"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hlinkClick r:id="rId11"/>
            </a:endParaRPr>
          </a:p>
          <a:p>
            <a:pPr marL="0" marR="0" lvl="0" indent="0" algn="l" defTabSz="914400" rtl="0" eaLnBrk="1" fontAlgn="auto" latinLnBrk="0" hangingPunct="1">
              <a:lnSpc>
                <a:spcPct val="100000"/>
              </a:lnSpc>
              <a:spcBef>
                <a:spcPts val="0"/>
              </a:spcBef>
              <a:spcAft>
                <a:spcPts val="0"/>
              </a:spcAft>
              <a:buClrTx/>
              <a:buSzTx/>
              <a:buNone/>
              <a:defRPr/>
            </a:pPr>
            <a:r>
              <a:rPr lang="en-US" sz="700" b="1" noProof="0" dirty="0">
                <a:ln>
                  <a:noFill/>
                </a:ln>
                <a:solidFill>
                  <a:schemeClr val="accent1"/>
                </a:solidFill>
                <a:effectLst/>
                <a:uLnTx/>
                <a:uFillTx/>
                <a:latin typeface="Arial" panose="020B0604020202020204" pitchFamily="34" charset="0"/>
                <a:cs typeface="Arial" panose="020B0604020202020204" pitchFamily="34" charset="0"/>
                <a:sym typeface="+mn-ea"/>
              </a:rPr>
              <a:t>DOI: </a:t>
            </a:r>
            <a:r>
              <a:rPr lang="en-US" sz="700" b="1" noProof="0" dirty="0">
                <a:ln>
                  <a:noFill/>
                </a:ln>
                <a:solidFill>
                  <a:schemeClr val="accent1"/>
                </a:solidFill>
                <a:effectLst/>
                <a:uLnTx/>
                <a:uFillTx/>
                <a:latin typeface="Arial" panose="020B0604020202020204" pitchFamily="34" charset="0"/>
                <a:cs typeface="Arial" panose="020B0604020202020204" pitchFamily="34" charset="0"/>
                <a:sym typeface="+mn-ea"/>
                <a:hlinkClick r:id="rId12"/>
              </a:rPr>
              <a:t>10.1007/s00394-025-03586-0</a:t>
            </a:r>
            <a:endParaRPr kumimoji="0" lang="en-US" sz="700" b="1"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None/>
              <a:defRPr/>
            </a:pPr>
            <a:r>
              <a:rPr lang="en-US" sz="700" b="1" noProof="0" dirty="0">
                <a:ln>
                  <a:noFill/>
                </a:ln>
                <a:solidFill>
                  <a:schemeClr val="accent1"/>
                </a:solidFill>
                <a:effectLst/>
                <a:uLnTx/>
                <a:uFillTx/>
                <a:latin typeface="Arial" panose="020B0604020202020204" pitchFamily="34" charset="0"/>
                <a:cs typeface="Arial" panose="020B0604020202020204" pitchFamily="34" charset="0"/>
                <a:sym typeface="+mn-ea"/>
              </a:rPr>
              <a:t>DOI: </a:t>
            </a:r>
            <a:r>
              <a:rPr lang="en-US" sz="700" b="1" noProof="0" dirty="0">
                <a:ln>
                  <a:noFill/>
                </a:ln>
                <a:solidFill>
                  <a:schemeClr val="accent1"/>
                </a:solidFill>
                <a:effectLst/>
                <a:uLnTx/>
                <a:uFillTx/>
                <a:latin typeface="Arial" panose="020B0604020202020204" pitchFamily="34" charset="0"/>
                <a:cs typeface="Arial" panose="020B0604020202020204" pitchFamily="34" charset="0"/>
                <a:sym typeface="+mn-ea"/>
                <a:hlinkClick r:id="rId13"/>
              </a:rPr>
              <a:t>10.3390/foods14040654</a:t>
            </a:r>
            <a:endParaRPr kumimoji="0" lang="en-US" sz="700" b="1"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None/>
              <a:defRPr/>
            </a:pPr>
            <a:endParaRPr kumimoji="0" lang="en-US" sz="700" b="1"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endParaRPr>
          </a:p>
        </p:txBody>
      </p:sp>
      <p:grpSp>
        <p:nvGrpSpPr>
          <p:cNvPr id="3" name="组合 2"/>
          <p:cNvGrpSpPr/>
          <p:nvPr>
            <p:custDataLst>
              <p:tags r:id="rId14"/>
            </p:custDataLst>
          </p:nvPr>
        </p:nvGrpSpPr>
        <p:grpSpPr>
          <a:xfrm>
            <a:off x="7532338" y="1428148"/>
            <a:ext cx="1108075" cy="368300"/>
            <a:chOff x="6731" y="1477"/>
            <a:chExt cx="1745" cy="580"/>
          </a:xfrm>
        </p:grpSpPr>
        <p:sp>
          <p:nvSpPr>
            <p:cNvPr id="4" name="文本框 3"/>
            <p:cNvSpPr txBox="1"/>
            <p:nvPr>
              <p:custDataLst>
                <p:tags r:id="rId15"/>
              </p:custDataLst>
            </p:nvPr>
          </p:nvSpPr>
          <p:spPr>
            <a:xfrm>
              <a:off x="6731" y="1477"/>
              <a:ext cx="1745" cy="580"/>
            </a:xfrm>
            <a:prstGeom prst="rect">
              <a:avLst/>
            </a:prstGeom>
            <a:noFill/>
            <a:ln>
              <a:noFill/>
            </a:ln>
          </p:spPr>
          <p:txBody>
            <a:bodyPr wrap="square" rtlCol="0">
              <a:spAutoFit/>
            </a:bodyPr>
            <a:p>
              <a:pPr algn="ctr"/>
              <a:r>
                <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周</a:t>
              </a:r>
              <a:endPar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6" name="圆角矩形 5"/>
            <p:cNvSpPr/>
            <p:nvPr>
              <p:custDataLst>
                <p:tags r:id="rId16"/>
              </p:custDataLst>
            </p:nvPr>
          </p:nvSpPr>
          <p:spPr>
            <a:xfrm>
              <a:off x="6869" y="1511"/>
              <a:ext cx="1479"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1894820" cy="398780"/>
            <a:chOff x="400" y="1020"/>
            <a:chExt cx="18732"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6797"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缓解腹泻问题</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FF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zh-CN" altLang="en-US" sz="1200" b="1" dirty="0">
                <a:solidFill>
                  <a:srgbClr val="5E3D1C"/>
                </a:solidFill>
                <a:latin typeface="Arial" panose="020B0604020202020204" pitchFamily="34" charset="0"/>
                <a:ea typeface="黑体" panose="02010609060101010101" charset="-122"/>
                <a:cs typeface="Arial" panose="020B0604020202020204" pitchFamily="34" charset="0"/>
                <a:sym typeface="+mn-ea"/>
              </a:rPr>
              <a:t>临床研究</a:t>
            </a:r>
            <a:endParaRPr kumimoji="1" lang="zh-CN" altLang="en-US" sz="1200" b="1" dirty="0">
              <a:solidFill>
                <a:srgbClr val="5E3D1C"/>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505883" y="1244388"/>
            <a:ext cx="7398385" cy="674158"/>
          </a:xfrm>
          <a:prstGeom prst="rect">
            <a:avLst/>
          </a:prstGeom>
          <a:noFill/>
        </p:spPr>
        <p:txBody>
          <a:bodyPr wrap="square" rtlCol="0">
            <a:noAutofit/>
          </a:bodyPr>
          <a:lstStyle/>
          <a:p>
            <a:pPr>
              <a:lnSpc>
                <a:spcPct val="120000"/>
              </a:lnSpc>
            </a:pPr>
            <a:r>
              <a:rPr lang="en-US" altLang="zh-CN" sz="1200">
                <a:solidFill>
                  <a:schemeClr val="accent2">
                    <a:lumMod val="50000"/>
                  </a:schemeClr>
                </a:solidFill>
                <a:latin typeface="Arial" panose="020B0604020202020204" pitchFamily="34" charset="0"/>
                <a:cs typeface="Arial" panose="020B0604020202020204" pitchFamily="34" charset="0"/>
                <a:sym typeface="+mn-ea"/>
              </a:rPr>
              <a:t>动物双歧杆菌乳亚种 BLa80</a:t>
            </a:r>
            <a:r>
              <a:rPr lang="en-US" altLang="zh-CN" sz="1200">
                <a:solidFill>
                  <a:schemeClr val="accent2">
                    <a:lumMod val="50000"/>
                  </a:schemeClr>
                </a:solidFill>
                <a:latin typeface="Arial" panose="020B0604020202020204" pitchFamily="34" charset="0"/>
                <a:cs typeface="Arial" panose="020B0604020202020204" pitchFamily="34" charset="0"/>
                <a:sym typeface="+mn-ea"/>
              </a:rPr>
              <a:t>; 鼠李糖乳酪杆菌 LRa05;</a:t>
            </a:r>
            <a:endParaRPr lang="en-US" altLang="zh-CN" sz="1200">
              <a:solidFill>
                <a:schemeClr val="accent2">
                  <a:lumMod val="50000"/>
                </a:schemeClr>
              </a:solidFill>
              <a:latin typeface="Arial" panose="020B0604020202020204" pitchFamily="34" charset="0"/>
              <a:cs typeface="Arial" panose="020B0604020202020204" pitchFamily="34" charset="0"/>
              <a:sym typeface="+mn-ea"/>
            </a:endParaRPr>
          </a:p>
          <a:p>
            <a:pPr>
              <a:lnSpc>
                <a:spcPct val="120000"/>
              </a:lnSpc>
            </a:pPr>
            <a:r>
              <a:rPr lang="en-US" altLang="zh-CN" sz="1200">
                <a:solidFill>
                  <a:schemeClr val="accent2">
                    <a:lumMod val="50000"/>
                  </a:schemeClr>
                </a:solidFill>
                <a:latin typeface="Arial" panose="020B0604020202020204" pitchFamily="34" charset="0"/>
                <a:cs typeface="Arial" panose="020B0604020202020204" pitchFamily="34" charset="0"/>
                <a:sym typeface="+mn-ea"/>
              </a:rPr>
              <a:t>嗜酸乳杆菌 LA85;</a:t>
            </a:r>
            <a:r>
              <a:rPr lang="en-US" altLang="zh-CN" sz="1200">
                <a:solidFill>
                  <a:schemeClr val="tx1">
                    <a:lumMod val="75000"/>
                    <a:lumOff val="25000"/>
                  </a:schemeClr>
                </a:solidFill>
                <a:latin typeface="Arial" panose="020B0604020202020204" pitchFamily="34" charset="0"/>
                <a:cs typeface="Arial" panose="020B0604020202020204" pitchFamily="34" charset="0"/>
                <a:sym typeface="+mn-ea"/>
              </a:rPr>
              <a:t> 长双歧杆菌长亚种 BL21;</a:t>
            </a:r>
            <a:endParaRPr lang="en-US" altLang="zh-CN" sz="1200">
              <a:solidFill>
                <a:schemeClr val="tx1">
                  <a:lumMod val="75000"/>
                  <a:lumOff val="25000"/>
                </a:schemeClr>
              </a:solidFill>
              <a:latin typeface="Arial" panose="020B0604020202020204" pitchFamily="34" charset="0"/>
              <a:cs typeface="Arial" panose="020B0604020202020204" pitchFamily="34" charset="0"/>
              <a:sym typeface="+mn-ea"/>
            </a:endParaRPr>
          </a:p>
          <a:p>
            <a:pPr>
              <a:lnSpc>
                <a:spcPct val="120000"/>
              </a:lnSpc>
            </a:pPr>
            <a:r>
              <a:rPr lang="en-US" altLang="zh-CN" sz="1200">
                <a:solidFill>
                  <a:schemeClr val="tx1">
                    <a:lumMod val="75000"/>
                    <a:lumOff val="25000"/>
                  </a:schemeClr>
                </a:solidFill>
                <a:latin typeface="Arial" panose="020B0604020202020204" pitchFamily="34" charset="0"/>
                <a:cs typeface="Arial" panose="020B0604020202020204" pitchFamily="34" charset="0"/>
                <a:sym typeface="+mn-ea"/>
              </a:rPr>
              <a:t>短双歧杆菌 BBr60; </a:t>
            </a:r>
            <a:r>
              <a:rPr lang="en-US" altLang="zh-CN" sz="120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endParaRPr lang="en-US" altLang="zh-CN" sz="1200" b="1">
              <a:solidFill>
                <a:schemeClr val="tx1">
                  <a:lumMod val="50000"/>
                  <a:lumOff val="50000"/>
                </a:schemeClr>
              </a:solidFill>
              <a:latin typeface="Arial" panose="020B0604020202020204" pitchFamily="34" charset="0"/>
              <a:cs typeface="Arial" panose="020B0604020202020204" pitchFamily="34" charset="0"/>
              <a:sym typeface="+mn-ea"/>
            </a:endParaRPr>
          </a:p>
          <a:p>
            <a:endParaRPr kumimoji="1" lang="en-US" altLang="zh-CN" sz="1200" b="1" dirty="0">
              <a:solidFill>
                <a:schemeClr val="tx1">
                  <a:lumMod val="50000"/>
                  <a:lumOff val="50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703580" y="2558415"/>
            <a:ext cx="7321550" cy="1060450"/>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显著提高腹泻治疗的有效率</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有效缓解腹泻相关症状</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改善粪便性状，促进排便恢复正常</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46" name="文本框 45"/>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2" name="文本框 7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7" name="文本框 66"/>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7" name="文本框 36"/>
          <p:cNvSpPr txBox="1"/>
          <p:nvPr/>
        </p:nvSpPr>
        <p:spPr>
          <a:xfrm>
            <a:off x="703580" y="2275205"/>
            <a:ext cx="1533525"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9" name="文本框 28"/>
          <p:cNvSpPr txBox="1"/>
          <p:nvPr/>
        </p:nvSpPr>
        <p:spPr>
          <a:xfrm>
            <a:off x="7847965" y="1309370"/>
            <a:ext cx="3837940" cy="868680"/>
          </a:xfrm>
          <a:prstGeom prst="rect">
            <a:avLst/>
          </a:prstGeom>
          <a:noFill/>
        </p:spPr>
        <p:txBody>
          <a:bodyPr wrap="square" rtlCol="0">
            <a:noAutofit/>
          </a:bodyPr>
          <a:lstStyle/>
          <a:p>
            <a:pPr>
              <a:lnSpc>
                <a:spcPct val="130000"/>
              </a:lnSpc>
              <a:spcBef>
                <a:spcPts val="0"/>
              </a:spcBef>
              <a:spcAft>
                <a:spcPts val="0"/>
              </a:spcAft>
            </a:pPr>
            <a:r>
              <a:rPr lang="en-US" altLang="zh-CN" sz="1200" b="1">
                <a:solidFill>
                  <a:schemeClr val="tx1">
                    <a:lumMod val="75000"/>
                    <a:lumOff val="25000"/>
                  </a:schemeClr>
                </a:solidFill>
              </a:rPr>
              <a:t>核心辅料</a:t>
            </a:r>
            <a:r>
              <a:rPr lang="en-US" altLang="zh-CN" sz="1200">
                <a:solidFill>
                  <a:schemeClr val="tx1">
                    <a:lumMod val="75000"/>
                    <a:lumOff val="25000"/>
                  </a:schemeClr>
                </a:solidFill>
              </a:rPr>
              <a:t>: 酵母β葡聚糖</a:t>
            </a:r>
            <a:endParaRPr lang="en-US" altLang="zh-CN" sz="1200">
              <a:solidFill>
                <a:schemeClr val="tx1">
                  <a:lumMod val="75000"/>
                  <a:lumOff val="25000"/>
                </a:schemeClr>
              </a:solidFill>
            </a:endParaRPr>
          </a:p>
          <a:p>
            <a:pPr>
              <a:lnSpc>
                <a:spcPct val="130000"/>
              </a:lnSpc>
              <a:spcBef>
                <a:spcPts val="0"/>
              </a:spcBef>
              <a:spcAft>
                <a:spcPts val="0"/>
              </a:spcAft>
            </a:pPr>
            <a:r>
              <a:rPr lang="en-US" altLang="zh-CN" sz="1200" b="1">
                <a:solidFill>
                  <a:schemeClr val="tx1">
                    <a:lumMod val="75000"/>
                    <a:lumOff val="25000"/>
                  </a:schemeClr>
                </a:solidFill>
              </a:rPr>
              <a:t>其他辅料</a:t>
            </a:r>
            <a:r>
              <a:rPr lang="en-US" altLang="zh-CN" sz="1200">
                <a:solidFill>
                  <a:schemeClr val="tx1">
                    <a:lumMod val="75000"/>
                    <a:lumOff val="25000"/>
                  </a:schemeClr>
                </a:solidFill>
              </a:rPr>
              <a:t>: 低聚果糖; 阿拉伯胶; 抗性糊精; 马铃薯淀粉</a:t>
            </a:r>
            <a:endParaRPr lang="en-US" altLang="zh-CN" sz="1200">
              <a:solidFill>
                <a:schemeClr val="tx1">
                  <a:lumMod val="75000"/>
                  <a:lumOff val="25000"/>
                </a:schemeClr>
              </a:solidFill>
            </a:endParaRPr>
          </a:p>
          <a:p>
            <a:pPr>
              <a:lnSpc>
                <a:spcPct val="130000"/>
              </a:lnSpc>
              <a:spcBef>
                <a:spcPts val="0"/>
              </a:spcBef>
              <a:spcAft>
                <a:spcPts val="0"/>
              </a:spcAft>
            </a:pP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graphicFrame>
        <p:nvGraphicFramePr>
          <p:cNvPr id="11" name="表格 10"/>
          <p:cNvGraphicFramePr/>
          <p:nvPr userDrawn="1">
            <p:custDataLst>
              <p:tags r:id="rId2"/>
            </p:custDataLst>
          </p:nvPr>
        </p:nvGraphicFramePr>
        <p:xfrm>
          <a:off x="617855" y="5132070"/>
          <a:ext cx="6816090" cy="1198245"/>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BLa80</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ChiCTR2100053699</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NCT05662514</a:t>
                      </a: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LRa05</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ChiCTR2100053700</a:t>
                      </a: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LA85</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NCT05974657</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BL21</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ChiCTR2300069881</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BBr60</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NCT06305650</a:t>
                      </a:r>
                      <a:endPar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NCT06196892</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BC99</a:t>
                      </a: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NCT06629441</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74320">
                <a:tc gridSpan="2">
                  <a:txBody>
                    <a:bodyPr/>
                    <a:lstStyle/>
                    <a:p>
                      <a:pPr>
                        <a:buNone/>
                      </a:pPr>
                      <a:endParaRPr kumimoji="1" lang="zh-CN" altLang="en-US"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hMerge="1">
                  <a:tcPr>
                    <a:lnR>
                      <a:noFill/>
                    </a:lnR>
                    <a:lnT>
                      <a:noFill/>
                    </a:lnT>
                    <a:lnB>
                      <a:noFill/>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3136245" cy="398780"/>
            <a:chOff x="400" y="1020"/>
            <a:chExt cx="20687"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8752"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缓解腹泻问题</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259080" y="1353820"/>
            <a:ext cx="2760980" cy="3507105"/>
          </a:xfrm>
          <a:prstGeom prst="roundRect">
            <a:avLst>
              <a:gd name="adj" fmla="val 4428"/>
            </a:avLst>
          </a:prstGeom>
          <a:solidFill>
            <a:schemeClr val="bg1"/>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471911" y="1427374"/>
            <a:ext cx="2278380" cy="368300"/>
          </a:xfrm>
          <a:prstGeom prst="rect">
            <a:avLst/>
          </a:prstGeom>
          <a:noFill/>
        </p:spPr>
        <p:txBody>
          <a:bodyPr wrap="square" rtlCol="0">
            <a:spAutoFit/>
          </a:bodyPr>
          <a:p>
            <a:pPr algn="ctr"/>
            <a:r>
              <a:rPr kumimoji="1" lang="en-US" altLang="zh-CN" b="1" noProof="0" dirty="0">
                <a:ln>
                  <a:noFill/>
                </a:ln>
                <a:solidFill>
                  <a:srgbClr val="AF3014"/>
                </a:solidFill>
                <a:effectLst/>
                <a:uLnTx/>
                <a:uFillTx/>
                <a:latin typeface="Arial" panose="020B0604020202020204" pitchFamily="34" charset="0"/>
                <a:ea typeface="黑体" panose="02010609060101010101" charset="-122"/>
                <a:cs typeface="Arial" panose="020B0604020202020204" pitchFamily="34" charset="0"/>
                <a:sym typeface="+mn-ea"/>
              </a:rPr>
              <a:t>研究成果 </a:t>
            </a:r>
            <a:endParaRPr kumimoji="1" lang="en-US" altLang="zh-CN" b="1" noProof="0" dirty="0">
              <a:ln>
                <a:noFill/>
              </a:ln>
              <a:solidFill>
                <a:srgbClr val="AF3014"/>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37" name="矩形 36"/>
          <p:cNvSpPr/>
          <p:nvPr/>
        </p:nvSpPr>
        <p:spPr>
          <a:xfrm>
            <a:off x="7299748" y="6016625"/>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Diarrhea Symptom Relief</a:t>
            </a:r>
            <a:endParaRPr lang="en-US" altLang="zh-CN"/>
          </a:p>
        </p:txBody>
      </p:sp>
      <p:sp>
        <p:nvSpPr>
          <p:cNvPr id="30" name="圆角矩形 29"/>
          <p:cNvSpPr/>
          <p:nvPr>
            <p:custDataLst>
              <p:tags r:id="rId1"/>
            </p:custDataLst>
          </p:nvPr>
        </p:nvSpPr>
        <p:spPr>
          <a:xfrm>
            <a:off x="8681508" y="1313815"/>
            <a:ext cx="3176270" cy="4702810"/>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31" name="圆角矩形 30"/>
          <p:cNvSpPr/>
          <p:nvPr>
            <p:custDataLst>
              <p:tags r:id="rId2"/>
            </p:custDataLst>
          </p:nvPr>
        </p:nvSpPr>
        <p:spPr>
          <a:xfrm>
            <a:off x="3284008" y="1330960"/>
            <a:ext cx="5253355" cy="4685030"/>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35" name="组合 34"/>
          <p:cNvGrpSpPr/>
          <p:nvPr>
            <p:custDataLst>
              <p:tags r:id="rId3"/>
            </p:custDataLst>
          </p:nvPr>
        </p:nvGrpSpPr>
        <p:grpSpPr>
          <a:xfrm>
            <a:off x="3238923" y="1313180"/>
            <a:ext cx="906780" cy="368300"/>
            <a:chOff x="6836" y="1778"/>
            <a:chExt cx="1428" cy="580"/>
          </a:xfrm>
        </p:grpSpPr>
        <p:sp>
          <p:nvSpPr>
            <p:cNvPr id="36" name="文本框 35"/>
            <p:cNvSpPr txBox="1"/>
            <p:nvPr>
              <p:custDataLst>
                <p:tags r:id="rId4"/>
              </p:custDataLst>
            </p:nvPr>
          </p:nvSpPr>
          <p:spPr>
            <a:xfrm>
              <a:off x="6836" y="1778"/>
              <a:ext cx="1428" cy="580"/>
            </a:xfrm>
            <a:prstGeom prst="rect">
              <a:avLst/>
            </a:prstGeom>
            <a:noFill/>
            <a:ln>
              <a:noFill/>
            </a:ln>
          </p:spPr>
          <p:txBody>
            <a:bodyPr wrap="square" rtlCol="0">
              <a:spAutoFit/>
            </a:bodyPr>
            <a:p>
              <a:pPr algn="ctr"/>
              <a:r>
                <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7 天</a:t>
              </a:r>
              <a:endPar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38" name="圆角矩形 37"/>
            <p:cNvSpPr/>
            <p:nvPr>
              <p:custDataLst>
                <p:tags r:id="rId5"/>
              </p:custDataLst>
            </p:nvPr>
          </p:nvSpPr>
          <p:spPr>
            <a:xfrm>
              <a:off x="6928" y="1828"/>
              <a:ext cx="1248"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9" name="文本框 38"/>
          <p:cNvSpPr txBox="1"/>
          <p:nvPr/>
        </p:nvSpPr>
        <p:spPr>
          <a:xfrm>
            <a:off x="4036511" y="1796949"/>
            <a:ext cx="3445845"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显著增加治疗腹泻的有效率</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41" name="文本框 40"/>
          <p:cNvSpPr txBox="1"/>
          <p:nvPr/>
        </p:nvSpPr>
        <p:spPr>
          <a:xfrm>
            <a:off x="3607513" y="5044179"/>
            <a:ext cx="4975285" cy="655320"/>
          </a:xfrm>
          <a:prstGeom prst="rect">
            <a:avLst/>
          </a:prstGeom>
          <a:noFill/>
        </p:spPr>
        <p:txBody>
          <a:bodyPr wrap="square">
            <a:spAutoFit/>
          </a:bodyPr>
          <a:lstStyle/>
          <a:p>
            <a:pPr marL="0" marR="0" lvl="0" indent="0" algn="l" defTabSz="914400" rtl="0" eaLnBrk="1" fontAlgn="auto" latinLnBrk="0" hangingPunct="1">
              <a:lnSpc>
                <a:spcPts val="2200"/>
              </a:lnSpc>
              <a:spcBef>
                <a:spcPts val="0"/>
              </a:spcBef>
              <a:spcAft>
                <a:spcPts val="0"/>
              </a:spcAft>
              <a:buClrTx/>
              <a:buSzTx/>
              <a:buFontTx/>
              <a:buNone/>
              <a:defRPr/>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益生菌干预有效改善了腹泻症状，显著有效率提高了</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34.5%</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，有效率提高了</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4.6%</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，总有效率提高了</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39.1%</a:t>
            </a:r>
            <a:endParaRPr kumimoji="0"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42" name="文本框 41"/>
          <p:cNvSpPr txBox="1"/>
          <p:nvPr/>
        </p:nvSpPr>
        <p:spPr>
          <a:xfrm>
            <a:off x="8920268" y="1798955"/>
            <a:ext cx="3033395"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腹泻患者占比显著降低</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43" name="文本框 42"/>
          <p:cNvSpPr txBox="1"/>
          <p:nvPr/>
        </p:nvSpPr>
        <p:spPr>
          <a:xfrm>
            <a:off x="8923655" y="4993005"/>
            <a:ext cx="2795905" cy="81026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20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sym typeface="+mn-ea"/>
              </a:rPr>
              <a:t>益生菌干预可缓</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解</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ADD</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患者腹泻症状，与安慰剂相比，腹泻患者占比显著降</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 (17.2% vs 0%)</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pic>
        <p:nvPicPr>
          <p:cNvPr id="44" name="图片 43"/>
          <p:cNvPicPr>
            <a:picLocks noChangeAspect="1"/>
          </p:cNvPicPr>
          <p:nvPr/>
        </p:nvPicPr>
        <p:blipFill>
          <a:blip r:embed="rId6"/>
          <a:stretch>
            <a:fillRect/>
          </a:stretch>
        </p:blipFill>
        <p:spPr>
          <a:xfrm>
            <a:off x="3754543" y="2379345"/>
            <a:ext cx="2082165" cy="2544445"/>
          </a:xfrm>
          <a:prstGeom prst="rect">
            <a:avLst/>
          </a:prstGeom>
        </p:spPr>
      </p:pic>
      <p:pic>
        <p:nvPicPr>
          <p:cNvPr id="46" name="图片 45"/>
          <p:cNvPicPr>
            <a:picLocks noChangeAspect="1"/>
          </p:cNvPicPr>
          <p:nvPr/>
        </p:nvPicPr>
        <p:blipFill>
          <a:blip r:embed="rId7"/>
          <a:stretch>
            <a:fillRect/>
          </a:stretch>
        </p:blipFill>
        <p:spPr>
          <a:xfrm>
            <a:off x="6264698" y="2208530"/>
            <a:ext cx="2346960" cy="2652395"/>
          </a:xfrm>
          <a:prstGeom prst="rect">
            <a:avLst/>
          </a:prstGeom>
        </p:spPr>
      </p:pic>
      <p:pic>
        <p:nvPicPr>
          <p:cNvPr id="47" name="图片 46"/>
          <p:cNvPicPr>
            <a:picLocks noChangeAspect="1"/>
          </p:cNvPicPr>
          <p:nvPr/>
        </p:nvPicPr>
        <p:blipFill>
          <a:blip r:embed="rId8"/>
          <a:stretch>
            <a:fillRect/>
          </a:stretch>
        </p:blipFill>
        <p:spPr>
          <a:xfrm>
            <a:off x="9141883" y="2183130"/>
            <a:ext cx="2640965" cy="2715260"/>
          </a:xfrm>
          <a:prstGeom prst="rect">
            <a:avLst/>
          </a:prstGeom>
        </p:spPr>
      </p:pic>
      <p:pic>
        <p:nvPicPr>
          <p:cNvPr id="48" name="图片 47" descr="向上箭头"/>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4500000" flipH="1">
            <a:off x="7142268" y="2962910"/>
            <a:ext cx="328930" cy="328930"/>
          </a:xfrm>
          <a:prstGeom prst="rect">
            <a:avLst/>
          </a:prstGeom>
        </p:spPr>
      </p:pic>
      <p:sp>
        <p:nvSpPr>
          <p:cNvPr id="49" name="文本框 48"/>
          <p:cNvSpPr txBox="1"/>
          <p:nvPr/>
        </p:nvSpPr>
        <p:spPr>
          <a:xfrm>
            <a:off x="6913033" y="2650490"/>
            <a:ext cx="691515" cy="275590"/>
          </a:xfrm>
          <a:prstGeom prst="rect">
            <a:avLst/>
          </a:prstGeom>
          <a:noFill/>
        </p:spPr>
        <p:txBody>
          <a:bodyPr wrap="square" rtlCol="0">
            <a:spAutoFit/>
          </a:bodyPr>
          <a:p>
            <a:r>
              <a:rPr lang="en-US" altLang="zh-CN" sz="1200" b="1">
                <a:solidFill>
                  <a:srgbClr val="C00000"/>
                </a:solidFill>
              </a:rPr>
              <a:t>39.1%</a:t>
            </a:r>
            <a:endParaRPr lang="en-US" altLang="zh-CN" sz="1200" b="1">
              <a:solidFill>
                <a:srgbClr val="C00000"/>
              </a:solidFill>
            </a:endParaRPr>
          </a:p>
        </p:txBody>
      </p:sp>
      <p:grpSp>
        <p:nvGrpSpPr>
          <p:cNvPr id="50" name="组合 49"/>
          <p:cNvGrpSpPr/>
          <p:nvPr>
            <p:custDataLst>
              <p:tags r:id="rId11"/>
            </p:custDataLst>
          </p:nvPr>
        </p:nvGrpSpPr>
        <p:grpSpPr>
          <a:xfrm>
            <a:off x="8582448" y="1330960"/>
            <a:ext cx="1108075" cy="368300"/>
            <a:chOff x="6731" y="1477"/>
            <a:chExt cx="1745" cy="580"/>
          </a:xfrm>
        </p:grpSpPr>
        <p:sp>
          <p:nvSpPr>
            <p:cNvPr id="51" name="文本框 50"/>
            <p:cNvSpPr txBox="1"/>
            <p:nvPr>
              <p:custDataLst>
                <p:tags r:id="rId12"/>
              </p:custDataLst>
            </p:nvPr>
          </p:nvSpPr>
          <p:spPr>
            <a:xfrm>
              <a:off x="6731" y="1477"/>
              <a:ext cx="1745" cy="580"/>
            </a:xfrm>
            <a:prstGeom prst="rect">
              <a:avLst/>
            </a:prstGeom>
            <a:noFill/>
            <a:ln>
              <a:noFill/>
            </a:ln>
          </p:spPr>
          <p:txBody>
            <a:bodyPr wrap="square" rtlCol="0">
              <a:spAutoFit/>
            </a:bodyPr>
            <a:p>
              <a:pPr algn="ctr"/>
              <a:r>
                <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2 周</a:t>
              </a:r>
              <a:endPar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52" name="圆角矩形 51"/>
            <p:cNvSpPr/>
            <p:nvPr>
              <p:custDataLst>
                <p:tags r:id="rId13"/>
              </p:custDataLst>
            </p:nvPr>
          </p:nvSpPr>
          <p:spPr>
            <a:xfrm>
              <a:off x="6869" y="1511"/>
              <a:ext cx="1421"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53" name="文本框 52"/>
          <p:cNvSpPr txBox="1"/>
          <p:nvPr/>
        </p:nvSpPr>
        <p:spPr>
          <a:xfrm>
            <a:off x="283845" y="1939925"/>
            <a:ext cx="2640965" cy="3862705"/>
          </a:xfrm>
          <a:prstGeom prst="rect">
            <a:avLst/>
          </a:prstGeom>
          <a:noFill/>
        </p:spPr>
        <p:txBody>
          <a:bodyPr wrap="square" rtlCol="0">
            <a:noAutofit/>
          </a:bodyPr>
          <a:lstStyle/>
          <a:p>
            <a:pPr marL="285750" marR="0" lvl="0" indent="-179705" algn="l" defTabSz="914400" rtl="0" fontAlgn="auto">
              <a:lnSpc>
                <a:spcPct val="14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益生菌干预后显著增加治疗腹泻的有效率</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4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益生菌干预后缓解</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ADD</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患者腹泻症状，腹泻患者占比显著降低</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4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益生菌干预后促进正常排便，从急性水样状的排便性状恢复到正常排便性状</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20000"/>
              </a:lnSpc>
              <a:spcBef>
                <a:spcPts val="0"/>
              </a:spcBef>
              <a:spcAft>
                <a:spcPts val="600"/>
              </a:spcAft>
              <a:buClrTx/>
              <a:buSzTx/>
              <a:buFont typeface="Arial" panose="020B0604020202020204" pitchFamily="34" charset="0"/>
              <a:buChar char="•"/>
              <a:defRPr/>
            </a:pP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54" name="文本框 53"/>
          <p:cNvSpPr txBox="1"/>
          <p:nvPr/>
        </p:nvSpPr>
        <p:spPr>
          <a:xfrm>
            <a:off x="258868" y="4898496"/>
            <a:ext cx="3614420" cy="801158"/>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None/>
              <a:defRPr/>
            </a:pPr>
            <a:r>
              <a:rPr kumimoji="0" lang="en-US" sz="7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DOI: </a:t>
            </a:r>
            <a:r>
              <a:rPr kumimoji="0" lang="en-US" sz="7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hlinkClick r:id="rId14"/>
              </a:rPr>
              <a:t>10.1038/s41430-024-01428-6</a:t>
            </a:r>
            <a:endParaRPr kumimoji="0" lang="en-US" sz="7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hlinkClick r:id="rId14"/>
            </a:endParaRPr>
          </a:p>
          <a:p>
            <a:pPr marL="0" marR="0" lvl="0" indent="0" algn="l" defTabSz="914400" rtl="0" eaLnBrk="1" fontAlgn="auto" latinLnBrk="0" hangingPunct="1">
              <a:lnSpc>
                <a:spcPct val="100000"/>
              </a:lnSpc>
              <a:spcBef>
                <a:spcPts val="0"/>
              </a:spcBef>
              <a:spcAft>
                <a:spcPts val="0"/>
              </a:spcAft>
              <a:buClrTx/>
              <a:buSzTx/>
              <a:buNone/>
              <a:defRPr/>
            </a:pPr>
            <a:r>
              <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rPr>
              <a:t>DOI: </a:t>
            </a:r>
            <a:r>
              <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hlinkClick r:id="rId15"/>
              </a:rPr>
              <a:t>10.1002/fsn3.70490</a:t>
            </a:r>
            <a:endPar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hlinkClick r:id="rId15"/>
            </a:endParaRPr>
          </a:p>
          <a:p>
            <a:pPr marL="0" marR="0" lvl="0" indent="0" algn="l" defTabSz="914400" rtl="0" eaLnBrk="1" fontAlgn="auto" latinLnBrk="0" hangingPunct="1">
              <a:lnSpc>
                <a:spcPct val="100000"/>
              </a:lnSpc>
              <a:spcBef>
                <a:spcPts val="0"/>
              </a:spcBef>
              <a:spcAft>
                <a:spcPts val="0"/>
              </a:spcAft>
              <a:buClrTx/>
              <a:buSzTx/>
              <a:buNone/>
              <a:defRPr/>
            </a:pPr>
            <a:r>
              <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rPr>
              <a:t>DOI: </a:t>
            </a:r>
            <a:r>
              <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hlinkClick r:id="rId16"/>
              </a:rPr>
              <a:t>10.3390/nu17193087</a:t>
            </a:r>
            <a:endPar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hlinkClick r:id="rId16"/>
            </a:endParaRPr>
          </a:p>
          <a:p>
            <a:pPr marL="0" marR="0" lvl="0" indent="0" algn="l" defTabSz="914400" rtl="0" eaLnBrk="1" fontAlgn="auto" latinLnBrk="0" hangingPunct="1">
              <a:lnSpc>
                <a:spcPct val="100000"/>
              </a:lnSpc>
              <a:spcBef>
                <a:spcPts val="0"/>
              </a:spcBef>
              <a:spcAft>
                <a:spcPts val="0"/>
              </a:spcAft>
              <a:buClrTx/>
              <a:buSzTx/>
              <a:buNone/>
              <a:defRPr/>
            </a:pPr>
            <a:r>
              <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rPr>
              <a:t>DOI: </a:t>
            </a:r>
            <a:r>
              <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hlinkClick r:id="rId17"/>
              </a:rPr>
              <a:t>10.3389/fnut.2024.1479186</a:t>
            </a:r>
            <a:endPar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hlinkClick r:id="rId17"/>
            </a:endParaRPr>
          </a:p>
          <a:p>
            <a:pPr marL="0" marR="0" lvl="0" indent="0" algn="l" defTabSz="914400" rtl="0" eaLnBrk="1" fontAlgn="auto" latinLnBrk="0" hangingPunct="1">
              <a:lnSpc>
                <a:spcPct val="100000"/>
              </a:lnSpc>
              <a:spcBef>
                <a:spcPts val="0"/>
              </a:spcBef>
              <a:spcAft>
                <a:spcPts val="0"/>
              </a:spcAft>
              <a:buClrTx/>
              <a:buSzTx/>
              <a:buNone/>
              <a:defRPr/>
            </a:pPr>
            <a:r>
              <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rPr>
              <a:t>DOI:</a:t>
            </a:r>
            <a:r>
              <a:rPr lang="en-US" sz="700"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rPr>
              <a:t> </a:t>
            </a:r>
            <a:r>
              <a:rPr lang="en-US" sz="700" b="1" noProof="0" dirty="0">
                <a:ln>
                  <a:noFill/>
                </a:ln>
                <a:solidFill>
                  <a:schemeClr val="tx1">
                    <a:lumMod val="75000"/>
                    <a:lumOff val="25000"/>
                  </a:schemeClr>
                </a:solidFill>
                <a:effectLst/>
                <a:uLnTx/>
                <a:uFillTx/>
                <a:latin typeface="Arial" panose="020B0604020202020204" pitchFamily="34" charset="0"/>
                <a:cs typeface="Arial" panose="020B0604020202020204" pitchFamily="34" charset="0"/>
                <a:sym typeface="+mn-ea"/>
                <a:hlinkClick r:id="rId18"/>
              </a:rPr>
              <a:t>10.1016/j.clnu.2025.07.004</a:t>
            </a:r>
            <a:endParaRPr kumimoji="0" lang="en-US" sz="7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7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1894820" cy="398780"/>
            <a:chOff x="400" y="1020"/>
            <a:chExt cx="18732"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6797"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护胃清幽</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FF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en-US" altLang="zh-CN" sz="1200" b="1" dirty="0">
                <a:solidFill>
                  <a:srgbClr val="5E3D1C"/>
                </a:solidFill>
                <a:latin typeface="Arial" panose="020B0604020202020204" pitchFamily="34" charset="0"/>
                <a:cs typeface="Arial" panose="020B0604020202020204" pitchFamily="34" charset="0"/>
                <a:sym typeface="+mn-ea"/>
              </a:rPr>
              <a:t>临床研究</a:t>
            </a:r>
            <a:endParaRPr kumimoji="1" lang="en-US" altLang="zh-CN" sz="1200" b="1" dirty="0">
              <a:solidFill>
                <a:srgbClr val="5E3D1C"/>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506095" y="999490"/>
            <a:ext cx="7398385" cy="1139825"/>
          </a:xfrm>
          <a:prstGeom prst="rect">
            <a:avLst/>
          </a:prstGeom>
          <a:noFill/>
        </p:spPr>
        <p:txBody>
          <a:bodyPr wrap="square" rtlCol="0">
            <a:noAutofit/>
          </a:bodyPr>
          <a:lstStyle/>
          <a:p>
            <a:endParaRPr lang="en-US" altLang="zh-CN" sz="1200">
              <a:solidFill>
                <a:schemeClr val="tx1">
                  <a:lumMod val="75000"/>
                  <a:lumOff val="25000"/>
                </a:schemeClr>
              </a:solidFill>
              <a:latin typeface="Arial" panose="020B0604020202020204" pitchFamily="34" charset="0"/>
              <a:cs typeface="Arial" panose="020B0604020202020204" pitchFamily="34" charset="0"/>
              <a:sym typeface="+mn-ea"/>
            </a:endParaRPr>
          </a:p>
          <a:p>
            <a:pPr>
              <a:lnSpc>
                <a:spcPct val="130000"/>
              </a:lnSpc>
            </a:pPr>
            <a:r>
              <a:rPr lang="en-US" altLang="zh-CN" sz="1200">
                <a:solidFill>
                  <a:srgbClr val="843C0B"/>
                </a:solidFill>
                <a:latin typeface="Arial" panose="020B0604020202020204" pitchFamily="34" charset="0"/>
                <a:cs typeface="Arial" panose="020B0604020202020204" pitchFamily="34" charset="0"/>
                <a:sym typeface="+mn-ea"/>
              </a:rPr>
              <a:t>动物双歧杆菌乳亚种 BLa80</a:t>
            </a:r>
            <a:r>
              <a:rPr lang="en-US" altLang="zh-CN" sz="1200">
                <a:solidFill>
                  <a:srgbClr val="843C0B"/>
                </a:solidFill>
                <a:latin typeface="Arial" panose="020B0604020202020204" pitchFamily="34" charset="0"/>
                <a:cs typeface="Arial" panose="020B0604020202020204" pitchFamily="34" charset="0"/>
                <a:sym typeface="+mn-ea"/>
              </a:rPr>
              <a:t>; 鼠李糖乳酪杆菌 LRa05;</a:t>
            </a:r>
            <a:endParaRPr lang="en-US" altLang="zh-CN" sz="1200">
              <a:solidFill>
                <a:srgbClr val="843C0B"/>
              </a:solidFill>
              <a:latin typeface="Arial" panose="020B0604020202020204" pitchFamily="34" charset="0"/>
              <a:cs typeface="Arial" panose="020B0604020202020204" pitchFamily="34" charset="0"/>
              <a:sym typeface="+mn-ea"/>
            </a:endParaRPr>
          </a:p>
          <a:p>
            <a:pPr>
              <a:lnSpc>
                <a:spcPct val="130000"/>
              </a:lnSpc>
            </a:pPr>
            <a:r>
              <a:rPr lang="en-US" altLang="zh-CN" sz="1200">
                <a:solidFill>
                  <a:schemeClr val="tx1">
                    <a:lumMod val="75000"/>
                    <a:lumOff val="25000"/>
                  </a:schemeClr>
                </a:solidFill>
                <a:latin typeface="Arial" panose="020B0604020202020204" pitchFamily="34" charset="0"/>
                <a:cs typeface="Arial" panose="020B0604020202020204" pitchFamily="34" charset="0"/>
                <a:sym typeface="+mn-ea"/>
              </a:rPr>
              <a:t>长双歧杆菌长亚种 BL21</a:t>
            </a:r>
            <a:r>
              <a:rPr lang="en-US" altLang="zh-CN" sz="1200">
                <a:solidFill>
                  <a:schemeClr val="tx1">
                    <a:lumMod val="75000"/>
                    <a:lumOff val="25000"/>
                  </a:schemeClr>
                </a:solidFill>
                <a:latin typeface="Arial" panose="020B0604020202020204" pitchFamily="34" charset="0"/>
                <a:cs typeface="Arial" panose="020B0604020202020204" pitchFamily="34" charset="0"/>
                <a:sym typeface="+mn-ea"/>
              </a:rPr>
              <a:t>; 短双歧杆菌 BBr60;  </a:t>
            </a:r>
            <a:endParaRPr lang="en-US" altLang="zh-CN" sz="1200">
              <a:solidFill>
                <a:schemeClr val="tx1">
                  <a:lumMod val="75000"/>
                  <a:lumOff val="25000"/>
                </a:schemeClr>
              </a:solidFill>
              <a:latin typeface="Arial" panose="020B0604020202020204" pitchFamily="34" charset="0"/>
              <a:cs typeface="Arial" panose="020B0604020202020204" pitchFamily="34" charset="0"/>
              <a:sym typeface="+mn-ea"/>
            </a:endParaRPr>
          </a:p>
          <a:p>
            <a:pPr>
              <a:lnSpc>
                <a:spcPct val="130000"/>
              </a:lnSpc>
            </a:pPr>
            <a:r>
              <a:rPr lang="en-US" altLang="zh-CN" sz="1200">
                <a:solidFill>
                  <a:schemeClr val="tx1">
                    <a:lumMod val="75000"/>
                    <a:lumOff val="25000"/>
                  </a:schemeClr>
                </a:solidFill>
                <a:latin typeface="Arial" panose="020B0604020202020204" pitchFamily="34" charset="0"/>
                <a:cs typeface="Arial" panose="020B0604020202020204" pitchFamily="34" charset="0"/>
                <a:sym typeface="+mn-ea"/>
              </a:rPr>
              <a:t>植物乳植杆菌 Lp05; </a:t>
            </a:r>
            <a:r>
              <a:rPr lang="en-US" altLang="zh-CN" sz="120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r>
              <a:rPr lang="en-US" altLang="zh-CN" sz="1200" b="1">
                <a:solidFill>
                  <a:schemeClr val="tx1">
                    <a:lumMod val="50000"/>
                    <a:lumOff val="50000"/>
                  </a:schemeClr>
                </a:solidFill>
                <a:latin typeface="Arial" panose="020B0604020202020204" pitchFamily="34" charset="0"/>
                <a:cs typeface="Arial" panose="020B0604020202020204" pitchFamily="34" charset="0"/>
                <a:sym typeface="+mn-ea"/>
              </a:rPr>
              <a:t> </a:t>
            </a:r>
            <a:endParaRPr lang="en-US" altLang="zh-CN" sz="1200" b="1">
              <a:solidFill>
                <a:schemeClr val="tx1">
                  <a:lumMod val="50000"/>
                  <a:lumOff val="50000"/>
                </a:schemeClr>
              </a:solidFill>
              <a:latin typeface="Arial" panose="020B0604020202020204" pitchFamily="34" charset="0"/>
              <a:cs typeface="Arial" panose="020B0604020202020204" pitchFamily="34" charset="0"/>
              <a:sym typeface="+mn-ea"/>
            </a:endParaRPr>
          </a:p>
          <a:p>
            <a:endParaRPr kumimoji="1" lang="en-US" altLang="zh-CN" sz="1200" b="1" dirty="0">
              <a:solidFill>
                <a:schemeClr val="tx1">
                  <a:lumMod val="75000"/>
                  <a:lumOff val="25000"/>
                </a:schemeClr>
              </a:solidFill>
              <a:latin typeface="Arial" panose="020B0604020202020204" pitchFamily="34" charset="0"/>
              <a:cs typeface="Arial" panose="020B0604020202020204" pitchFamily="34" charset="0"/>
              <a:sym typeface="+mn-ea"/>
            </a:endParaRPr>
          </a:p>
          <a:p>
            <a:endParaRPr lang="en-US" altLang="zh-CN" sz="1200" b="1">
              <a:solidFill>
                <a:srgbClr val="545759"/>
              </a:solidFill>
              <a:latin typeface="Arial" panose="020B0604020202020204" pitchFamily="34" charset="0"/>
              <a:cs typeface="Arial" panose="020B0604020202020204" pitchFamily="34" charset="0"/>
              <a:sym typeface="+mn-ea"/>
            </a:endParaRPr>
          </a:p>
          <a:p>
            <a:endParaRPr kumimoji="1" lang="en-US" altLang="zh-CN" sz="1200" b="1" dirty="0">
              <a:solidFill>
                <a:srgbClr val="545759"/>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703580" y="2571538"/>
            <a:ext cx="7321550" cy="1383665"/>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显著提高幽门螺杆菌根除率</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缓解幽门螺杆菌治疗过程中引起的的胃肠道相关不良反应</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促进肠道菌群恢复多样性</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46" name="文本框 45"/>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2" name="文本框 71"/>
          <p:cNvSpPr txBox="1"/>
          <p:nvPr/>
        </p:nvSpPr>
        <p:spPr>
          <a:xfrm>
            <a:off x="8623300" y="3252470"/>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7" name="文本框 66"/>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7" name="文本框 36"/>
          <p:cNvSpPr txBox="1"/>
          <p:nvPr/>
        </p:nvSpPr>
        <p:spPr>
          <a:xfrm>
            <a:off x="703580" y="2222288"/>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9" name="文本框 28"/>
          <p:cNvSpPr txBox="1"/>
          <p:nvPr/>
        </p:nvSpPr>
        <p:spPr>
          <a:xfrm>
            <a:off x="8248015" y="1244600"/>
            <a:ext cx="3437890" cy="544830"/>
          </a:xfrm>
          <a:prstGeom prst="rect">
            <a:avLst/>
          </a:prstGeom>
          <a:noFill/>
        </p:spPr>
        <p:txBody>
          <a:bodyPr wrap="square" rtlCol="0">
            <a:noAutofit/>
          </a:bodyPr>
          <a:lstStyle/>
          <a:p>
            <a:pPr>
              <a:lnSpc>
                <a:spcPct val="130000"/>
              </a:lnSpc>
              <a:spcBef>
                <a:spcPts val="0"/>
              </a:spcBef>
              <a:spcAft>
                <a:spcPts val="0"/>
              </a:spcAft>
            </a:pPr>
            <a:r>
              <a:rPr lang="en-US" altLang="zh-CN" sz="1200" b="1">
                <a:solidFill>
                  <a:schemeClr val="tx1">
                    <a:lumMod val="75000"/>
                    <a:lumOff val="25000"/>
                  </a:schemeClr>
                </a:solidFill>
              </a:rPr>
              <a:t>核心辅料</a:t>
            </a:r>
            <a:r>
              <a:rPr lang="en-US" altLang="zh-CN" sz="1200">
                <a:solidFill>
                  <a:schemeClr val="tx1">
                    <a:lumMod val="75000"/>
                    <a:lumOff val="25000"/>
                  </a:schemeClr>
                </a:solidFill>
              </a:rPr>
              <a:t>: L-谷氨酰胺</a:t>
            </a:r>
            <a:endParaRPr lang="en-US" altLang="zh-CN" sz="1200">
              <a:solidFill>
                <a:schemeClr val="tx1">
                  <a:lumMod val="75000"/>
                  <a:lumOff val="25000"/>
                </a:schemeClr>
              </a:solidFill>
            </a:endParaRPr>
          </a:p>
          <a:p>
            <a:pPr>
              <a:lnSpc>
                <a:spcPct val="130000"/>
              </a:lnSpc>
              <a:spcBef>
                <a:spcPts val="0"/>
              </a:spcBef>
              <a:spcAft>
                <a:spcPts val="0"/>
              </a:spcAft>
            </a:pPr>
            <a:r>
              <a:rPr lang="en-US" altLang="zh-CN" sz="1200" b="1">
                <a:solidFill>
                  <a:schemeClr val="tx1">
                    <a:lumMod val="75000"/>
                    <a:lumOff val="25000"/>
                  </a:schemeClr>
                </a:solidFill>
              </a:rPr>
              <a:t>其他辅料</a:t>
            </a:r>
            <a:r>
              <a:rPr lang="en-US" altLang="zh-CN" sz="1200">
                <a:solidFill>
                  <a:schemeClr val="tx1">
                    <a:lumMod val="75000"/>
                    <a:lumOff val="25000"/>
                  </a:schemeClr>
                </a:solidFill>
              </a:rPr>
              <a:t>: 低聚果糖; 抗性糊精; 马铃薯淀粉</a:t>
            </a:r>
            <a:endParaRPr lang="en-US" altLang="zh-CN" sz="1200">
              <a:solidFill>
                <a:schemeClr val="tx1">
                  <a:lumMod val="75000"/>
                  <a:lumOff val="25000"/>
                </a:schemeClr>
              </a:solidFill>
            </a:endParaRPr>
          </a:p>
          <a:p>
            <a:pPr>
              <a:lnSpc>
                <a:spcPct val="130000"/>
              </a:lnSpc>
              <a:spcBef>
                <a:spcPts val="0"/>
              </a:spcBef>
              <a:spcAft>
                <a:spcPts val="0"/>
              </a:spcAft>
            </a:pP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graphicFrame>
        <p:nvGraphicFramePr>
          <p:cNvPr id="11" name="表格 10"/>
          <p:cNvGraphicFramePr/>
          <p:nvPr userDrawn="1">
            <p:custDataLst>
              <p:tags r:id="rId2"/>
            </p:custDataLst>
          </p:nvPr>
        </p:nvGraphicFramePr>
        <p:xfrm>
          <a:off x="617855" y="5132070"/>
          <a:ext cx="6816090" cy="1198245"/>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BLa80:</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NCT05662514</a:t>
                      </a: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LRa05</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ChiCTR2300072220</a:t>
                      </a: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BL21:</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NCT06544278</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BC99</a:t>
                      </a: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ChiCTR2300073499</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Lp05: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ChiCTR2400079562</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BBr60</a:t>
                      </a: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NCT06305650</a:t>
                      </a:r>
                      <a:endPar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NCT06196892</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74320">
                <a:tc gridSpan="2">
                  <a:txBody>
                    <a:bodyPr/>
                    <a:lstStyle/>
                    <a:p>
                      <a:pPr>
                        <a:buNone/>
                      </a:pPr>
                      <a:endParaRPr kumimoji="1" lang="zh-CN" altLang="en-US"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hMerge="1">
                  <a:tcPr>
                    <a:lnR>
                      <a:noFill/>
                    </a:lnR>
                    <a:lnT>
                      <a:noFill/>
                    </a:lnT>
                    <a:lnB>
                      <a:noFill/>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3136245" cy="398780"/>
            <a:chOff x="400" y="1020"/>
            <a:chExt cx="20687"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8752"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护胃清幽</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259117" y="1417955"/>
            <a:ext cx="2893708" cy="4516823"/>
          </a:xfrm>
          <a:prstGeom prst="roundRect">
            <a:avLst>
              <a:gd name="adj" fmla="val 4428"/>
            </a:avLst>
          </a:prstGeom>
          <a:solidFill>
            <a:schemeClr val="bg1"/>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624840" y="1553104"/>
            <a:ext cx="2278380" cy="368300"/>
          </a:xfrm>
          <a:prstGeom prst="rect">
            <a:avLst/>
          </a:prstGeom>
          <a:noFill/>
        </p:spPr>
        <p:txBody>
          <a:bodyPr wrap="square" rtlCol="0">
            <a:spAutoFit/>
          </a:bodyPr>
          <a:p>
            <a:pPr algn="ctr"/>
            <a:r>
              <a:rPr kumimoji="1" lang="en-US" altLang="zh-CN" b="1" noProof="0" dirty="0">
                <a:ln>
                  <a:noFill/>
                </a:ln>
                <a:solidFill>
                  <a:schemeClr val="accent2">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rPr>
              <a:t>研究成果</a:t>
            </a:r>
            <a:r>
              <a:rPr kumimoji="1" lang="en-US" altLang="zh-CN" b="1" noProof="0" dirty="0">
                <a:ln>
                  <a:noFill/>
                </a:ln>
                <a:solidFill>
                  <a:srgbClr val="AF3014"/>
                </a:solidFill>
                <a:effectLst/>
                <a:uLnTx/>
                <a:uFillTx/>
                <a:latin typeface="Arial" panose="020B0604020202020204" pitchFamily="34" charset="0"/>
                <a:ea typeface="黑体" panose="02010609060101010101" charset="-122"/>
                <a:cs typeface="Arial" panose="020B0604020202020204" pitchFamily="34" charset="0"/>
                <a:sym typeface="+mn-ea"/>
              </a:rPr>
              <a:t> </a:t>
            </a:r>
            <a:endParaRPr kumimoji="1" lang="en-US" altLang="zh-CN" b="1" noProof="0" dirty="0">
              <a:ln>
                <a:noFill/>
              </a:ln>
              <a:solidFill>
                <a:srgbClr val="AF3014"/>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37" name="矩形 36"/>
          <p:cNvSpPr/>
          <p:nvPr/>
        </p:nvSpPr>
        <p:spPr>
          <a:xfrm>
            <a:off x="7355790" y="5859145"/>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Diarrhea Symptom Relief</a:t>
            </a:r>
            <a:endParaRPr lang="en-US" altLang="zh-CN"/>
          </a:p>
        </p:txBody>
      </p:sp>
      <p:sp>
        <p:nvSpPr>
          <p:cNvPr id="23" name="文本框 22"/>
          <p:cNvSpPr txBox="1"/>
          <p:nvPr/>
        </p:nvSpPr>
        <p:spPr>
          <a:xfrm>
            <a:off x="280670" y="2072005"/>
            <a:ext cx="2675255" cy="3712210"/>
          </a:xfrm>
          <a:prstGeom prst="rect">
            <a:avLst/>
          </a:prstGeom>
          <a:noFill/>
        </p:spPr>
        <p:txBody>
          <a:bodyPr wrap="square" rtlCol="0">
            <a:noAutofit/>
          </a:bodyPr>
          <a:lstStyle/>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r>
              <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益生菌干预后显著提高幽门螺杆菌根除率</a:t>
            </a:r>
            <a:endPar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r>
              <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益生菌干预后显著缓解了幽门螺杆菌治疗过程中引起的的胃肠道相关不良反应</a:t>
            </a:r>
            <a:endPar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r>
              <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益生菌干预后促进免疫稳态的恢复</a:t>
            </a:r>
            <a:endPar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r>
              <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益生菌干预后显著改善胃功能</a:t>
            </a:r>
            <a:endPar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r>
              <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调节肠道菌群，有助于恢复菌群多样性，增加有益菌，减少有害菌</a:t>
            </a:r>
            <a:endPar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600"/>
              </a:spcAft>
              <a:buClrTx/>
              <a:buSzTx/>
              <a:buFont typeface="Arial" panose="020B0604020202020204" pitchFamily="34" charset="0"/>
              <a:buChar char="•"/>
              <a:defRPr/>
            </a:pPr>
            <a:endParaRPr kumimoji="0" lang="zh-CN" altLang="en-US" sz="14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8" name="文本框 27"/>
          <p:cNvSpPr txBox="1"/>
          <p:nvPr/>
        </p:nvSpPr>
        <p:spPr>
          <a:xfrm>
            <a:off x="259080" y="5934816"/>
            <a:ext cx="281005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900" b="1" u="none" strike="noStrike" kern="1200" cap="none" spc="0" normalizeH="0" baseline="0" noProof="0" dirty="0">
                <a:ln>
                  <a:noFill/>
                </a:ln>
                <a:solidFill>
                  <a:srgbClr val="0A66B3"/>
                </a:solidFill>
                <a:effectLst/>
                <a:uLnTx/>
                <a:uFillTx/>
                <a:latin typeface="Arial" panose="020B0604020202020204" pitchFamily="34" charset="0"/>
                <a:ea typeface="+mn-ea"/>
                <a:cs typeface="Arial" panose="020B0604020202020204" pitchFamily="34" charset="0"/>
              </a:rPr>
              <a:t> DOI: </a:t>
            </a:r>
            <a:r>
              <a:rPr kumimoji="0" lang="en-US" sz="900" b="1" u="none" strike="noStrike" kern="1200" cap="none" spc="0" normalizeH="0" baseline="0" noProof="0" dirty="0">
                <a:ln>
                  <a:noFill/>
                </a:ln>
                <a:solidFill>
                  <a:srgbClr val="0A66B3"/>
                </a:solidFill>
                <a:effectLst/>
                <a:uLnTx/>
                <a:uFillTx/>
                <a:latin typeface="Arial" panose="020B0604020202020204" pitchFamily="34" charset="0"/>
                <a:ea typeface="+mn-ea"/>
                <a:cs typeface="Arial" panose="020B0604020202020204" pitchFamily="34" charset="0"/>
                <a:hlinkClick r:id="rId1"/>
              </a:rPr>
              <a:t>10.1002/fsn3.70490</a:t>
            </a:r>
            <a:endParaRPr kumimoji="0" lang="en-US" sz="900" b="1" u="none" strike="noStrike" kern="1200" cap="none" spc="0" normalizeH="0" baseline="0" noProof="0" dirty="0">
              <a:ln>
                <a:noFill/>
              </a:ln>
              <a:solidFill>
                <a:srgbClr val="0A66B3"/>
              </a:solidFill>
              <a:effectLst/>
              <a:uLnTx/>
              <a:uFillTx/>
              <a:latin typeface="Arial" panose="020B0604020202020204" pitchFamily="34" charset="0"/>
              <a:ea typeface="+mn-ea"/>
              <a:cs typeface="Arial" panose="020B0604020202020204" pitchFamily="34" charset="0"/>
              <a:hlinkClick r:id="rId1"/>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900" b="1" noProof="0" dirty="0">
                <a:ln>
                  <a:noFill/>
                </a:ln>
                <a:solidFill>
                  <a:srgbClr val="0A66B3"/>
                </a:solidFill>
                <a:effectLst/>
                <a:uLnTx/>
                <a:uFillTx/>
                <a:latin typeface="Arial" panose="020B0604020202020204" pitchFamily="34" charset="0"/>
                <a:cs typeface="Arial" panose="020B0604020202020204" pitchFamily="34" charset="0"/>
                <a:sym typeface="+mn-ea"/>
              </a:rPr>
              <a:t>DOI: </a:t>
            </a:r>
            <a:r>
              <a:rPr lang="en-US" sz="900" b="1" noProof="0" dirty="0">
                <a:ln>
                  <a:noFill/>
                </a:ln>
                <a:solidFill>
                  <a:srgbClr val="0A66B3"/>
                </a:solidFill>
                <a:effectLst/>
                <a:uLnTx/>
                <a:uFillTx/>
                <a:latin typeface="Arial" panose="020B0604020202020204" pitchFamily="34" charset="0"/>
                <a:cs typeface="Arial" panose="020B0604020202020204" pitchFamily="34" charset="0"/>
                <a:sym typeface="+mn-ea"/>
                <a:hlinkClick r:id="rId2"/>
              </a:rPr>
              <a:t>10.1016/j.jff.2025.106681</a:t>
            </a:r>
            <a:endParaRPr kumimoji="0" lang="en-US" sz="900" b="1" i="0" u="none" strike="noStrike" kern="1200" cap="none" spc="0" normalizeH="0" baseline="0" noProof="0" dirty="0">
              <a:ln>
                <a:noFill/>
              </a:ln>
              <a:solidFill>
                <a:srgbClr val="0A66B3"/>
              </a:solidFill>
              <a:effectLst/>
              <a:uLnTx/>
              <a:uFillTx/>
              <a:latin typeface="Arial" panose="020B0604020202020204" pitchFamily="34" charset="0"/>
              <a:ea typeface="+mn-ea"/>
              <a:cs typeface="Arial" panose="020B0604020202020204" pitchFamily="34" charset="0"/>
            </a:endParaRPr>
          </a:p>
          <a:p>
            <a:pPr marL="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900" b="1" noProof="0" dirty="0">
                <a:ln>
                  <a:noFill/>
                </a:ln>
                <a:solidFill>
                  <a:srgbClr val="0A66B3"/>
                </a:solidFill>
                <a:effectLst/>
                <a:uLnTx/>
                <a:uFillTx/>
                <a:latin typeface="Arial" panose="020B0604020202020204" pitchFamily="34" charset="0"/>
                <a:cs typeface="Arial" panose="020B0604020202020204" pitchFamily="34" charset="0"/>
                <a:sym typeface="+mn-ea"/>
              </a:rPr>
              <a:t>DOI: </a:t>
            </a:r>
            <a:r>
              <a:rPr lang="en-US" sz="900" b="1" noProof="0" dirty="0">
                <a:ln>
                  <a:noFill/>
                </a:ln>
                <a:solidFill>
                  <a:srgbClr val="0A66B3"/>
                </a:solidFill>
                <a:effectLst/>
                <a:uLnTx/>
                <a:uFillTx/>
                <a:latin typeface="Arial" panose="020B0604020202020204" pitchFamily="34" charset="0"/>
                <a:cs typeface="Arial" panose="020B0604020202020204" pitchFamily="34" charset="0"/>
                <a:sym typeface="+mn-ea"/>
                <a:hlinkClick r:id="rId3"/>
              </a:rPr>
              <a:t>10.3389/fimmu.2024.1450414</a:t>
            </a:r>
            <a:endParaRPr lang="en-US" sz="900" b="1" noProof="0" dirty="0">
              <a:ln>
                <a:noFill/>
              </a:ln>
              <a:solidFill>
                <a:srgbClr val="0A66B3"/>
              </a:solidFill>
              <a:effectLst/>
              <a:uLnTx/>
              <a:uFillTx/>
              <a:latin typeface="Arial" panose="020B0604020202020204" pitchFamily="34" charset="0"/>
              <a:cs typeface="Arial" panose="020B0604020202020204" pitchFamily="34" charset="0"/>
              <a:sym typeface="+mn-ea"/>
              <a:hlinkClick r:id="rId3"/>
            </a:endParaRPr>
          </a:p>
          <a:p>
            <a:pPr marL="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900" b="1" noProof="0" dirty="0">
                <a:ln>
                  <a:noFill/>
                </a:ln>
                <a:solidFill>
                  <a:srgbClr val="0A66B3"/>
                </a:solidFill>
                <a:effectLst/>
                <a:uLnTx/>
                <a:uFillTx/>
                <a:latin typeface="Arial" panose="020B0604020202020204" pitchFamily="34" charset="0"/>
                <a:cs typeface="Arial" panose="020B0604020202020204" pitchFamily="34" charset="0"/>
                <a:sym typeface="+mn-ea"/>
              </a:rPr>
              <a:t>DOI: </a:t>
            </a:r>
            <a:r>
              <a:rPr lang="en-US" sz="900" b="1" noProof="0" dirty="0">
                <a:ln>
                  <a:noFill/>
                </a:ln>
                <a:solidFill>
                  <a:srgbClr val="0A66B3"/>
                </a:solidFill>
                <a:effectLst/>
                <a:uLnTx/>
                <a:uFillTx/>
                <a:latin typeface="Arial" panose="020B0604020202020204" pitchFamily="34" charset="0"/>
                <a:cs typeface="Arial" panose="020B0604020202020204" pitchFamily="34" charset="0"/>
                <a:sym typeface="+mn-ea"/>
                <a:hlinkClick r:id="rId4"/>
              </a:rPr>
              <a:t>10.1016/j.clnu.2025.07.004</a:t>
            </a:r>
            <a:endParaRPr kumimoji="0" lang="en-US" sz="900" b="1" i="0" u="none" strike="noStrike" kern="1200" cap="none" spc="0" normalizeH="0" baseline="0" noProof="0" dirty="0">
              <a:ln>
                <a:noFill/>
              </a:ln>
              <a:solidFill>
                <a:srgbClr val="0A66B3"/>
              </a:solidFill>
              <a:effectLst/>
              <a:uLnTx/>
              <a:uFillTx/>
              <a:latin typeface="Arial" panose="020B0604020202020204" pitchFamily="34" charset="0"/>
              <a:ea typeface="+mn-ea"/>
              <a:cs typeface="Arial" panose="020B0604020202020204" pitchFamily="34" charset="0"/>
            </a:endParaRPr>
          </a:p>
          <a:p>
            <a:pPr marL="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900" b="1" noProof="0" dirty="0">
                <a:ln>
                  <a:noFill/>
                </a:ln>
                <a:solidFill>
                  <a:srgbClr val="0A66B3"/>
                </a:solidFill>
                <a:effectLst/>
                <a:uLnTx/>
                <a:uFillTx/>
                <a:latin typeface="Arial" panose="020B0604020202020204" pitchFamily="34" charset="0"/>
                <a:cs typeface="Arial" panose="020B0604020202020204" pitchFamily="34" charset="0"/>
                <a:sym typeface="+mn-ea"/>
              </a:rPr>
              <a:t>DOI: </a:t>
            </a:r>
            <a:r>
              <a:rPr lang="en-US" sz="900" b="1" noProof="0" dirty="0">
                <a:ln>
                  <a:noFill/>
                </a:ln>
                <a:solidFill>
                  <a:srgbClr val="0A66B3"/>
                </a:solidFill>
                <a:effectLst/>
                <a:uLnTx/>
                <a:uFillTx/>
                <a:latin typeface="Arial" panose="020B0604020202020204" pitchFamily="34" charset="0"/>
                <a:cs typeface="Arial" panose="020B0604020202020204" pitchFamily="34" charset="0"/>
                <a:sym typeface="+mn-ea"/>
                <a:hlinkClick r:id="rId5"/>
              </a:rPr>
              <a:t>10.3389/fnut.2024.1484646</a:t>
            </a:r>
            <a:endParaRPr kumimoji="0" lang="en-US" sz="900" b="1" i="0" u="none" strike="noStrike" kern="1200" cap="none" spc="0" normalizeH="0" baseline="0" noProof="0" dirty="0">
              <a:ln>
                <a:noFill/>
              </a:ln>
              <a:solidFill>
                <a:srgbClr val="0A66B3"/>
              </a:solidFill>
              <a:effectLst/>
              <a:uLnTx/>
              <a:uFillTx/>
              <a:latin typeface="Arial" panose="020B0604020202020204" pitchFamily="34" charset="0"/>
              <a:ea typeface="+mn-ea"/>
              <a:cs typeface="Arial" panose="020B0604020202020204" pitchFamily="34" charset="0"/>
            </a:endParaRPr>
          </a:p>
          <a:p>
            <a:pPr marL="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900" b="1" i="0" u="none" strike="noStrike" kern="1200" cap="none" spc="0" normalizeH="0" baseline="0" noProof="0" dirty="0">
              <a:ln>
                <a:noFill/>
              </a:ln>
              <a:solidFill>
                <a:srgbClr val="0A66B3"/>
              </a:solidFill>
              <a:effectLst/>
              <a:uLnTx/>
              <a:uFillTx/>
              <a:latin typeface="Arial" panose="020B0604020202020204" pitchFamily="34" charset="0"/>
              <a:ea typeface="+mn-ea"/>
              <a:cs typeface="Arial" panose="020B0604020202020204" pitchFamily="34" charset="0"/>
              <a:hlinkClick r:id="rId1"/>
            </a:endParaRPr>
          </a:p>
        </p:txBody>
      </p:sp>
      <p:sp>
        <p:nvSpPr>
          <p:cNvPr id="15" name="圆角矩形 14"/>
          <p:cNvSpPr/>
          <p:nvPr>
            <p:custDataLst>
              <p:tags r:id="rId6"/>
            </p:custDataLst>
          </p:nvPr>
        </p:nvSpPr>
        <p:spPr>
          <a:xfrm>
            <a:off x="6373868" y="1417955"/>
            <a:ext cx="5563235" cy="4735195"/>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9" name="圆角矩形 8"/>
          <p:cNvSpPr/>
          <p:nvPr>
            <p:custDataLst>
              <p:tags r:id="rId7"/>
            </p:custDataLst>
          </p:nvPr>
        </p:nvSpPr>
        <p:spPr>
          <a:xfrm>
            <a:off x="3350633" y="1417320"/>
            <a:ext cx="2912110" cy="4735830"/>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8" name="组合 7"/>
          <p:cNvGrpSpPr/>
          <p:nvPr>
            <p:custDataLst>
              <p:tags r:id="rId8"/>
            </p:custDataLst>
          </p:nvPr>
        </p:nvGrpSpPr>
        <p:grpSpPr>
          <a:xfrm>
            <a:off x="3332741" y="1407795"/>
            <a:ext cx="857717" cy="306705"/>
            <a:chOff x="6891" y="1828"/>
            <a:chExt cx="1068" cy="483"/>
          </a:xfrm>
        </p:grpSpPr>
        <p:sp>
          <p:nvSpPr>
            <p:cNvPr id="14" name="文本框 13"/>
            <p:cNvSpPr txBox="1"/>
            <p:nvPr>
              <p:custDataLst>
                <p:tags r:id="rId9"/>
              </p:custDataLst>
            </p:nvPr>
          </p:nvSpPr>
          <p:spPr>
            <a:xfrm>
              <a:off x="6891" y="1828"/>
              <a:ext cx="1068" cy="483"/>
            </a:xfrm>
            <a:prstGeom prst="rect">
              <a:avLst/>
            </a:prstGeom>
            <a:noFill/>
            <a:ln>
              <a:noFill/>
            </a:ln>
          </p:spPr>
          <p:txBody>
            <a:bodyPr wrap="square" rtlCol="0">
              <a:spAutoFit/>
            </a:bodyPr>
            <a:p>
              <a:pPr algn="ctr"/>
              <a:r>
                <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4 周</a:t>
              </a:r>
              <a:endPar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 name="圆角矩形 1"/>
            <p:cNvSpPr/>
            <p:nvPr>
              <p:custDataLst>
                <p:tags r:id="rId10"/>
              </p:custDataLst>
            </p:nvPr>
          </p:nvSpPr>
          <p:spPr>
            <a:xfrm>
              <a:off x="6928" y="1828"/>
              <a:ext cx="101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7" name="文本框 16"/>
          <p:cNvSpPr txBox="1"/>
          <p:nvPr/>
        </p:nvSpPr>
        <p:spPr>
          <a:xfrm>
            <a:off x="3652893" y="4848860"/>
            <a:ext cx="2376170" cy="64516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益生菌干预后患者的幽门螺杆菌根除率提</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高了</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13.98%</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endParaRPr kumimoji="0"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18" name="文本框 17"/>
          <p:cNvSpPr txBox="1"/>
          <p:nvPr/>
        </p:nvSpPr>
        <p:spPr>
          <a:xfrm>
            <a:off x="6462133" y="4831080"/>
            <a:ext cx="5456555" cy="119888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20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益生</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菌干预缓解患者腹痛的有效率提高了</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2.52</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倍（</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55.31%</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），缓解腹胀的有效率提高了</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2.1</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倍（</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31.43%</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）、缓解反酸的有效率提高了</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2.3</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倍（</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44%</a:t>
            </a:r>
            <a:r>
              <a:rPr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），表明益生菌能够有效缓解幽门螺杆菌患者治疗过程中的腹痛、腹胀、反酸等不良反应的发生</a:t>
            </a:r>
            <a:r>
              <a:rPr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endParaRPr kumimoji="0"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19" name="文本框 18"/>
          <p:cNvSpPr txBox="1"/>
          <p:nvPr/>
        </p:nvSpPr>
        <p:spPr>
          <a:xfrm>
            <a:off x="3565525" y="1842770"/>
            <a:ext cx="228600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显著提高</a:t>
            </a:r>
            <a:endParaRPr kumimoji="0" lang="en-US" altLang="zh-CN"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幽门螺杆菌根除率</a:t>
            </a:r>
            <a:endParaRPr kumimoji="0" lang="zh-CN" altLang="en-US" sz="1400" b="1" i="1"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20" name="文本框 19"/>
          <p:cNvSpPr txBox="1"/>
          <p:nvPr/>
        </p:nvSpPr>
        <p:spPr>
          <a:xfrm>
            <a:off x="6447259" y="1852233"/>
            <a:ext cx="5520347"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显著缓解了幽门螺杆菌</a:t>
            </a:r>
            <a:endParaRPr kumimoji="0" lang="en-US" altLang="zh-CN"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治疗过程中的胃肠道相关不良反应</a:t>
            </a:r>
            <a:endParaRPr kumimoji="0" lang="zh-CN" alt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pic>
        <p:nvPicPr>
          <p:cNvPr id="10" name="图片 9"/>
          <p:cNvPicPr>
            <a:picLocks noChangeAspect="1"/>
          </p:cNvPicPr>
          <p:nvPr/>
        </p:nvPicPr>
        <p:blipFill>
          <a:blip r:embed="rId11"/>
          <a:stretch>
            <a:fillRect/>
          </a:stretch>
        </p:blipFill>
        <p:spPr>
          <a:xfrm>
            <a:off x="3765288" y="2502535"/>
            <a:ext cx="2047875" cy="2204720"/>
          </a:xfrm>
          <a:prstGeom prst="rect">
            <a:avLst/>
          </a:prstGeom>
        </p:spPr>
      </p:pic>
      <p:pic>
        <p:nvPicPr>
          <p:cNvPr id="26" name="图片 25"/>
          <p:cNvPicPr>
            <a:picLocks noChangeAspect="1"/>
          </p:cNvPicPr>
          <p:nvPr/>
        </p:nvPicPr>
        <p:blipFill>
          <a:blip r:embed="rId12" cstate="email"/>
          <a:srcRect r="24619"/>
          <a:stretch>
            <a:fillRect/>
          </a:stretch>
        </p:blipFill>
        <p:spPr>
          <a:xfrm>
            <a:off x="6525633" y="2626995"/>
            <a:ext cx="5148580" cy="1998980"/>
          </a:xfrm>
          <a:prstGeom prst="rect">
            <a:avLst/>
          </a:prstGeom>
        </p:spPr>
      </p:pic>
      <p:pic>
        <p:nvPicPr>
          <p:cNvPr id="29" name="图片 28" descr="向上箭头"/>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4620000" flipH="1">
            <a:off x="7156188" y="3162300"/>
            <a:ext cx="328930" cy="328930"/>
          </a:xfrm>
          <a:prstGeom prst="rect">
            <a:avLst/>
          </a:prstGeom>
        </p:spPr>
      </p:pic>
      <p:sp>
        <p:nvSpPr>
          <p:cNvPr id="30" name="文本框 29"/>
          <p:cNvSpPr txBox="1"/>
          <p:nvPr/>
        </p:nvSpPr>
        <p:spPr>
          <a:xfrm>
            <a:off x="6979023" y="2853690"/>
            <a:ext cx="830580" cy="275590"/>
          </a:xfrm>
          <a:prstGeom prst="rect">
            <a:avLst/>
          </a:prstGeom>
          <a:noFill/>
        </p:spPr>
        <p:txBody>
          <a:bodyPr wrap="square" rtlCol="0">
            <a:spAutoFit/>
          </a:bodyPr>
          <a:p>
            <a:r>
              <a:rPr lang="en-US" altLang="zh-CN" sz="1200" b="1">
                <a:solidFill>
                  <a:srgbClr val="C00000"/>
                </a:solidFill>
              </a:rPr>
              <a:t>55.31%</a:t>
            </a:r>
            <a:endParaRPr lang="en-US" altLang="zh-CN" sz="1200" b="1">
              <a:solidFill>
                <a:srgbClr val="C00000"/>
              </a:solidFill>
            </a:endParaRPr>
          </a:p>
        </p:txBody>
      </p:sp>
      <p:pic>
        <p:nvPicPr>
          <p:cNvPr id="31" name="图片 30" descr="向上箭头"/>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4620000" flipH="1">
            <a:off x="8902439" y="3187065"/>
            <a:ext cx="328930" cy="328930"/>
          </a:xfrm>
          <a:prstGeom prst="rect">
            <a:avLst/>
          </a:prstGeom>
        </p:spPr>
      </p:pic>
      <p:sp>
        <p:nvSpPr>
          <p:cNvPr id="32" name="文本框 31"/>
          <p:cNvSpPr txBox="1"/>
          <p:nvPr/>
        </p:nvSpPr>
        <p:spPr>
          <a:xfrm>
            <a:off x="8668759" y="2936240"/>
            <a:ext cx="790575" cy="275590"/>
          </a:xfrm>
          <a:prstGeom prst="rect">
            <a:avLst/>
          </a:prstGeom>
          <a:noFill/>
        </p:spPr>
        <p:txBody>
          <a:bodyPr wrap="square" rtlCol="0">
            <a:spAutoFit/>
          </a:bodyPr>
          <a:p>
            <a:r>
              <a:rPr lang="en-US" altLang="zh-CN" sz="1200" b="1">
                <a:solidFill>
                  <a:srgbClr val="C00000"/>
                </a:solidFill>
              </a:rPr>
              <a:t>31.43%</a:t>
            </a:r>
            <a:endParaRPr lang="en-US" altLang="zh-CN" sz="1200" b="1">
              <a:solidFill>
                <a:srgbClr val="C00000"/>
              </a:solidFill>
            </a:endParaRPr>
          </a:p>
        </p:txBody>
      </p:sp>
      <p:pic>
        <p:nvPicPr>
          <p:cNvPr id="3" name="图片 2" descr="向上箭头"/>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4200000" flipH="1">
            <a:off x="10626464" y="3183890"/>
            <a:ext cx="328930" cy="328930"/>
          </a:xfrm>
          <a:prstGeom prst="rect">
            <a:avLst/>
          </a:prstGeom>
        </p:spPr>
      </p:pic>
      <p:sp>
        <p:nvSpPr>
          <p:cNvPr id="35" name="文本框 34"/>
          <p:cNvSpPr txBox="1"/>
          <p:nvPr/>
        </p:nvSpPr>
        <p:spPr>
          <a:xfrm>
            <a:off x="10392784" y="2936240"/>
            <a:ext cx="691515" cy="275590"/>
          </a:xfrm>
          <a:prstGeom prst="rect">
            <a:avLst/>
          </a:prstGeom>
          <a:noFill/>
        </p:spPr>
        <p:txBody>
          <a:bodyPr wrap="square" rtlCol="0">
            <a:spAutoFit/>
          </a:bodyPr>
          <a:p>
            <a:r>
              <a:rPr lang="en-US" altLang="zh-CN" sz="1200" b="1">
                <a:solidFill>
                  <a:srgbClr val="C00000"/>
                </a:solidFill>
              </a:rPr>
              <a:t>44%</a:t>
            </a:r>
            <a:endParaRPr lang="en-US" altLang="zh-CN" sz="1200" b="1">
              <a:solidFill>
                <a:srgbClr val="C00000"/>
              </a:solidFill>
            </a:endParaRPr>
          </a:p>
        </p:txBody>
      </p:sp>
      <p:pic>
        <p:nvPicPr>
          <p:cNvPr id="36" name="图片 35" descr="向上箭头"/>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640000" flipH="1">
            <a:off x="4494903" y="2864485"/>
            <a:ext cx="328930" cy="328930"/>
          </a:xfrm>
          <a:prstGeom prst="rect">
            <a:avLst/>
          </a:prstGeom>
        </p:spPr>
      </p:pic>
      <p:sp>
        <p:nvSpPr>
          <p:cNvPr id="4" name="文本框 3"/>
          <p:cNvSpPr txBox="1"/>
          <p:nvPr/>
        </p:nvSpPr>
        <p:spPr>
          <a:xfrm>
            <a:off x="4084693" y="2679700"/>
            <a:ext cx="836930" cy="275590"/>
          </a:xfrm>
          <a:prstGeom prst="rect">
            <a:avLst/>
          </a:prstGeom>
          <a:noFill/>
        </p:spPr>
        <p:txBody>
          <a:bodyPr wrap="square" rtlCol="0">
            <a:spAutoFit/>
          </a:bodyPr>
          <a:p>
            <a:r>
              <a:rPr lang="en-US" altLang="zh-CN" sz="1200" b="1">
                <a:solidFill>
                  <a:srgbClr val="C00000"/>
                </a:solidFill>
              </a:rPr>
              <a:t>13.98%</a:t>
            </a:r>
            <a:endParaRPr lang="en-US" altLang="zh-CN" sz="1200" b="1">
              <a:solidFill>
                <a:srgbClr val="C00000"/>
              </a:solidFill>
            </a:endParaRPr>
          </a:p>
        </p:txBody>
      </p:sp>
      <p:grpSp>
        <p:nvGrpSpPr>
          <p:cNvPr id="6" name="组合 5"/>
          <p:cNvGrpSpPr/>
          <p:nvPr>
            <p:custDataLst>
              <p:tags r:id="rId15"/>
            </p:custDataLst>
          </p:nvPr>
        </p:nvGrpSpPr>
        <p:grpSpPr>
          <a:xfrm>
            <a:off x="6373495" y="1417955"/>
            <a:ext cx="789940" cy="306705"/>
            <a:chOff x="6891" y="1828"/>
            <a:chExt cx="1068" cy="483"/>
          </a:xfrm>
        </p:grpSpPr>
        <p:sp>
          <p:nvSpPr>
            <p:cNvPr id="7" name="文本框 6"/>
            <p:cNvSpPr txBox="1"/>
            <p:nvPr>
              <p:custDataLst>
                <p:tags r:id="rId16"/>
              </p:custDataLst>
            </p:nvPr>
          </p:nvSpPr>
          <p:spPr>
            <a:xfrm>
              <a:off x="6891" y="1828"/>
              <a:ext cx="1068" cy="483"/>
            </a:xfrm>
            <a:prstGeom prst="rect">
              <a:avLst/>
            </a:prstGeom>
            <a:noFill/>
            <a:ln>
              <a:noFill/>
            </a:ln>
          </p:spPr>
          <p:txBody>
            <a:bodyPr wrap="square" rtlCol="0">
              <a:spAutoFit/>
            </a:bodyPr>
            <a:p>
              <a:pPr algn="ctr"/>
              <a:r>
                <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4 周</a:t>
              </a:r>
              <a:endPar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1" name="圆角矩形 10"/>
            <p:cNvSpPr/>
            <p:nvPr>
              <p:custDataLst>
                <p:tags r:id="rId17"/>
              </p:custDataLst>
            </p:nvPr>
          </p:nvSpPr>
          <p:spPr>
            <a:xfrm>
              <a:off x="6928" y="1828"/>
              <a:ext cx="101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1894820" cy="706755"/>
            <a:chOff x="400" y="1020"/>
            <a:chExt cx="18732"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6797" cy="1113"/>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便秘型肠易激综合征调节（</a:t>
              </a:r>
              <a:r>
                <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rPr>
                <a:t>IBS-C</a:t>
              </a: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FF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en-US" altLang="zh-CN" sz="1200" b="1" dirty="0">
                <a:solidFill>
                  <a:srgbClr val="5E3D1C"/>
                </a:solidFill>
                <a:latin typeface="Arial" panose="020B0604020202020204" pitchFamily="34" charset="0"/>
                <a:cs typeface="Arial" panose="020B0604020202020204" pitchFamily="34" charset="0"/>
                <a:sym typeface="+mn-ea"/>
              </a:rPr>
              <a:t>临床研究</a:t>
            </a:r>
            <a:endParaRPr kumimoji="1" lang="en-US" altLang="zh-CN" sz="1200" b="1" dirty="0">
              <a:solidFill>
                <a:srgbClr val="5E3D1C"/>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435610" y="998855"/>
            <a:ext cx="7398385" cy="1139825"/>
          </a:xfrm>
          <a:prstGeom prst="rect">
            <a:avLst/>
          </a:prstGeom>
          <a:noFill/>
        </p:spPr>
        <p:txBody>
          <a:bodyPr wrap="square" rtlCol="0">
            <a:noAutofit/>
          </a:bodyPr>
          <a:lstStyle/>
          <a:p>
            <a:endParaRPr lang="en-US" altLang="zh-CN" sz="1200" i="1">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a:lnSpc>
                <a:spcPct val="130000"/>
              </a:lnSpc>
            </a:pPr>
            <a:r>
              <a:rPr lang="en-US" altLang="zh-CN" sz="1200">
                <a:solidFill>
                  <a:srgbClr val="843C0B"/>
                </a:solidFill>
                <a:latin typeface="Arial" panose="020B0604020202020204" pitchFamily="34" charset="0"/>
                <a:ea typeface="黑体" panose="02010609060101010101" charset="-122"/>
                <a:cs typeface="Arial" panose="020B0604020202020204" pitchFamily="34" charset="0"/>
                <a:sym typeface="+mn-ea"/>
              </a:rPr>
              <a:t>动物双歧杆菌乳</a:t>
            </a:r>
            <a:r>
              <a:rPr lang="en-US" altLang="zh-CN" sz="1200">
                <a:solidFill>
                  <a:srgbClr val="843C0B"/>
                </a:solidFill>
                <a:latin typeface="Arial" panose="020B0604020202020204" pitchFamily="34" charset="0"/>
                <a:ea typeface="黑体" panose="02010609060101010101" charset="-122"/>
                <a:cs typeface="Arial" panose="020B0604020202020204" pitchFamily="34" charset="0"/>
                <a:sym typeface="+mn-ea"/>
              </a:rPr>
              <a:t>亚种 BLa80; 鼠李糖乳酪杆菌 LRa05;</a:t>
            </a:r>
            <a:endParaRPr lang="en-US" altLang="zh-CN" sz="1200">
              <a:solidFill>
                <a:srgbClr val="843C0B"/>
              </a:solidFill>
              <a:latin typeface="Arial" panose="020B0604020202020204" pitchFamily="34" charset="0"/>
              <a:ea typeface="黑体" panose="02010609060101010101" charset="-122"/>
              <a:cs typeface="Arial" panose="020B0604020202020204" pitchFamily="34" charset="0"/>
              <a:sym typeface="+mn-ea"/>
            </a:endParaRPr>
          </a:p>
          <a:p>
            <a:pPr>
              <a:lnSpc>
                <a:spcPct val="130000"/>
              </a:lnSpc>
            </a:pPr>
            <a:r>
              <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rPr>
              <a:t>长双歧杆菌长亚种 BL21; 乳酸片球菌 PA53;</a:t>
            </a:r>
            <a:endPar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endParaRPr>
          </a:p>
          <a:p>
            <a:pPr>
              <a:lnSpc>
                <a:spcPct val="130000"/>
              </a:lnSpc>
            </a:pPr>
            <a:r>
              <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rPr>
              <a:t>两歧双歧杆菌 BBi32; </a:t>
            </a:r>
            <a:r>
              <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rPr>
              <a:t>凝结魏茨曼氏菌 BC99</a:t>
            </a:r>
            <a:endParaRPr lang="en-US" altLang="zh-CN" sz="1200" b="1">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endParaRPr>
          </a:p>
          <a:p>
            <a:pPr>
              <a:lnSpc>
                <a:spcPct val="130000"/>
              </a:lnSpc>
            </a:pPr>
            <a:endParaRPr kumimoji="1" lang="en-US" altLang="zh-CN" sz="1200" b="1" dirty="0">
              <a:solidFill>
                <a:srgbClr val="545759"/>
              </a:solidFill>
              <a:latin typeface="Arial" panose="020B0604020202020204" pitchFamily="34" charset="0"/>
              <a:ea typeface="Arial" panose="020B0604020202020204" pitchFamily="34" charset="0"/>
              <a:cs typeface="Arial" panose="020B0604020202020204" pitchFamily="34" charset="0"/>
              <a:sym typeface="+mn-ea"/>
            </a:endParaRPr>
          </a:p>
          <a:p>
            <a:pPr>
              <a:lnSpc>
                <a:spcPct val="130000"/>
              </a:lnSpc>
            </a:pPr>
            <a:endParaRPr lang="en-US" altLang="zh-CN" sz="1200" b="1">
              <a:solidFill>
                <a:srgbClr val="545759"/>
              </a:solidFill>
              <a:latin typeface="Arial" panose="020B0604020202020204" pitchFamily="34" charset="0"/>
              <a:cs typeface="Arial" panose="020B0604020202020204" pitchFamily="34" charset="0"/>
              <a:sym typeface="+mn-ea"/>
            </a:endParaRPr>
          </a:p>
          <a:p>
            <a:endParaRPr kumimoji="1" lang="en-US" altLang="zh-CN" sz="1200" b="1" dirty="0">
              <a:solidFill>
                <a:srgbClr val="545759"/>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703580" y="2578100"/>
            <a:ext cx="7321550" cy="1060450"/>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增加每日排便次数</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改善粪便性状</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缓解肠易激综合征（</a:t>
            </a:r>
            <a:r>
              <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IBS</a:t>
            </a: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）相关症状，并提升生活质量</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46" name="文本框 45"/>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2" name="文本框 71"/>
          <p:cNvSpPr txBox="1"/>
          <p:nvPr/>
        </p:nvSpPr>
        <p:spPr>
          <a:xfrm>
            <a:off x="8623300" y="3252470"/>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7" name="文本框 66"/>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7" name="文本框 36"/>
          <p:cNvSpPr txBox="1"/>
          <p:nvPr/>
        </p:nvSpPr>
        <p:spPr>
          <a:xfrm>
            <a:off x="703580" y="2275205"/>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9" name="文本框 28"/>
          <p:cNvSpPr txBox="1"/>
          <p:nvPr/>
        </p:nvSpPr>
        <p:spPr>
          <a:xfrm>
            <a:off x="8512810" y="1437005"/>
            <a:ext cx="3556635" cy="544830"/>
          </a:xfrm>
          <a:prstGeom prst="rect">
            <a:avLst/>
          </a:prstGeom>
          <a:noFill/>
        </p:spPr>
        <p:txBody>
          <a:bodyPr wrap="square" rtlCol="0">
            <a:noAutofit/>
          </a:bodyPr>
          <a:lstStyle/>
          <a:p>
            <a:pPr>
              <a:lnSpc>
                <a:spcPct val="130000"/>
              </a:lnSpc>
              <a:spcBef>
                <a:spcPts val="0"/>
              </a:spcBef>
              <a:spcAft>
                <a:spcPts val="0"/>
              </a:spcAft>
            </a:pPr>
            <a:r>
              <a:rPr lang="en-US" altLang="zh-CN" sz="1200" b="1">
                <a:solidFill>
                  <a:schemeClr val="tx1">
                    <a:lumMod val="75000"/>
                    <a:lumOff val="25000"/>
                  </a:schemeClr>
                </a:solidFill>
              </a:rPr>
              <a:t>辅料</a:t>
            </a:r>
            <a:r>
              <a:rPr lang="en-US" altLang="zh-CN" sz="1200">
                <a:solidFill>
                  <a:schemeClr val="tx1">
                    <a:lumMod val="75000"/>
                    <a:lumOff val="25000"/>
                  </a:schemeClr>
                </a:solidFill>
              </a:rPr>
              <a:t>: 菊粉; 低聚果糖; 阿拉伯胶; 马铃薯淀粉</a:t>
            </a:r>
            <a:endParaRPr lang="en-US" altLang="zh-CN" sz="1200">
              <a:solidFill>
                <a:schemeClr val="tx1">
                  <a:lumMod val="75000"/>
                  <a:lumOff val="25000"/>
                </a:schemeClr>
              </a:solidFill>
            </a:endParaRPr>
          </a:p>
          <a:p>
            <a:pPr>
              <a:lnSpc>
                <a:spcPct val="130000"/>
              </a:lnSpc>
              <a:spcBef>
                <a:spcPts val="0"/>
              </a:spcBef>
              <a:spcAft>
                <a:spcPts val="0"/>
              </a:spcAft>
            </a:pP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graphicFrame>
        <p:nvGraphicFramePr>
          <p:cNvPr id="11" name="表格 10"/>
          <p:cNvGraphicFramePr/>
          <p:nvPr userDrawn="1">
            <p:custDataLst>
              <p:tags r:id="rId2"/>
            </p:custDataLst>
          </p:nvPr>
        </p:nvGraphicFramePr>
        <p:xfrm>
          <a:off x="617855" y="5132070"/>
          <a:ext cx="6816090" cy="1198245"/>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kumimoji="1" lang="en-US" altLang="zh-CN" sz="900" b="1" dirty="0">
                          <a:solidFill>
                            <a:schemeClr val="accent2">
                              <a:lumMod val="50000"/>
                            </a:schemeClr>
                          </a:solidFill>
                          <a:latin typeface="Arial" panose="020B0604020202020204" pitchFamily="34" charset="0"/>
                          <a:cs typeface="Arial" panose="020B0604020202020204" pitchFamily="34" charset="0"/>
                          <a:sym typeface="+mn-ea"/>
                        </a:rPr>
                        <a:t>BLa80</a:t>
                      </a:r>
                      <a:r>
                        <a:rPr kumimoji="1" lang="en-US" altLang="zh-CN" sz="900" b="0" dirty="0">
                          <a:solidFill>
                            <a:schemeClr val="accent2">
                              <a:lumMod val="50000"/>
                            </a:schemeClr>
                          </a:solidFill>
                          <a:latin typeface="Arial" panose="020B0604020202020204" pitchFamily="34" charset="0"/>
                          <a:cs typeface="Arial" panose="020B0604020202020204" pitchFamily="34" charset="0"/>
                          <a:sym typeface="+mn-ea"/>
                        </a:rPr>
                        <a:t>:</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NCT04798417</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kumimoji="1" lang="en-US" altLang="zh-CN" sz="900" dirty="0">
                          <a:solidFill>
                            <a:schemeClr val="accent2">
                              <a:lumMod val="50000"/>
                            </a:schemeClr>
                          </a:solidFill>
                          <a:latin typeface="Arial" panose="020B0604020202020204" pitchFamily="34" charset="0"/>
                          <a:cs typeface="Arial" panose="020B0604020202020204" pitchFamily="34" charset="0"/>
                          <a:sym typeface="+mn-ea"/>
                        </a:rPr>
                        <a:t>L</a:t>
                      </a:r>
                      <a:r>
                        <a:rPr kumimoji="1" lang="en-US" altLang="zh-CN" sz="900" b="1" dirty="0">
                          <a:solidFill>
                            <a:schemeClr val="accent2">
                              <a:lumMod val="50000"/>
                            </a:schemeClr>
                          </a:solidFill>
                          <a:latin typeface="Arial" panose="020B0604020202020204" pitchFamily="34" charset="0"/>
                          <a:cs typeface="Arial" panose="020B0604020202020204" pitchFamily="34" charset="0"/>
                          <a:sym typeface="+mn-ea"/>
                        </a:rPr>
                        <a:t>Ra05</a:t>
                      </a:r>
                      <a:r>
                        <a:rPr kumimoji="1" lang="en-US" altLang="zh-CN" sz="900" b="0" dirty="0">
                          <a:solidFill>
                            <a:srgbClr val="AF3014"/>
                          </a:solidFill>
                          <a:latin typeface="Arial" panose="020B0604020202020204" pitchFamily="34" charset="0"/>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NCT06103240</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ChiCTR2300072220</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ChiCTR2100053700</a:t>
                      </a:r>
                      <a:endParaRPr lang="en-US"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kumimoji="1" lang="en-US" altLang="zh-CN" sz="900" b="1" dirty="0">
                          <a:solidFill>
                            <a:schemeClr val="accent2">
                              <a:lumMod val="50000"/>
                            </a:schemeClr>
                          </a:solidFill>
                          <a:latin typeface="Arial" panose="020B0604020202020204" pitchFamily="34" charset="0"/>
                          <a:cs typeface="Arial" panose="020B0604020202020204" pitchFamily="34" charset="0"/>
                          <a:sym typeface="+mn-ea"/>
                        </a:rPr>
                        <a:t>BL21</a:t>
                      </a:r>
                      <a:r>
                        <a:rPr kumimoji="1" lang="en-US" altLang="zh-CN" sz="900" dirty="0">
                          <a:solidFill>
                            <a:schemeClr val="accent2">
                              <a:lumMod val="50000"/>
                            </a:schemeClr>
                          </a:solidFill>
                          <a:latin typeface="Arial" panose="020B0604020202020204" pitchFamily="34" charset="0"/>
                          <a:cs typeface="Arial" panose="020B0604020202020204" pitchFamily="34" charset="0"/>
                          <a:sym typeface="+mn-ea"/>
                        </a:rPr>
                        <a:t>:</a:t>
                      </a:r>
                      <a:r>
                        <a:rPr kumimoji="1" lang="en-US" altLang="zh-CN" sz="900" dirty="0">
                          <a:solidFill>
                            <a:srgbClr val="9E1C51"/>
                          </a:solidFill>
                          <a:latin typeface="Arial" panose="020B0604020202020204" pitchFamily="34" charset="0"/>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ChiCTR2300069881</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NCT06140641</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ChiCTR2300073299</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NCT06544278</a:t>
                      </a:r>
                      <a:endPar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PA53</a:t>
                      </a: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a:t>
                      </a:r>
                      <a:r>
                        <a:rPr lang="en-US" sz="900" dirty="0">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NCT06761443</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NCT06648590</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BBi32</a:t>
                      </a: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a:t>
                      </a:r>
                      <a:r>
                        <a:rPr lang="en-US" sz="900" dirty="0">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NCT06886711</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BC99</a:t>
                      </a:r>
                      <a:r>
                        <a:rPr lang="en-US" sz="900" dirty="0">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ChiCTR2200065493</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NCT06637397</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74320">
                <a:tc gridSpan="2">
                  <a:txBody>
                    <a:bodyPr/>
                    <a:lstStyle/>
                    <a:p>
                      <a:pPr>
                        <a:buNone/>
                      </a:pPr>
                      <a:endParaRPr kumimoji="1" lang="zh-CN" altLang="en-US"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hMerge="1">
                  <a:tcPr>
                    <a:lnR>
                      <a:noFill/>
                    </a:lnR>
                    <a:lnT>
                      <a:noFill/>
                    </a:lnT>
                    <a:lnB>
                      <a:noFill/>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圆角矩形 11"/>
          <p:cNvSpPr/>
          <p:nvPr>
            <p:custDataLst>
              <p:tags r:id="rId1"/>
            </p:custDataLst>
          </p:nvPr>
        </p:nvSpPr>
        <p:spPr>
          <a:xfrm>
            <a:off x="7590493" y="1653529"/>
            <a:ext cx="4451689" cy="4281207"/>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7" name="圆角矩形 6"/>
          <p:cNvSpPr/>
          <p:nvPr>
            <p:custDataLst>
              <p:tags r:id="rId2"/>
            </p:custDataLst>
          </p:nvPr>
        </p:nvSpPr>
        <p:spPr>
          <a:xfrm>
            <a:off x="2961684" y="1653529"/>
            <a:ext cx="4451689" cy="4281207"/>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13136245" cy="706755"/>
            <a:chOff x="400" y="1020"/>
            <a:chExt cx="20687"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8752" cy="1113"/>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便秘型肠易激综合征调节（</a:t>
              </a:r>
              <a:r>
                <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rPr>
                <a:t>IBS-C</a:t>
              </a: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3" cstate="email"/>
          <a:stretch>
            <a:fillRect/>
          </a:stretch>
        </p:blipFill>
        <p:spPr>
          <a:xfrm>
            <a:off x="3074607" y="2456882"/>
            <a:ext cx="4225925" cy="2729230"/>
          </a:xfrm>
          <a:prstGeom prst="rect">
            <a:avLst/>
          </a:prstGeom>
        </p:spPr>
      </p:pic>
      <p:pic>
        <p:nvPicPr>
          <p:cNvPr id="10" name="图片 9"/>
          <p:cNvPicPr>
            <a:picLocks noChangeAspect="1"/>
          </p:cNvPicPr>
          <p:nvPr/>
        </p:nvPicPr>
        <p:blipFill>
          <a:blip r:embed="rId4"/>
          <a:stretch>
            <a:fillRect/>
          </a:stretch>
        </p:blipFill>
        <p:spPr>
          <a:xfrm>
            <a:off x="7664450" y="2402840"/>
            <a:ext cx="4361815" cy="2339975"/>
          </a:xfrm>
          <a:prstGeom prst="rect">
            <a:avLst/>
          </a:prstGeom>
        </p:spPr>
      </p:pic>
      <p:sp>
        <p:nvSpPr>
          <p:cNvPr id="3" name="文本框 2"/>
          <p:cNvSpPr txBox="1"/>
          <p:nvPr/>
        </p:nvSpPr>
        <p:spPr>
          <a:xfrm>
            <a:off x="3234358" y="5186139"/>
            <a:ext cx="4054889" cy="549601"/>
          </a:xfrm>
          <a:prstGeom prst="rect">
            <a:avLst/>
          </a:prstGeom>
        </p:spPr>
        <p:txBody>
          <a:bodyPr wrap="square">
            <a:noAutofit/>
          </a:bodyPr>
          <a:p>
            <a:pPr algn="just">
              <a:lnSpc>
                <a:spcPct val="110000"/>
              </a:lnSpc>
            </a:pP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益生菌干预显著增加每日平均排便次数，表明其在改善排便功能方面具有积极作用。</a:t>
            </a:r>
            <a:endParaRPr kumimoji="1" lang="zh-CN" altLang="en-US" sz="1200" i="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6" name="文本框 5"/>
          <p:cNvSpPr txBox="1"/>
          <p:nvPr/>
        </p:nvSpPr>
        <p:spPr>
          <a:xfrm>
            <a:off x="7940040" y="4996180"/>
            <a:ext cx="3707130" cy="645160"/>
          </a:xfrm>
          <a:prstGeom prst="rect">
            <a:avLst/>
          </a:prstGeom>
        </p:spPr>
        <p:txBody>
          <a:bodyPr wrap="square">
            <a:spAutoFit/>
          </a:bodyPr>
          <a:p>
            <a:pPr algn="just"/>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益生菌干预显著降低</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IBS</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症状严重程度，提示其在缓解腹痛、腹胀及排便异常等核心症状方面具有积极作用。</a:t>
            </a:r>
            <a:endParaRPr kumimoji="1" lang="zh-CN" altLang="en-US" sz="1200" i="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14" name="文本框 13"/>
          <p:cNvSpPr txBox="1"/>
          <p:nvPr/>
        </p:nvSpPr>
        <p:spPr>
          <a:xfrm>
            <a:off x="194098" y="5659649"/>
            <a:ext cx="2359660" cy="260350"/>
          </a:xfrm>
          <a:prstGeom prst="rect">
            <a:avLst/>
          </a:prstGeom>
          <a:noFill/>
        </p:spPr>
        <p:txBody>
          <a:bodyPr wrap="none" rtlCol="0">
            <a:spAutoFit/>
          </a:bodyPr>
          <a:lstStyle/>
          <a:p>
            <a:r>
              <a:rPr kumimoji="1" lang="en-US" altLang="zh-CN" sz="1100" b="1" dirty="0">
                <a:solidFill>
                  <a:schemeClr val="accent1">
                    <a:lumMod val="75000"/>
                  </a:schemeClr>
                </a:solidFill>
              </a:rPr>
              <a:t>DOI: 10.1007/s00394-024-03398-8</a:t>
            </a:r>
            <a:endParaRPr kumimoji="1" lang="en-US" altLang="zh-CN" sz="1100" b="1" dirty="0">
              <a:solidFill>
                <a:schemeClr val="accent1">
                  <a:lumMod val="75000"/>
                </a:schemeClr>
              </a:solidFill>
            </a:endParaRPr>
          </a:p>
        </p:txBody>
      </p:sp>
      <p:sp>
        <p:nvSpPr>
          <p:cNvPr id="75" name="圆角矩形 74"/>
          <p:cNvSpPr/>
          <p:nvPr/>
        </p:nvSpPr>
        <p:spPr>
          <a:xfrm>
            <a:off x="259080" y="1657350"/>
            <a:ext cx="2468880" cy="3936365"/>
          </a:xfrm>
          <a:prstGeom prst="roundRect">
            <a:avLst>
              <a:gd name="adj" fmla="val 4428"/>
            </a:avLst>
          </a:prstGeom>
          <a:solidFill>
            <a:schemeClr val="bg1"/>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182880" y="2332990"/>
            <a:ext cx="2468880" cy="1993265"/>
          </a:xfrm>
          <a:prstGeom prst="rect">
            <a:avLst/>
          </a:prstGeom>
          <a:noFill/>
        </p:spPr>
        <p:txBody>
          <a:bodyPr wrap="square" rtlCol="0">
            <a:noAutofit/>
          </a:bodyPr>
          <a:lstStyle/>
          <a:p>
            <a:pPr marL="391795" marR="0" lvl="0" indent="-285750" algn="l" defTabSz="914400" rtl="0" eaLnBrk="1" fontAlgn="auto" latinLnBrk="0" hangingPunct="1">
              <a:lnSpc>
                <a:spcPct val="14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改善排便频率和粪便性状</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r>
              <a:rPr lang="zh-CN" altLang="en-US" sz="1400" i="0">
                <a:solidFill>
                  <a:srgbClr val="404040"/>
                </a:solidFill>
              </a:rPr>
              <a:t>显著增加每日平均排便次数，表明其在改善排便功能方面具有积极作用。</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4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减轻肠易激综合征（</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IBS</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）相关症状负担</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4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支持肠道功能健康，并提升生活质量</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106045" marR="0" lvl="0" indent="0" algn="l" defTabSz="914400" rtl="0" eaLnBrk="1" fontAlgn="auto" latinLnBrk="0" hangingPunct="1">
              <a:lnSpc>
                <a:spcPct val="170000"/>
              </a:lnSpc>
              <a:spcBef>
                <a:spcPts val="0"/>
              </a:spcBef>
              <a:spcAft>
                <a:spcPts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354311" y="1851406"/>
            <a:ext cx="2278380" cy="368300"/>
          </a:xfrm>
          <a:prstGeom prst="rect">
            <a:avLst/>
          </a:prstGeom>
          <a:noFill/>
        </p:spPr>
        <p:txBody>
          <a:bodyPr wrap="square" rtlCol="0">
            <a:spAutoFit/>
          </a:bodyPr>
          <a:p>
            <a:pPr algn="ctr"/>
            <a:r>
              <a:rPr kumimoji="1" lang="en-US" altLang="zh-CN" b="1" noProof="0" dirty="0">
                <a:ln>
                  <a:noFill/>
                </a:ln>
                <a:solidFill>
                  <a:schemeClr val="accent2">
                    <a:lumMod val="50000"/>
                  </a:schemeClr>
                </a:solidFill>
                <a:effectLst/>
                <a:uLnTx/>
                <a:uFillTx/>
                <a:latin typeface="Arial" panose="020B0604020202020204" pitchFamily="34" charset="0"/>
                <a:ea typeface="黑体" panose="02010609060101010101" charset="-122"/>
                <a:cs typeface="Arial" panose="020B0604020202020204" pitchFamily="34" charset="0"/>
                <a:sym typeface="+mn-ea"/>
              </a:rPr>
              <a:t>研究成果</a:t>
            </a:r>
            <a:r>
              <a:rPr kumimoji="1" lang="en-US" altLang="zh-CN" b="1" noProof="0" dirty="0">
                <a:ln>
                  <a:noFill/>
                </a:ln>
                <a:solidFill>
                  <a:srgbClr val="AF3014"/>
                </a:solidFill>
                <a:effectLst/>
                <a:uLnTx/>
                <a:uFillTx/>
                <a:latin typeface="Arial" panose="020B0604020202020204" pitchFamily="34" charset="0"/>
                <a:ea typeface="黑体" panose="02010609060101010101" charset="-122"/>
                <a:cs typeface="Arial" panose="020B0604020202020204" pitchFamily="34" charset="0"/>
                <a:sym typeface="+mn-ea"/>
              </a:rPr>
              <a:t> </a:t>
            </a:r>
            <a:endParaRPr kumimoji="1" lang="en-US" altLang="zh-CN" b="1" noProof="0" dirty="0">
              <a:ln>
                <a:noFill/>
              </a:ln>
              <a:solidFill>
                <a:srgbClr val="AF3014"/>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9" name="文本框 8"/>
          <p:cNvSpPr txBox="1"/>
          <p:nvPr/>
        </p:nvSpPr>
        <p:spPr>
          <a:xfrm>
            <a:off x="3235897" y="1873317"/>
            <a:ext cx="3810635" cy="583565"/>
          </a:xfrm>
          <a:prstGeom prst="rect">
            <a:avLst/>
          </a:prstGeom>
          <a:noFill/>
        </p:spPr>
        <p:txBody>
          <a:bodyPr wrap="square" rtlCol="0" anchor="t">
            <a:spAutoFit/>
          </a:bodyPr>
          <a:p>
            <a:pPr marL="0" indent="0" algn="ctr"/>
            <a:r>
              <a:rPr lang="zh-CN" altLang="en-US" sz="1600" b="1">
                <a:solidFill>
                  <a:srgbClr val="404040"/>
                </a:solidFill>
                <a:latin typeface="Arial" panose="020B0604020202020204" pitchFamily="34" charset="0"/>
                <a:cs typeface="Arial" panose="020B0604020202020204" pitchFamily="34" charset="0"/>
                <a:sym typeface="+mn-ea"/>
              </a:rPr>
              <a:t>每日平均排便次数</a:t>
            </a:r>
            <a:endParaRPr lang="zh-CN" altLang="en-US" sz="1600" b="1">
              <a:solidFill>
                <a:srgbClr val="404040"/>
              </a:solidFill>
              <a:latin typeface="Arial" panose="020B0604020202020204" pitchFamily="34" charset="0"/>
              <a:cs typeface="Arial" panose="020B0604020202020204" pitchFamily="34" charset="0"/>
              <a:sym typeface="+mn-ea"/>
            </a:endParaRPr>
          </a:p>
          <a:p>
            <a:pPr marL="0" indent="0" algn="ctr"/>
            <a:endParaRPr lang="zh-CN" altLang="en-US" sz="1600" b="1">
              <a:solidFill>
                <a:srgbClr val="404040"/>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7911031" y="1866646"/>
            <a:ext cx="3810635" cy="337185"/>
          </a:xfrm>
          <a:prstGeom prst="rect">
            <a:avLst/>
          </a:prstGeom>
          <a:noFill/>
        </p:spPr>
        <p:txBody>
          <a:bodyPr wrap="square" rtlCol="0" anchor="t">
            <a:spAutoFit/>
          </a:bodyPr>
          <a:p>
            <a:pPr marL="0" indent="0" algn="ctr"/>
            <a:r>
              <a:rPr lang="en-US" altLang="zh-CN" sz="1600" b="1">
                <a:solidFill>
                  <a:srgbClr val="404040"/>
                </a:solidFill>
                <a:latin typeface="Arial" panose="020B0604020202020204" pitchFamily="34" charset="0"/>
                <a:cs typeface="Arial" panose="020B0604020202020204" pitchFamily="34" charset="0"/>
                <a:sym typeface="+mn-ea"/>
              </a:rPr>
              <a:t>IBS</a:t>
            </a:r>
            <a:r>
              <a:rPr lang="zh-CN" altLang="en-US" sz="1600" b="1">
                <a:solidFill>
                  <a:srgbClr val="404040"/>
                </a:solidFill>
                <a:latin typeface="Arial" panose="020B0604020202020204" pitchFamily="34" charset="0"/>
                <a:cs typeface="Arial" panose="020B0604020202020204" pitchFamily="34" charset="0"/>
                <a:sym typeface="+mn-ea"/>
              </a:rPr>
              <a:t>症状评估</a:t>
            </a:r>
            <a:endParaRPr lang="zh-CN" altLang="en-US" sz="1600" b="1">
              <a:solidFill>
                <a:srgbClr val="404040"/>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胃肠运动功能调控</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FF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en-US" altLang="zh-CN" sz="1200" b="1" dirty="0">
                <a:solidFill>
                  <a:srgbClr val="5E3D1C"/>
                </a:solidFill>
                <a:latin typeface="Arial" panose="020B0604020202020204" pitchFamily="34" charset="0"/>
                <a:cs typeface="Arial" panose="020B0604020202020204" pitchFamily="34" charset="0"/>
                <a:sym typeface="+mn-ea"/>
              </a:rPr>
              <a:t>临床研究</a:t>
            </a:r>
            <a:endParaRPr kumimoji="1" lang="en-US" altLang="zh-CN" sz="1200" b="1" dirty="0">
              <a:solidFill>
                <a:srgbClr val="5E3D1C"/>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4" name="文本框 3"/>
          <p:cNvSpPr txBox="1"/>
          <p:nvPr/>
        </p:nvSpPr>
        <p:spPr>
          <a:xfrm>
            <a:off x="506029" y="1000812"/>
            <a:ext cx="7398385" cy="1139825"/>
          </a:xfrm>
          <a:prstGeom prst="rect">
            <a:avLst/>
          </a:prstGeom>
          <a:noFill/>
        </p:spPr>
        <p:txBody>
          <a:bodyPr wrap="square" rtlCol="0">
            <a:noAutofit/>
          </a:bodyPr>
          <a:lstStyle/>
          <a:p>
            <a:endParaRPr lang="en-US" altLang="zh-CN" sz="1200" i="1">
              <a:solidFill>
                <a:schemeClr val="tx1">
                  <a:lumMod val="75000"/>
                  <a:lumOff val="25000"/>
                </a:schemeClr>
              </a:solidFill>
              <a:latin typeface="Arial" panose="020B0604020202020204" pitchFamily="34" charset="0"/>
              <a:cs typeface="Arial" panose="020B0604020202020204" pitchFamily="34" charset="0"/>
              <a:sym typeface="+mn-ea"/>
            </a:endParaRPr>
          </a:p>
          <a:p>
            <a:pPr>
              <a:lnSpc>
                <a:spcPct val="130000"/>
              </a:lnSpc>
            </a:pPr>
            <a:r>
              <a:rPr lang="en-US" altLang="zh-CN" sz="1200">
                <a:solidFill>
                  <a:srgbClr val="843C0B"/>
                </a:solidFill>
                <a:latin typeface="Arial" panose="020B0604020202020204" pitchFamily="34" charset="0"/>
                <a:cs typeface="Arial" panose="020B0604020202020204" pitchFamily="34" charset="0"/>
                <a:sym typeface="+mn-ea"/>
              </a:rPr>
              <a:t>动物双歧杆菌乳亚种</a:t>
            </a:r>
            <a:r>
              <a:rPr lang="en-US" altLang="zh-CN" sz="1200">
                <a:solidFill>
                  <a:srgbClr val="843C0B"/>
                </a:solidFill>
                <a:latin typeface="Arial" panose="020B0604020202020204" pitchFamily="34" charset="0"/>
                <a:cs typeface="Arial" panose="020B0604020202020204" pitchFamily="34" charset="0"/>
                <a:sym typeface="+mn-ea"/>
              </a:rPr>
              <a:t> BLa80; 鼠李糖乳酪杆菌 LRa05;</a:t>
            </a:r>
            <a:endParaRPr lang="en-US" altLang="zh-CN" sz="1200">
              <a:solidFill>
                <a:srgbClr val="843C0B"/>
              </a:solidFill>
              <a:latin typeface="Arial" panose="020B0604020202020204" pitchFamily="34" charset="0"/>
              <a:cs typeface="Arial" panose="020B0604020202020204" pitchFamily="34" charset="0"/>
              <a:sym typeface="+mn-ea"/>
            </a:endParaRPr>
          </a:p>
          <a:p>
            <a:pPr>
              <a:lnSpc>
                <a:spcPct val="130000"/>
              </a:lnSpc>
            </a:pPr>
            <a:r>
              <a:rPr lang="en-US" altLang="zh-CN" sz="1200">
                <a:solidFill>
                  <a:schemeClr val="tx1">
                    <a:lumMod val="65000"/>
                    <a:lumOff val="35000"/>
                  </a:schemeClr>
                </a:solidFill>
                <a:latin typeface="Arial" panose="020B0604020202020204" pitchFamily="34" charset="0"/>
                <a:cs typeface="Arial" panose="020B0604020202020204" pitchFamily="34" charset="0"/>
                <a:sym typeface="+mn-ea"/>
              </a:rPr>
              <a:t>短双歧杆菌 BBr60</a:t>
            </a:r>
            <a:r>
              <a:rPr lang="en-US" altLang="zh-CN" sz="1200">
                <a:solidFill>
                  <a:srgbClr val="545759"/>
                </a:solidFill>
                <a:latin typeface="Arial" panose="020B0604020202020204" pitchFamily="34" charset="0"/>
                <a:cs typeface="Arial" panose="020B0604020202020204" pitchFamily="34" charset="0"/>
                <a:sym typeface="+mn-ea"/>
              </a:rPr>
              <a:t>; 乳酸片球菌 PA53;</a:t>
            </a:r>
            <a:endParaRPr lang="en-US" altLang="zh-CN" sz="1200">
              <a:solidFill>
                <a:srgbClr val="545759"/>
              </a:solidFill>
              <a:latin typeface="Arial" panose="020B0604020202020204" pitchFamily="34" charset="0"/>
              <a:cs typeface="Arial" panose="020B0604020202020204" pitchFamily="34" charset="0"/>
              <a:sym typeface="+mn-ea"/>
            </a:endParaRPr>
          </a:p>
          <a:p>
            <a:pPr>
              <a:lnSpc>
                <a:spcPct val="130000"/>
              </a:lnSpc>
            </a:pPr>
            <a:r>
              <a:rPr lang="en-US" altLang="zh-CN" sz="1200">
                <a:solidFill>
                  <a:srgbClr val="545759"/>
                </a:solidFill>
                <a:latin typeface="Arial" panose="020B0604020202020204" pitchFamily="34" charset="0"/>
                <a:cs typeface="Arial" panose="020B0604020202020204" pitchFamily="34" charset="0"/>
                <a:sym typeface="+mn-ea"/>
              </a:rPr>
              <a:t>唾液链球菌嗜热亚种 ST36; </a:t>
            </a:r>
            <a:r>
              <a:rPr lang="en-US" altLang="zh-CN" sz="120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endParaRPr lang="en-US" altLang="zh-CN" sz="1200" b="1">
              <a:solidFill>
                <a:schemeClr val="tx1">
                  <a:lumMod val="50000"/>
                  <a:lumOff val="50000"/>
                </a:schemeClr>
              </a:solidFill>
              <a:latin typeface="Arial" panose="020B0604020202020204" pitchFamily="34" charset="0"/>
              <a:cs typeface="Arial" panose="020B0604020202020204" pitchFamily="34" charset="0"/>
              <a:sym typeface="+mn-ea"/>
            </a:endParaRPr>
          </a:p>
          <a:p>
            <a:pPr>
              <a:lnSpc>
                <a:spcPct val="130000"/>
              </a:lnSpc>
            </a:pPr>
            <a:endParaRPr kumimoji="1" lang="en-US" altLang="zh-CN" sz="1200" b="1" dirty="0">
              <a:solidFill>
                <a:srgbClr val="545759"/>
              </a:solidFill>
              <a:latin typeface="Arial" panose="020B0604020202020204" pitchFamily="34" charset="0"/>
              <a:cs typeface="Arial" panose="020B0604020202020204" pitchFamily="34" charset="0"/>
              <a:sym typeface="+mn-ea"/>
            </a:endParaRPr>
          </a:p>
          <a:p>
            <a:endParaRPr lang="en-US" altLang="zh-CN" sz="1200" b="1">
              <a:solidFill>
                <a:srgbClr val="545759"/>
              </a:solidFill>
              <a:latin typeface="Arial" panose="020B0604020202020204" pitchFamily="34" charset="0"/>
              <a:cs typeface="Arial" panose="020B0604020202020204" pitchFamily="34" charset="0"/>
              <a:sym typeface="+mn-ea"/>
            </a:endParaRPr>
          </a:p>
          <a:p>
            <a:endParaRPr kumimoji="1" lang="en-US" altLang="zh-CN" sz="1200" b="1" dirty="0">
              <a:solidFill>
                <a:srgbClr val="545759"/>
              </a:solidFill>
              <a:latin typeface="Arial" panose="020B0604020202020204" pitchFamily="34" charset="0"/>
              <a:cs typeface="Arial" panose="020B0604020202020204" pitchFamily="34" charset="0"/>
              <a:sym typeface="+mn-ea"/>
            </a:endParaRPr>
          </a:p>
        </p:txBody>
      </p:sp>
      <p:sp>
        <p:nvSpPr>
          <p:cNvPr id="29" name="文本框 28"/>
          <p:cNvSpPr txBox="1"/>
          <p:nvPr/>
        </p:nvSpPr>
        <p:spPr>
          <a:xfrm>
            <a:off x="8095664" y="1220046"/>
            <a:ext cx="4879151" cy="1431702"/>
          </a:xfrm>
          <a:prstGeom prst="rect">
            <a:avLst/>
          </a:prstGeom>
          <a:noFill/>
        </p:spPr>
        <p:txBody>
          <a:bodyPr wrap="square" rtlCol="0">
            <a:noAutofit/>
          </a:bodyPr>
          <a:lstStyle/>
          <a:p>
            <a:pPr>
              <a:lnSpc>
                <a:spcPct val="130000"/>
              </a:lnSpc>
              <a:spcBef>
                <a:spcPts val="0"/>
              </a:spcBef>
              <a:spcAft>
                <a:spcPts val="0"/>
              </a:spcAft>
            </a:pPr>
            <a:r>
              <a:rPr lang="en-US" altLang="zh-CN" sz="1200" b="1">
                <a:solidFill>
                  <a:schemeClr val="tx1">
                    <a:lumMod val="75000"/>
                    <a:lumOff val="25000"/>
                  </a:schemeClr>
                </a:solidFill>
              </a:rPr>
              <a:t>核心辅料:</a:t>
            </a:r>
            <a:r>
              <a:rPr lang="en-US" altLang="zh-CN" sz="1200">
                <a:solidFill>
                  <a:schemeClr val="tx1">
                    <a:lumMod val="75000"/>
                    <a:lumOff val="25000"/>
                  </a:schemeClr>
                </a:solidFill>
              </a:rPr>
              <a:t> 蛋白酶</a:t>
            </a:r>
            <a:endParaRPr lang="en-US" altLang="zh-CN" sz="1200">
              <a:solidFill>
                <a:schemeClr val="tx1">
                  <a:lumMod val="75000"/>
                  <a:lumOff val="25000"/>
                </a:schemeClr>
              </a:solidFill>
            </a:endParaRPr>
          </a:p>
          <a:p>
            <a:pPr>
              <a:lnSpc>
                <a:spcPct val="130000"/>
              </a:lnSpc>
              <a:spcBef>
                <a:spcPts val="0"/>
              </a:spcBef>
              <a:spcAft>
                <a:spcPts val="0"/>
              </a:spcAft>
            </a:pPr>
            <a:r>
              <a:rPr lang="en-US" altLang="zh-CN" sz="1200" b="1">
                <a:solidFill>
                  <a:schemeClr val="tx1">
                    <a:lumMod val="75000"/>
                    <a:lumOff val="25000"/>
                  </a:schemeClr>
                </a:solidFill>
              </a:rPr>
              <a:t>其他辅料</a:t>
            </a:r>
            <a:r>
              <a:rPr lang="en-US" altLang="zh-CN" sz="1200">
                <a:solidFill>
                  <a:schemeClr val="tx1">
                    <a:lumMod val="75000"/>
                    <a:lumOff val="25000"/>
                  </a:schemeClr>
                </a:solidFill>
              </a:rPr>
              <a:t>: 菊粉; 低聚果糖; 抗性糊精；马铃薯淀粉</a:t>
            </a:r>
            <a:endParaRPr lang="en-US" altLang="zh-CN" sz="1200">
              <a:solidFill>
                <a:schemeClr val="tx1">
                  <a:lumMod val="75000"/>
                  <a:lumOff val="25000"/>
                </a:schemeClr>
              </a:solidFill>
            </a:endParaRPr>
          </a:p>
          <a:p>
            <a:pPr>
              <a:lnSpc>
                <a:spcPct val="130000"/>
              </a:lnSpc>
              <a:spcBef>
                <a:spcPts val="0"/>
              </a:spcBef>
              <a:spcAft>
                <a:spcPts val="0"/>
              </a:spcAft>
            </a:pP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grpSp>
        <p:nvGrpSpPr>
          <p:cNvPr id="6" name="组合 5"/>
          <p:cNvGrpSpPr/>
          <p:nvPr userDrawn="1"/>
        </p:nvGrpSpPr>
        <p:grpSpPr>
          <a:xfrm>
            <a:off x="8791575" y="2894965"/>
            <a:ext cx="2490470" cy="847090"/>
            <a:chOff x="13645" y="4359"/>
            <a:chExt cx="3922" cy="1334"/>
          </a:xfrm>
        </p:grpSpPr>
        <p:cxnSp>
          <p:nvCxnSpPr>
            <p:cNvPr id="7" name="直接连接符 6"/>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4845" y="4359"/>
              <a:ext cx="2722" cy="1334"/>
              <a:chOff x="13645" y="4359"/>
              <a:chExt cx="3922" cy="1334"/>
            </a:xfrm>
          </p:grpSpPr>
          <p:cxnSp>
            <p:nvCxnSpPr>
              <p:cNvPr id="10" name="直接连接符 9"/>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13" name="直接连接符 12"/>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703580" y="2557780"/>
            <a:ext cx="7321550" cy="1770380"/>
          </a:xfrm>
          <a:prstGeom prst="rect">
            <a:avLst/>
          </a:prstGeom>
          <a:noFill/>
        </p:spPr>
        <p:txBody>
          <a:bodyPr wrap="square" rtlCol="0">
            <a:spAutoFit/>
          </a:bodyPr>
          <a:lstStyle/>
          <a:p>
            <a:pPr marL="285750" indent="-285750" fontAlgn="auto">
              <a:lnSpc>
                <a:spcPct val="16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改善便秘症状和生活质量</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6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提高与胃肠运动相关的神经递质水平</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6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缓解炎症水平，调控胃肠道运动相关代谢通路</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46" name="文本框 45"/>
          <p:cNvSpPr txBox="1"/>
          <p:nvPr/>
        </p:nvSpPr>
        <p:spPr>
          <a:xfrm>
            <a:off x="8791575" y="25577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72" name="文本框 71"/>
          <p:cNvSpPr txBox="1"/>
          <p:nvPr/>
        </p:nvSpPr>
        <p:spPr>
          <a:xfrm>
            <a:off x="8791575" y="342074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7" name="文本框 66"/>
          <p:cNvSpPr txBox="1"/>
          <p:nvPr/>
        </p:nvSpPr>
        <p:spPr>
          <a:xfrm>
            <a:off x="8791575" y="293814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7" name="文本框 36"/>
          <p:cNvSpPr txBox="1"/>
          <p:nvPr/>
        </p:nvSpPr>
        <p:spPr>
          <a:xfrm>
            <a:off x="836930" y="2220595"/>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aphicFrame>
        <p:nvGraphicFramePr>
          <p:cNvPr id="16" name="表格 15"/>
          <p:cNvGraphicFramePr/>
          <p:nvPr userDrawn="1"/>
        </p:nvGraphicFramePr>
        <p:xfrm>
          <a:off x="703580" y="5143500"/>
          <a:ext cx="6816090" cy="1021715"/>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kumimoji="1" lang="en-US" altLang="zh-CN" sz="900" b="1" dirty="0">
                          <a:solidFill>
                            <a:schemeClr val="accent2">
                              <a:lumMod val="50000"/>
                            </a:schemeClr>
                          </a:solidFill>
                          <a:latin typeface="Arial" panose="020B0604020202020204" pitchFamily="34" charset="0"/>
                          <a:cs typeface="Arial" panose="020B0604020202020204" pitchFamily="34" charset="0"/>
                          <a:sym typeface="+mn-ea"/>
                        </a:rPr>
                        <a:t>BLa80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NCT04798417</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kumimoji="1" lang="en-US" altLang="zh-CN" sz="900" dirty="0">
                          <a:solidFill>
                            <a:schemeClr val="accent2">
                              <a:lumMod val="50000"/>
                            </a:schemeClr>
                          </a:solidFill>
                          <a:latin typeface="Arial" panose="020B0604020202020204" pitchFamily="34" charset="0"/>
                          <a:cs typeface="Arial" panose="020B0604020202020204" pitchFamily="34" charset="0"/>
                          <a:sym typeface="+mn-ea"/>
                        </a:rPr>
                        <a:t>L</a:t>
                      </a:r>
                      <a:r>
                        <a:rPr kumimoji="1" lang="en-US" altLang="zh-CN" sz="900" b="1" dirty="0">
                          <a:solidFill>
                            <a:schemeClr val="accent2">
                              <a:lumMod val="50000"/>
                            </a:schemeClr>
                          </a:solidFill>
                          <a:latin typeface="Arial" panose="020B0604020202020204" pitchFamily="34" charset="0"/>
                          <a:cs typeface="Arial" panose="020B0604020202020204" pitchFamily="34" charset="0"/>
                          <a:sym typeface="+mn-ea"/>
                        </a:rPr>
                        <a:t>Ra05</a:t>
                      </a:r>
                      <a:r>
                        <a:rPr kumimoji="1" lang="en-US" altLang="zh-CN" sz="900" b="0" dirty="0">
                          <a:solidFill>
                            <a:schemeClr val="tx1"/>
                          </a:solidFill>
                          <a:latin typeface="Arial" panose="020B0604020202020204" pitchFamily="34" charset="0"/>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ChiCTR2300072220</a:t>
                      </a:r>
                      <a:endParaRPr lang="en-US"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kumimoji="1" lang="en-US" altLang="zh-CN" sz="900" b="1" dirty="0">
                          <a:solidFill>
                            <a:schemeClr val="accent2">
                              <a:lumMod val="50000"/>
                            </a:schemeClr>
                          </a:solidFill>
                          <a:latin typeface="Arial" panose="020B0604020202020204" pitchFamily="34" charset="0"/>
                          <a:cs typeface="Arial" panose="020B0604020202020204" pitchFamily="34" charset="0"/>
                          <a:sym typeface="+mn-ea"/>
                        </a:rPr>
                        <a:t>BBr60</a:t>
                      </a:r>
                      <a:r>
                        <a:rPr kumimoji="1" lang="en-US" altLang="zh-CN" sz="900" dirty="0">
                          <a:solidFill>
                            <a:srgbClr val="AF3014"/>
                          </a:solidFill>
                          <a:latin typeface="Arial" panose="020B0604020202020204" pitchFamily="34" charset="0"/>
                          <a:cs typeface="Arial" panose="020B0604020202020204" pitchFamily="34" charset="0"/>
                          <a:sym typeface="+mn-ea"/>
                        </a:rPr>
                        <a:t>:</a:t>
                      </a:r>
                      <a:r>
                        <a:rPr kumimoji="1" lang="en-US" altLang="zh-CN" sz="900" dirty="0">
                          <a:solidFill>
                            <a:srgbClr val="9E1C51"/>
                          </a:solidFill>
                          <a:latin typeface="Arial" panose="020B0604020202020204" pitchFamily="34" charset="0"/>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NCT06196892</a:t>
                      </a:r>
                      <a:endPar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PA53</a:t>
                      </a:r>
                      <a:r>
                        <a:rPr lang="en-US" sz="900"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a:t>
                      </a:r>
                      <a:r>
                        <a:rPr lang="en-US" sz="900" dirty="0">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NCT06761443</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NCT06648590</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ST36</a:t>
                      </a:r>
                      <a:r>
                        <a:rPr lang="en-US" sz="900" dirty="0">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NCT06779994</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lang="en-US" sz="900" b="1" dirty="0">
                          <a:solidFill>
                            <a:schemeClr val="accent2">
                              <a:lumMod val="50000"/>
                            </a:schemeClr>
                          </a:solidFill>
                          <a:latin typeface="Arial" panose="020B0604020202020204" pitchFamily="34" charset="0"/>
                          <a:ea typeface="黑体" panose="02010609060101010101" charset="-122"/>
                          <a:cs typeface="Arial" panose="020B0604020202020204" pitchFamily="34" charset="0"/>
                          <a:sym typeface="+mn-ea"/>
                        </a:rPr>
                        <a:t>BC99</a:t>
                      </a:r>
                      <a:r>
                        <a:rPr lang="en-US" sz="900" dirty="0">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ChiCTR2200065493</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NCT06637397,</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NCT06307821</a:t>
                      </a:r>
                      <a:endParaRPr lang="en-US"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marL="0" algn="l" defTabSz="914400" rtl="0" eaLnBrk="1" fontAlgn="ctr" latinLnBrk="0" hangingPunct="1"/>
                      <a:endParaRPr kumimoji="1" lang="en-US"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胃肠运动功能调控</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圆角矩形 74"/>
          <p:cNvSpPr/>
          <p:nvPr/>
        </p:nvSpPr>
        <p:spPr>
          <a:xfrm>
            <a:off x="309880" y="1772285"/>
            <a:ext cx="2744470" cy="3582035"/>
          </a:xfrm>
          <a:prstGeom prst="roundRect">
            <a:avLst>
              <a:gd name="adj" fmla="val 4428"/>
            </a:avLst>
          </a:prstGeom>
          <a:solidFill>
            <a:schemeClr val="bg1"/>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242570" y="2245360"/>
            <a:ext cx="2745105" cy="3382010"/>
          </a:xfrm>
          <a:prstGeom prst="rect">
            <a:avLst/>
          </a:prstGeom>
          <a:noFill/>
        </p:spPr>
        <p:txBody>
          <a:bodyPr wrap="square" rtlCol="0">
            <a:noAutofit/>
          </a:bodyPr>
          <a:lstStyle/>
          <a:p>
            <a:pPr marL="391795" marR="0" lvl="0" indent="-285750" algn="l" defTabSz="914400" rtl="0" eaLnBrk="1" fontAlgn="auto" latinLnBrk="0" hangingPunct="1">
              <a:lnSpc>
                <a:spcPct val="17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改善肠道功能并增强肠道传输能力</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7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多通路调节胃肠动力相关机制，包括神经递质信号、炎症介质及代谢通路</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7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促进胃肠运动功能的恢复，并改善肠道健康与生活质量</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554394" y="1849064"/>
            <a:ext cx="2278380" cy="368300"/>
          </a:xfrm>
          <a:prstGeom prst="rect">
            <a:avLst/>
          </a:prstGeom>
          <a:noFill/>
        </p:spPr>
        <p:txBody>
          <a:bodyPr wrap="square" rtlCol="0">
            <a:spAutoFit/>
          </a:bodyPr>
          <a:p>
            <a:pPr algn="ctr"/>
            <a:r>
              <a:rPr kumimoji="1" lang="en-US" altLang="zh-CN" b="1" noProof="0" dirty="0">
                <a:ln>
                  <a:noFill/>
                </a:ln>
                <a:solidFill>
                  <a:srgbClr val="843C0B"/>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1" lang="en-US" altLang="zh-CN" b="1" noProof="0" dirty="0">
              <a:ln>
                <a:noFill/>
              </a:ln>
              <a:solidFill>
                <a:srgbClr val="843C0B"/>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cxnSp>
        <p:nvCxnSpPr>
          <p:cNvPr id="8" name="直接连接符 7"/>
          <p:cNvCxnSpPr/>
          <p:nvPr/>
        </p:nvCxnSpPr>
        <p:spPr>
          <a:xfrm>
            <a:off x="3368675" y="1623060"/>
            <a:ext cx="0" cy="4469765"/>
          </a:xfrm>
          <a:prstGeom prst="line">
            <a:avLst/>
          </a:prstGeom>
          <a:noFill/>
          <a:ln w="25400" cap="flat" cmpd="sng" algn="ctr">
            <a:solidFill>
              <a:srgbClr val="FFFFFF">
                <a:lumMod val="85000"/>
              </a:srgbClr>
            </a:solidFill>
            <a:prstDash val="sysDot"/>
          </a:ln>
          <a:effectLst/>
        </p:spPr>
      </p:cxnSp>
      <p:pic>
        <p:nvPicPr>
          <p:cNvPr id="11" name="图片 10"/>
          <p:cNvPicPr>
            <a:picLocks noChangeAspect="1"/>
          </p:cNvPicPr>
          <p:nvPr/>
        </p:nvPicPr>
        <p:blipFill>
          <a:blip r:embed="rId1"/>
          <a:stretch>
            <a:fillRect/>
          </a:stretch>
        </p:blipFill>
        <p:spPr>
          <a:xfrm>
            <a:off x="5299563" y="2429886"/>
            <a:ext cx="1925672" cy="2275671"/>
          </a:xfrm>
          <a:prstGeom prst="rect">
            <a:avLst/>
          </a:prstGeom>
        </p:spPr>
      </p:pic>
      <p:pic>
        <p:nvPicPr>
          <p:cNvPr id="13" name="图片 12"/>
          <p:cNvPicPr>
            <a:picLocks noChangeAspect="1"/>
          </p:cNvPicPr>
          <p:nvPr/>
        </p:nvPicPr>
        <p:blipFill>
          <a:blip r:embed="rId2"/>
          <a:stretch>
            <a:fillRect/>
          </a:stretch>
        </p:blipFill>
        <p:spPr>
          <a:xfrm>
            <a:off x="9486203" y="2366036"/>
            <a:ext cx="1731645" cy="2116455"/>
          </a:xfrm>
          <a:prstGeom prst="rect">
            <a:avLst/>
          </a:prstGeom>
        </p:spPr>
      </p:pic>
      <p:pic>
        <p:nvPicPr>
          <p:cNvPr id="15" name="图片 14"/>
          <p:cNvPicPr>
            <a:picLocks noChangeAspect="1"/>
          </p:cNvPicPr>
          <p:nvPr/>
        </p:nvPicPr>
        <p:blipFill>
          <a:blip r:embed="rId3"/>
          <a:stretch>
            <a:fillRect/>
          </a:stretch>
        </p:blipFill>
        <p:spPr>
          <a:xfrm>
            <a:off x="7833933" y="2411121"/>
            <a:ext cx="1662430" cy="2080895"/>
          </a:xfrm>
          <a:prstGeom prst="rect">
            <a:avLst/>
          </a:prstGeom>
        </p:spPr>
      </p:pic>
      <p:pic>
        <p:nvPicPr>
          <p:cNvPr id="9" name="图片 8"/>
          <p:cNvPicPr>
            <a:picLocks noChangeAspect="1"/>
          </p:cNvPicPr>
          <p:nvPr/>
        </p:nvPicPr>
        <p:blipFill>
          <a:blip r:embed="rId4"/>
          <a:stretch>
            <a:fillRect/>
          </a:stretch>
        </p:blipFill>
        <p:spPr>
          <a:xfrm>
            <a:off x="3574268" y="2410201"/>
            <a:ext cx="1925672" cy="2269542"/>
          </a:xfrm>
          <a:prstGeom prst="rect">
            <a:avLst/>
          </a:prstGeom>
        </p:spPr>
      </p:pic>
      <p:sp>
        <p:nvSpPr>
          <p:cNvPr id="6" name="文本框 5"/>
          <p:cNvSpPr txBox="1"/>
          <p:nvPr/>
        </p:nvSpPr>
        <p:spPr>
          <a:xfrm>
            <a:off x="3574246" y="1744337"/>
            <a:ext cx="3759187" cy="308610"/>
          </a:xfrm>
          <a:prstGeom prst="rect">
            <a:avLst/>
          </a:prstGeom>
        </p:spPr>
        <p:txBody>
          <a:bodyPr wrap="square">
            <a:noAutofit/>
          </a:bodyPr>
          <a:p>
            <a:pPr marL="0" indent="0" algn="ctr"/>
            <a:r>
              <a:rPr lang="zh-CN" altLang="en-US" sz="1600" b="1" i="0">
                <a:solidFill>
                  <a:srgbClr val="404040"/>
                </a:solidFill>
                <a:latin typeface="Arial" panose="020B0604020202020204" pitchFamily="34" charset="0"/>
                <a:cs typeface="Arial" panose="020B0604020202020204" pitchFamily="34" charset="0"/>
              </a:rPr>
              <a:t>促进胃肠蠕动</a:t>
            </a:r>
            <a:endParaRPr lang="zh-CN" altLang="en-US" sz="1600" b="1" i="0">
              <a:solidFill>
                <a:srgbClr val="404040"/>
              </a:solidFill>
              <a:latin typeface="Arial" panose="020B0604020202020204" pitchFamily="34" charset="0"/>
              <a:cs typeface="Arial" panose="020B0604020202020204" pitchFamily="34" charset="0"/>
            </a:endParaRPr>
          </a:p>
          <a:p>
            <a:pPr marL="0" indent="0" algn="ctr"/>
            <a:endParaRPr lang="zh-CN" altLang="en-US" sz="1600" b="1" i="0">
              <a:solidFill>
                <a:srgbClr val="404040"/>
              </a:solidFill>
              <a:latin typeface="Arial" panose="020B0604020202020204" pitchFamily="34" charset="0"/>
              <a:cs typeface="Arial" panose="020B0604020202020204" pitchFamily="34" charset="0"/>
            </a:endParaRPr>
          </a:p>
        </p:txBody>
      </p:sp>
      <p:sp>
        <p:nvSpPr>
          <p:cNvPr id="7" name="文本框 6"/>
          <p:cNvSpPr txBox="1"/>
          <p:nvPr/>
        </p:nvSpPr>
        <p:spPr>
          <a:xfrm>
            <a:off x="7643792" y="1744323"/>
            <a:ext cx="3744950" cy="308610"/>
          </a:xfrm>
          <a:prstGeom prst="rect">
            <a:avLst/>
          </a:prstGeom>
          <a:noFill/>
        </p:spPr>
        <p:txBody>
          <a:bodyPr wrap="square" rtlCol="0" anchor="t">
            <a:noAutofit/>
          </a:bodyPr>
          <a:p>
            <a:pPr marL="0" indent="0" algn="ctr"/>
            <a:r>
              <a:rPr lang="zh-CN" altLang="en-US" sz="1600" b="1">
                <a:solidFill>
                  <a:srgbClr val="404040"/>
                </a:solidFill>
                <a:latin typeface="Arial" panose="020B0604020202020204" pitchFamily="34" charset="0"/>
                <a:cs typeface="Arial" panose="020B0604020202020204" pitchFamily="34" charset="0"/>
                <a:sym typeface="+mn-ea"/>
              </a:rPr>
              <a:t>提高排便次数</a:t>
            </a:r>
            <a:endParaRPr lang="zh-CN" altLang="en-US" sz="1600" b="1">
              <a:solidFill>
                <a:srgbClr val="404040"/>
              </a:solidFill>
              <a:latin typeface="Arial" panose="020B0604020202020204" pitchFamily="34" charset="0"/>
              <a:cs typeface="Arial" panose="020B0604020202020204" pitchFamily="34" charset="0"/>
              <a:sym typeface="+mn-ea"/>
            </a:endParaRPr>
          </a:p>
          <a:p>
            <a:pPr marL="0" indent="0" algn="ctr"/>
            <a:endParaRPr lang="zh-CN" altLang="en-US" sz="1600" b="1">
              <a:solidFill>
                <a:srgbClr val="404040"/>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3831126" y="4895172"/>
            <a:ext cx="3394099" cy="873162"/>
          </a:xfrm>
          <a:prstGeom prst="rect">
            <a:avLst/>
          </a:prstGeom>
        </p:spPr>
        <p:txBody>
          <a:bodyPr wrap="square">
            <a:noAutofit/>
          </a:bodyPr>
          <a:p>
            <a:pPr marL="0" indent="0" algn="l">
              <a:lnSpc>
                <a:spcPct val="120000"/>
              </a:lnSpc>
            </a:pPr>
            <a:r>
              <a:rPr lang="zh-CN" altLang="en-US" sz="1200" i="0">
                <a:solidFill>
                  <a:schemeClr val="tx1">
                    <a:lumMod val="75000"/>
                    <a:lumOff val="25000"/>
                  </a:schemeClr>
                </a:solidFill>
                <a:sym typeface="+mn-ea"/>
              </a:rPr>
              <a:t>益生菌干预</a:t>
            </a:r>
            <a:r>
              <a:rPr lang="en-US" altLang="zh-CN" sz="1200" i="0">
                <a:solidFill>
                  <a:schemeClr val="tx1">
                    <a:lumMod val="75000"/>
                    <a:lumOff val="25000"/>
                  </a:schemeClr>
                </a:solidFill>
                <a:sym typeface="+mn-ea"/>
              </a:rPr>
              <a:t>8</a:t>
            </a:r>
            <a:r>
              <a:rPr lang="zh-CN" altLang="en-US" sz="1200" i="0">
                <a:solidFill>
                  <a:schemeClr val="tx1">
                    <a:lumMod val="75000"/>
                    <a:lumOff val="25000"/>
                  </a:schemeClr>
                </a:solidFill>
                <a:sym typeface="+mn-ea"/>
              </a:rPr>
              <a:t>周后可显著升高</a:t>
            </a:r>
            <a:r>
              <a:rPr lang="en-US" altLang="zh-CN" sz="1200" i="0">
                <a:solidFill>
                  <a:schemeClr val="tx1">
                    <a:lumMod val="75000"/>
                    <a:lumOff val="25000"/>
                  </a:schemeClr>
                </a:solidFill>
                <a:sym typeface="+mn-ea"/>
              </a:rPr>
              <a:t>5-</a:t>
            </a:r>
            <a:r>
              <a:rPr lang="zh-CN" altLang="en-US" sz="1200" i="0">
                <a:solidFill>
                  <a:schemeClr val="tx1">
                    <a:lumMod val="75000"/>
                    <a:lumOff val="25000"/>
                  </a:schemeClr>
                </a:solidFill>
                <a:sym typeface="+mn-ea"/>
              </a:rPr>
              <a:t>羟色胺和胃动素水平，提示其有助于增强胃肠蠕动，改善胃肠动力，从而促进排便功能恢复并缓解便秘。</a:t>
            </a:r>
            <a:endParaRPr lang="zh-CN" altLang="en-US" sz="1200" i="0">
              <a:solidFill>
                <a:schemeClr val="tx1">
                  <a:lumMod val="75000"/>
                  <a:lumOff val="25000"/>
                </a:schemeClr>
              </a:solidFill>
              <a:sym typeface="+mn-ea"/>
            </a:endParaRPr>
          </a:p>
        </p:txBody>
      </p:sp>
      <p:sp>
        <p:nvSpPr>
          <p:cNvPr id="14" name="文本框 13"/>
          <p:cNvSpPr txBox="1"/>
          <p:nvPr/>
        </p:nvSpPr>
        <p:spPr>
          <a:xfrm>
            <a:off x="7924800" y="4906010"/>
            <a:ext cx="3394710" cy="1463040"/>
          </a:xfrm>
          <a:prstGeom prst="rect">
            <a:avLst/>
          </a:prstGeom>
        </p:spPr>
        <p:txBody>
          <a:bodyPr wrap="square">
            <a:noAutofit/>
          </a:bodyPr>
          <a:p>
            <a:pPr marL="0" indent="0" algn="l">
              <a:lnSpc>
                <a:spcPct val="120000"/>
              </a:lnSpc>
            </a:pPr>
            <a:r>
              <a:rPr lang="zh-CN" altLang="en-US" sz="1200" i="0">
                <a:solidFill>
                  <a:schemeClr val="tx1">
                    <a:lumMod val="75000"/>
                    <a:lumOff val="25000"/>
                  </a:schemeClr>
                </a:solidFill>
              </a:rPr>
              <a:t>益生菌干预</a:t>
            </a:r>
            <a:r>
              <a:rPr lang="en-US" altLang="zh-CN" sz="1200" i="0">
                <a:solidFill>
                  <a:schemeClr val="tx1">
                    <a:lumMod val="75000"/>
                    <a:lumOff val="25000"/>
                  </a:schemeClr>
                </a:solidFill>
              </a:rPr>
              <a:t>8</a:t>
            </a:r>
            <a:r>
              <a:rPr lang="zh-CN" altLang="en-US" sz="1200" i="0">
                <a:solidFill>
                  <a:schemeClr val="tx1">
                    <a:lumMod val="75000"/>
                    <a:lumOff val="25000"/>
                  </a:schemeClr>
                </a:solidFill>
              </a:rPr>
              <a:t>周后自发排便次数显著增加，并伴随便秘相关症状（包括粪便干硬、排便困难、腹胀和腹痛）的明显缓解</a:t>
            </a:r>
            <a:r>
              <a:rPr lang="en-US" altLang="zh-CN" sz="1200" i="0">
                <a:solidFill>
                  <a:schemeClr val="tx1">
                    <a:lumMod val="75000"/>
                    <a:lumOff val="25000"/>
                  </a:schemeClr>
                </a:solidFill>
              </a:rPr>
              <a:t>。</a:t>
            </a:r>
            <a:endParaRPr lang="en-US" altLang="zh-CN" sz="1200" i="0">
              <a:solidFill>
                <a:schemeClr val="tx1">
                  <a:lumMod val="75000"/>
                  <a:lumOff val="25000"/>
                </a:schemeClr>
              </a:solidFill>
            </a:endParaRPr>
          </a:p>
        </p:txBody>
      </p:sp>
      <p:cxnSp>
        <p:nvCxnSpPr>
          <p:cNvPr id="16" name="直接连接符 15"/>
          <p:cNvCxnSpPr/>
          <p:nvPr/>
        </p:nvCxnSpPr>
        <p:spPr>
          <a:xfrm>
            <a:off x="7487920" y="1659890"/>
            <a:ext cx="0" cy="4401820"/>
          </a:xfrm>
          <a:prstGeom prst="line">
            <a:avLst/>
          </a:prstGeom>
          <a:noFill/>
          <a:ln w="25400" cap="flat" cmpd="sng" algn="ctr">
            <a:solidFill>
              <a:srgbClr val="FFFFFF">
                <a:lumMod val="85000"/>
              </a:srgbClr>
            </a:solidFill>
            <a:prstDash val="sysDot"/>
          </a:ln>
          <a:effectLst/>
        </p:spPr>
      </p:cxnSp>
      <p:sp>
        <p:nvSpPr>
          <p:cNvPr id="44" name="文本框 43"/>
          <p:cNvSpPr txBox="1"/>
          <p:nvPr/>
        </p:nvSpPr>
        <p:spPr>
          <a:xfrm>
            <a:off x="309660" y="5354613"/>
            <a:ext cx="3671248" cy="414020"/>
          </a:xfrm>
          <a:prstGeom prst="rect">
            <a:avLst/>
          </a:prstGeom>
          <a:noFill/>
        </p:spPr>
        <p:txBody>
          <a:bodyPr wrap="square">
            <a:spAutoFit/>
          </a:bodyPr>
          <a:lstStyle/>
          <a:p>
            <a:r>
              <a:rPr lang="en-US" altLang="zh-CN" sz="700" b="1" dirty="0">
                <a:solidFill>
                  <a:schemeClr val="tx1">
                    <a:lumMod val="75000"/>
                    <a:lumOff val="25000"/>
                  </a:schemeClr>
                </a:solidFill>
              </a:rPr>
              <a:t>DOI: 10.3390/foods14040654</a:t>
            </a:r>
            <a:endParaRPr lang="en-US" altLang="zh-CN" sz="700" b="1" dirty="0">
              <a:solidFill>
                <a:schemeClr val="tx1">
                  <a:lumMod val="75000"/>
                  <a:lumOff val="25000"/>
                </a:schemeClr>
              </a:solidFill>
            </a:endParaRPr>
          </a:p>
          <a:p>
            <a:r>
              <a:rPr lang="en-US" altLang="zh-CN" sz="700" b="1" dirty="0">
                <a:solidFill>
                  <a:schemeClr val="tx1">
                    <a:lumMod val="75000"/>
                    <a:lumOff val="25000"/>
                  </a:schemeClr>
                </a:solidFill>
              </a:rPr>
              <a:t>DOI: 10.3390/nu16233990</a:t>
            </a:r>
            <a:endParaRPr lang="en-US" altLang="zh-CN" sz="700" b="1" dirty="0">
              <a:solidFill>
                <a:schemeClr val="tx1">
                  <a:lumMod val="75000"/>
                  <a:lumOff val="25000"/>
                </a:schemeClr>
              </a:solidFill>
            </a:endParaRPr>
          </a:p>
          <a:p>
            <a:r>
              <a:rPr lang="en-US" altLang="zh-CN" sz="700" b="1" dirty="0">
                <a:solidFill>
                  <a:schemeClr val="tx1">
                    <a:lumMod val="75000"/>
                    <a:lumOff val="25000"/>
                  </a:schemeClr>
                </a:solidFill>
              </a:rPr>
              <a:t>DOI: 10.1163/18762891-bja00038</a:t>
            </a:r>
            <a:endParaRPr lang="en-US" altLang="zh-CN" sz="700" b="1" dirty="0">
              <a:solidFill>
                <a:schemeClr val="tx1">
                  <a:lumMod val="75000"/>
                  <a:lumOff val="25000"/>
                </a:schemeClr>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0908030" cy="398780"/>
            <a:chOff x="400" y="1020"/>
            <a:chExt cx="17178"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5243"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放化疗相关肠道损伤支持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FF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en-US" altLang="zh-CN" sz="1200" b="1" dirty="0">
                <a:solidFill>
                  <a:srgbClr val="5E3D1C"/>
                </a:solidFill>
                <a:latin typeface="Arial" panose="020B0604020202020204" pitchFamily="34" charset="0"/>
                <a:cs typeface="Arial" panose="020B0604020202020204" pitchFamily="34" charset="0"/>
                <a:sym typeface="+mn-ea"/>
              </a:rPr>
              <a:t>临床研究</a:t>
            </a:r>
            <a:endParaRPr kumimoji="1" lang="en-US" altLang="zh-CN" sz="1200" b="1" dirty="0">
              <a:solidFill>
                <a:srgbClr val="5E3D1C"/>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506095" y="963930"/>
            <a:ext cx="7398385" cy="1139825"/>
          </a:xfrm>
          <a:prstGeom prst="rect">
            <a:avLst/>
          </a:prstGeom>
          <a:noFill/>
        </p:spPr>
        <p:txBody>
          <a:bodyPr wrap="square" rtlCol="0">
            <a:noAutofit/>
          </a:bodyPr>
          <a:lstStyle/>
          <a:p>
            <a:pPr>
              <a:lnSpc>
                <a:spcPct val="130000"/>
              </a:lnSpc>
            </a:pPr>
            <a:endParaRPr lang="en-US" altLang="zh-CN" sz="1200" i="1">
              <a:solidFill>
                <a:schemeClr val="tx1">
                  <a:lumMod val="75000"/>
                  <a:lumOff val="25000"/>
                </a:schemeClr>
              </a:solidFill>
              <a:latin typeface="Arial" panose="020B0604020202020204" pitchFamily="34" charset="0"/>
              <a:cs typeface="Arial" panose="020B0604020202020204" pitchFamily="34" charset="0"/>
              <a:sym typeface="+mn-ea"/>
            </a:endParaRPr>
          </a:p>
          <a:p>
            <a:pPr>
              <a:lnSpc>
                <a:spcPct val="130000"/>
              </a:lnSpc>
            </a:pPr>
            <a:r>
              <a:rPr lang="en-US" altLang="zh-CN" sz="1200">
                <a:solidFill>
                  <a:srgbClr val="843C0B"/>
                </a:solidFill>
                <a:latin typeface="Arial" panose="020B0604020202020204" pitchFamily="34" charset="0"/>
                <a:cs typeface="Arial" panose="020B0604020202020204" pitchFamily="34" charset="0"/>
                <a:sym typeface="+mn-ea"/>
              </a:rPr>
              <a:t>动物双歧杆菌乳亚种 BLa80;</a:t>
            </a:r>
            <a:r>
              <a:rPr lang="en-US" altLang="zh-CN" sz="1200" b="1">
                <a:solidFill>
                  <a:srgbClr val="843C0B"/>
                </a:solidFill>
                <a:latin typeface="Arial" panose="020B0604020202020204" pitchFamily="34" charset="0"/>
                <a:cs typeface="Arial" panose="020B0604020202020204" pitchFamily="34" charset="0"/>
                <a:sym typeface="+mn-ea"/>
              </a:rPr>
              <a:t> </a:t>
            </a:r>
            <a:r>
              <a:rPr lang="en-US" altLang="zh-CN" sz="1200">
                <a:solidFill>
                  <a:srgbClr val="843C0B"/>
                </a:solidFill>
                <a:latin typeface="Arial" panose="020B0604020202020204" pitchFamily="34" charset="0"/>
                <a:cs typeface="Arial" panose="020B0604020202020204" pitchFamily="34" charset="0"/>
                <a:sym typeface="+mn-ea"/>
              </a:rPr>
              <a:t>鼠李糖乳酪杆菌 LRa05;</a:t>
            </a:r>
            <a:endParaRPr lang="en-US" altLang="zh-CN" sz="1200">
              <a:solidFill>
                <a:srgbClr val="843C0B"/>
              </a:solidFill>
              <a:latin typeface="Arial" panose="020B0604020202020204" pitchFamily="34" charset="0"/>
              <a:cs typeface="Arial" panose="020B0604020202020204" pitchFamily="34" charset="0"/>
              <a:sym typeface="+mn-ea"/>
            </a:endParaRPr>
          </a:p>
          <a:p>
            <a:pPr>
              <a:lnSpc>
                <a:spcPct val="130000"/>
              </a:lnSpc>
            </a:pPr>
            <a:r>
              <a:rPr lang="en-US" altLang="zh-CN" sz="1200">
                <a:solidFill>
                  <a:schemeClr val="tx1">
                    <a:lumMod val="65000"/>
                    <a:lumOff val="35000"/>
                  </a:schemeClr>
                </a:solidFill>
                <a:latin typeface="Arial" panose="020B0604020202020204" pitchFamily="34" charset="0"/>
                <a:cs typeface="Arial" panose="020B0604020202020204" pitchFamily="34" charset="0"/>
                <a:sym typeface="+mn-ea"/>
              </a:rPr>
              <a:t>嗜酸乳杆菌 LA85</a:t>
            </a:r>
            <a:r>
              <a:rPr lang="en-US" altLang="zh-CN" sz="1200">
                <a:solidFill>
                  <a:srgbClr val="545759"/>
                </a:solidFill>
                <a:latin typeface="Arial" panose="020B0604020202020204" pitchFamily="34" charset="0"/>
                <a:cs typeface="Arial" panose="020B0604020202020204" pitchFamily="34" charset="0"/>
                <a:sym typeface="+mn-ea"/>
              </a:rPr>
              <a:t>; 长双歧杆菌长亚种 BL21</a:t>
            </a:r>
            <a:r>
              <a:rPr lang="en-US" altLang="zh-CN" sz="1200" b="1">
                <a:solidFill>
                  <a:srgbClr val="545759"/>
                </a:solidFill>
                <a:latin typeface="Arial" panose="020B0604020202020204" pitchFamily="34" charset="0"/>
                <a:cs typeface="Arial" panose="020B0604020202020204" pitchFamily="34" charset="0"/>
                <a:sym typeface="+mn-ea"/>
              </a:rPr>
              <a:t>;</a:t>
            </a:r>
            <a:endParaRPr lang="en-US" altLang="zh-CN" sz="1200">
              <a:solidFill>
                <a:srgbClr val="545759"/>
              </a:solidFill>
              <a:latin typeface="Arial" panose="020B0604020202020204" pitchFamily="34" charset="0"/>
              <a:cs typeface="Arial" panose="020B0604020202020204" pitchFamily="34" charset="0"/>
              <a:sym typeface="+mn-ea"/>
            </a:endParaRPr>
          </a:p>
          <a:p>
            <a:pPr>
              <a:lnSpc>
                <a:spcPct val="130000"/>
              </a:lnSpc>
            </a:pPr>
            <a:r>
              <a:rPr lang="en-US" altLang="zh-CN" sz="1200">
                <a:solidFill>
                  <a:srgbClr val="545759"/>
                </a:solidFill>
                <a:latin typeface="Arial" panose="020B0604020202020204" pitchFamily="34" charset="0"/>
                <a:cs typeface="Arial" panose="020B0604020202020204" pitchFamily="34" charset="0"/>
                <a:sym typeface="+mn-ea"/>
              </a:rPr>
              <a:t>长双歧杆菌婴儿亚种 BI45; </a:t>
            </a:r>
            <a:r>
              <a:rPr lang="en-US" altLang="zh-CN" sz="120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endParaRPr lang="en-US" altLang="zh-CN" sz="1200" b="1">
              <a:solidFill>
                <a:schemeClr val="tx1">
                  <a:lumMod val="50000"/>
                  <a:lumOff val="50000"/>
                </a:schemeClr>
              </a:solidFill>
              <a:latin typeface="Arial" panose="020B0604020202020204" pitchFamily="34" charset="0"/>
              <a:cs typeface="Arial" panose="020B0604020202020204" pitchFamily="34" charset="0"/>
              <a:sym typeface="+mn-ea"/>
            </a:endParaRPr>
          </a:p>
          <a:p>
            <a:endParaRPr kumimoji="1" lang="en-US" altLang="zh-CN" sz="1200" b="1" dirty="0">
              <a:solidFill>
                <a:srgbClr val="545759"/>
              </a:solidFill>
              <a:latin typeface="Arial" panose="020B0604020202020204" pitchFamily="34" charset="0"/>
              <a:cs typeface="Arial" panose="020B0604020202020204" pitchFamily="34" charset="0"/>
              <a:sym typeface="+mn-ea"/>
            </a:endParaRPr>
          </a:p>
          <a:p>
            <a:endParaRPr lang="en-US" altLang="zh-CN" sz="1200" b="1">
              <a:solidFill>
                <a:srgbClr val="545759"/>
              </a:solidFill>
              <a:latin typeface="Arial" panose="020B0604020202020204" pitchFamily="34" charset="0"/>
              <a:cs typeface="Arial" panose="020B0604020202020204" pitchFamily="34" charset="0"/>
              <a:sym typeface="+mn-ea"/>
            </a:endParaRPr>
          </a:p>
          <a:p>
            <a:endParaRPr kumimoji="1" lang="en-US" altLang="zh-CN" sz="1200" b="1" dirty="0">
              <a:solidFill>
                <a:srgbClr val="545759"/>
              </a:solidFill>
              <a:latin typeface="Arial" panose="020B0604020202020204" pitchFamily="34" charset="0"/>
              <a:cs typeface="Arial" panose="020B0604020202020204" pitchFamily="34" charset="0"/>
              <a:sym typeface="+mn-ea"/>
            </a:endParaRPr>
          </a:p>
        </p:txBody>
      </p:sp>
      <p:grpSp>
        <p:nvGrpSpPr>
          <p:cNvPr id="12" name="组合 11"/>
          <p:cNvGrpSpPr/>
          <p:nvPr userDrawn="1"/>
        </p:nvGrpSpPr>
        <p:grpSpPr>
          <a:xfrm>
            <a:off x="8791575" y="2894965"/>
            <a:ext cx="2490470" cy="847090"/>
            <a:chOff x="13645" y="4359"/>
            <a:chExt cx="3922" cy="1334"/>
          </a:xfrm>
        </p:grpSpPr>
        <p:cxnSp>
          <p:nvCxnSpPr>
            <p:cNvPr id="14" name="直接连接符 13"/>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4845" y="4359"/>
              <a:ext cx="2722" cy="1334"/>
              <a:chOff x="13645" y="4359"/>
              <a:chExt cx="3922" cy="1334"/>
            </a:xfrm>
          </p:grpSpPr>
          <p:cxnSp>
            <p:nvCxnSpPr>
              <p:cNvPr id="17" name="直接连接符 1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703580" y="2612390"/>
            <a:ext cx="7321550" cy="1812925"/>
          </a:xfrm>
          <a:prstGeom prst="rect">
            <a:avLst/>
          </a:prstGeom>
          <a:noFill/>
        </p:spPr>
        <p:txBody>
          <a:bodyPr wrap="square" rtlCol="0">
            <a:spAutoFit/>
          </a:bodyPr>
          <a:lstStyle/>
          <a:p>
            <a:pPr marL="285750" indent="-285750" fontAlgn="auto">
              <a:lnSpc>
                <a:spcPct val="160000"/>
              </a:lnSpc>
              <a:spcBef>
                <a:spcPts val="0"/>
              </a:spcBef>
              <a:spcAft>
                <a:spcPts val="0"/>
              </a:spcAft>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降低中重度放射性肠炎发生风险</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60000"/>
              </a:lnSpc>
              <a:spcBef>
                <a:spcPts val="0"/>
              </a:spcBef>
              <a:spcAft>
                <a:spcPts val="0"/>
              </a:spcAft>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缓解腹泻严重程度</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60000"/>
              </a:lnSpc>
              <a:spcBef>
                <a:spcPts val="0"/>
              </a:spcBef>
              <a:spcAft>
                <a:spcPts val="0"/>
              </a:spcAft>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调节肠道菌群结构</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60000"/>
              </a:lnSpc>
              <a:spcBef>
                <a:spcPts val="0"/>
              </a:spcBef>
              <a:spcAft>
                <a:spcPts val="0"/>
              </a:spcAft>
              <a:buClr>
                <a:srgbClr val="AF3014"/>
              </a:buClr>
              <a:buSzPct val="70000"/>
              <a:buFont typeface="Arial" panose="020B0604020202020204" pitchFamily="34" charset="0"/>
              <a:buChar char="l"/>
            </a:pPr>
            <a:endPar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60000"/>
              </a:lnSpc>
              <a:spcBef>
                <a:spcPts val="0"/>
              </a:spcBef>
              <a:spcAft>
                <a:spcPts val="0"/>
              </a:spcAft>
              <a:buClr>
                <a:srgbClr val="AF3014"/>
              </a:buClr>
              <a:buSzPct val="70000"/>
              <a:buFont typeface="Arial" panose="020B0604020202020204" pitchFamily="34" charset="0"/>
              <a:buChar char="l"/>
            </a:pPr>
            <a:endPar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3" name="文本框 22"/>
          <p:cNvSpPr txBox="1"/>
          <p:nvPr/>
        </p:nvSpPr>
        <p:spPr>
          <a:xfrm>
            <a:off x="8791575" y="25577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4" name="文本框 23"/>
          <p:cNvSpPr txBox="1"/>
          <p:nvPr/>
        </p:nvSpPr>
        <p:spPr>
          <a:xfrm>
            <a:off x="8791575" y="339153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5" name="文本框 24"/>
          <p:cNvSpPr txBox="1"/>
          <p:nvPr/>
        </p:nvSpPr>
        <p:spPr>
          <a:xfrm>
            <a:off x="8791575" y="293814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6" name="文本框 25"/>
          <p:cNvSpPr txBox="1"/>
          <p:nvPr/>
        </p:nvSpPr>
        <p:spPr>
          <a:xfrm>
            <a:off x="703580" y="2275205"/>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aphicFrame>
        <p:nvGraphicFramePr>
          <p:cNvPr id="31" name="表格 30"/>
          <p:cNvGraphicFramePr/>
          <p:nvPr userDrawn="1"/>
        </p:nvGraphicFramePr>
        <p:xfrm>
          <a:off x="703580" y="5143500"/>
          <a:ext cx="6816090" cy="1021715"/>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kumimoji="1" lang="en-US" altLang="zh-CN" sz="900" b="1" dirty="0">
                          <a:solidFill>
                            <a:srgbClr val="843C0B"/>
                          </a:solidFill>
                          <a:latin typeface="Arial" panose="020B0604020202020204" pitchFamily="34" charset="0"/>
                          <a:cs typeface="Arial" panose="020B0604020202020204" pitchFamily="34" charset="0"/>
                          <a:sym typeface="+mn-ea"/>
                        </a:rPr>
                        <a:t>BLa80</a:t>
                      </a:r>
                      <a:r>
                        <a:rPr kumimoji="1" lang="en-US" altLang="zh-CN" sz="900" b="0" dirty="0">
                          <a:solidFill>
                            <a:srgbClr val="843C0B"/>
                          </a:solidFill>
                          <a:latin typeface="Arial" panose="020B0604020202020204" pitchFamily="34" charset="0"/>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ChiCTR2100053699</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NCT05662514</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kumimoji="1" lang="en-US" altLang="zh-CN" sz="900" dirty="0">
                          <a:solidFill>
                            <a:srgbClr val="843C0B"/>
                          </a:solidFill>
                          <a:latin typeface="Arial" panose="020B0604020202020204" pitchFamily="34" charset="0"/>
                          <a:cs typeface="Arial" panose="020B0604020202020204" pitchFamily="34" charset="0"/>
                          <a:sym typeface="+mn-ea"/>
                        </a:rPr>
                        <a:t>L</a:t>
                      </a:r>
                      <a:r>
                        <a:rPr kumimoji="1" lang="en-US" altLang="zh-CN" sz="900" b="1" dirty="0">
                          <a:solidFill>
                            <a:srgbClr val="843C0B"/>
                          </a:solidFill>
                          <a:latin typeface="Arial" panose="020B0604020202020204" pitchFamily="34" charset="0"/>
                          <a:cs typeface="Arial" panose="020B0604020202020204" pitchFamily="34" charset="0"/>
                          <a:sym typeface="+mn-ea"/>
                        </a:rPr>
                        <a:t>Ra05</a:t>
                      </a:r>
                      <a:r>
                        <a:rPr kumimoji="1" lang="en-US" altLang="zh-CN" sz="900" b="0" dirty="0">
                          <a:solidFill>
                            <a:srgbClr val="843C0B"/>
                          </a:solidFill>
                          <a:latin typeface="Arial" panose="020B0604020202020204" pitchFamily="34" charset="0"/>
                          <a:cs typeface="Arial" panose="020B0604020202020204" pitchFamily="34" charset="0"/>
                          <a:sym typeface="+mn-ea"/>
                        </a:rPr>
                        <a:t>: </a:t>
                      </a: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ChiCTR2100053700</a:t>
                      </a:r>
                      <a:endParaRPr lang="en-US"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lang="en-US" sz="900" b="1" dirty="0">
                          <a:solidFill>
                            <a:srgbClr val="843C0B"/>
                          </a:solidFill>
                          <a:latin typeface="Arial" panose="020B0604020202020204" pitchFamily="34" charset="0"/>
                          <a:ea typeface="黑体" panose="02010609060101010101" charset="-122"/>
                          <a:cs typeface="Arial" panose="020B0604020202020204" pitchFamily="34" charset="0"/>
                          <a:sym typeface="+mn-ea"/>
                        </a:rPr>
                        <a:t>LA85</a:t>
                      </a:r>
                      <a:r>
                        <a:rPr lang="en-US" sz="900" dirty="0">
                          <a:solidFill>
                            <a:srgbClr val="843C0B"/>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NCT05974657</a:t>
                      </a:r>
                      <a:endParaRPr lang="en-US" altLang="zh-CN">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lang="en-US" sz="900" b="1" dirty="0">
                          <a:solidFill>
                            <a:srgbClr val="843C0B"/>
                          </a:solidFill>
                          <a:latin typeface="Arial" panose="020B0604020202020204" pitchFamily="34" charset="0"/>
                          <a:ea typeface="黑体" panose="02010609060101010101" charset="-122"/>
                          <a:cs typeface="Arial" panose="020B0604020202020204" pitchFamily="34" charset="0"/>
                          <a:sym typeface="+mn-ea"/>
                        </a:rPr>
                        <a:t>BL21</a:t>
                      </a:r>
                      <a:r>
                        <a:rPr lang="en-US" sz="900" dirty="0">
                          <a:solidFill>
                            <a:srgbClr val="843C0B"/>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ChiCTR2300069881</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lang="en-US" sz="900" b="1" dirty="0">
                          <a:solidFill>
                            <a:srgbClr val="843C0B"/>
                          </a:solidFill>
                          <a:latin typeface="Arial" panose="020B0604020202020204" pitchFamily="34" charset="0"/>
                          <a:ea typeface="黑体" panose="02010609060101010101" charset="-122"/>
                          <a:cs typeface="Arial" panose="020B0604020202020204" pitchFamily="34" charset="0"/>
                          <a:sym typeface="+mn-ea"/>
                        </a:rPr>
                        <a:t>BI45</a:t>
                      </a:r>
                      <a:r>
                        <a:rPr lang="en-US" sz="900" dirty="0">
                          <a:solidFill>
                            <a:srgbClr val="843C0B"/>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NCT06863415</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lang="en-US" sz="900" b="1" dirty="0">
                          <a:solidFill>
                            <a:srgbClr val="843C0B"/>
                          </a:solidFill>
                          <a:latin typeface="Arial" panose="020B0604020202020204" pitchFamily="34" charset="0"/>
                          <a:ea typeface="黑体" panose="02010609060101010101" charset="-122"/>
                          <a:cs typeface="Arial" panose="020B0604020202020204" pitchFamily="34" charset="0"/>
                          <a:sym typeface="+mn-ea"/>
                        </a:rPr>
                        <a:t>BC99</a:t>
                      </a:r>
                      <a:r>
                        <a:rPr lang="en-US" sz="900" dirty="0">
                          <a:solidFill>
                            <a:srgbClr val="843C0B"/>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ChiCTR2200065493</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NCT06637397,</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NCT06307821</a:t>
                      </a:r>
                      <a:endParaRPr lang="en-US"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marL="0" algn="l" defTabSz="914400" rtl="0" eaLnBrk="1" fontAlgn="ctr" latinLnBrk="0" hangingPunct="1"/>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
        <p:nvSpPr>
          <p:cNvPr id="32" name="文本框 31"/>
          <p:cNvSpPr txBox="1"/>
          <p:nvPr/>
        </p:nvSpPr>
        <p:spPr>
          <a:xfrm>
            <a:off x="9985375" y="1401445"/>
            <a:ext cx="2070100" cy="480695"/>
          </a:xfrm>
          <a:prstGeom prst="rect">
            <a:avLst/>
          </a:prstGeom>
          <a:noFill/>
        </p:spPr>
        <p:txBody>
          <a:bodyPr wrap="square" rtlCol="0">
            <a:noAutofit/>
          </a:bodyPr>
          <a:lstStyle/>
          <a:p>
            <a:pPr>
              <a:lnSpc>
                <a:spcPct val="130000"/>
              </a:lnSpc>
              <a:spcBef>
                <a:spcPts val="0"/>
              </a:spcBef>
              <a:spcAft>
                <a:spcPts val="0"/>
              </a:spcAft>
            </a:pPr>
            <a:r>
              <a:rPr lang="en-US" altLang="zh-CN" sz="1200" b="1">
                <a:solidFill>
                  <a:schemeClr val="tx1">
                    <a:lumMod val="75000"/>
                    <a:lumOff val="25000"/>
                  </a:schemeClr>
                </a:solidFill>
              </a:rPr>
              <a:t>辅料</a:t>
            </a:r>
            <a:r>
              <a:rPr lang="en-US" altLang="zh-CN" sz="1200">
                <a:solidFill>
                  <a:schemeClr val="tx1">
                    <a:lumMod val="75000"/>
                    <a:lumOff val="25000"/>
                  </a:schemeClr>
                </a:solidFill>
              </a:rPr>
              <a:t>: 菊粉; 马铃薯淀粉</a:t>
            </a:r>
            <a:endParaRPr lang="en-US" altLang="zh-CN" sz="1200">
              <a:solidFill>
                <a:schemeClr val="tx1">
                  <a:lumMod val="75000"/>
                  <a:lumOff val="25000"/>
                </a:schemeClr>
              </a:solidFill>
            </a:endParaRPr>
          </a:p>
          <a:p>
            <a:pPr>
              <a:lnSpc>
                <a:spcPct val="130000"/>
              </a:lnSpc>
              <a:spcBef>
                <a:spcPts val="0"/>
              </a:spcBef>
              <a:spcAft>
                <a:spcPts val="0"/>
              </a:spcAft>
            </a:pP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nvSpPr>
        <p:spPr>
          <a:xfrm>
            <a:off x="786130" y="1943100"/>
            <a:ext cx="2859405" cy="2629535"/>
          </a:xfrm>
          <a:prstGeom prst="roundRect">
            <a:avLst>
              <a:gd name="adj" fmla="val 4428"/>
            </a:avLst>
          </a:prstGeom>
          <a:solidFill>
            <a:srgbClr val="FFFFFF"/>
          </a:solidFill>
          <a:ln w="25400" cap="flat" cmpd="sng" algn="ctr">
            <a:solidFill>
              <a:srgbClr val="C30000">
                <a:lumMod val="20000"/>
                <a:lumOff val="80000"/>
                <a:alpha val="100000"/>
              </a:srgbClr>
            </a:solidFill>
            <a:prstDash val="solid"/>
          </a:ln>
          <a:effectLst/>
        </p:spPr>
        <p:txBody>
          <a:bodyPr rtlCol="0" anchor="ctr"/>
          <a:lstStyle/>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9181465" cy="706755"/>
            <a:chOff x="400" y="1020"/>
            <a:chExt cx="14459" cy="1113"/>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2524" cy="1113"/>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dirty="0">
                  <a:solidFill>
                    <a:schemeClr val="tx1">
                      <a:lumMod val="65000"/>
                      <a:lumOff val="35000"/>
                    </a:schemeClr>
                  </a:solidFill>
                  <a:latin typeface="黑体" panose="02010609060101010101" charset="-122"/>
                  <a:cs typeface="黑体" panose="02010609060101010101" charset="-122"/>
                  <a:sym typeface="+mn-ea"/>
                </a:rPr>
                <a:t>妊娠期糖代谢调控</a:t>
              </a:r>
              <a:endParaRPr kumimoji="1" lang="zh-CN" altLang="en-US" sz="2000" b="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endParaRPr>
          </a:p>
        </p:txBody>
      </p:sp>
      <p:sp>
        <p:nvSpPr>
          <p:cNvPr id="6" name="文本框 5"/>
          <p:cNvSpPr txBox="1"/>
          <p:nvPr/>
        </p:nvSpPr>
        <p:spPr>
          <a:xfrm>
            <a:off x="8668385" y="5188585"/>
            <a:ext cx="2299970" cy="978535"/>
          </a:xfrm>
          <a:prstGeom prst="rect">
            <a:avLst/>
          </a:prstGeom>
          <a:noFill/>
        </p:spPr>
        <p:txBody>
          <a:bodyPr wrap="square">
            <a:noAutofit/>
          </a:bodyPr>
          <a:lstStyle/>
          <a:p>
            <a:pPr marR="0" lvl="0" indent="0" algn="l" defTabSz="914400" rtl="0" fontAlgn="auto">
              <a:lnSpc>
                <a:spcPct val="110000"/>
              </a:lnSpc>
              <a:spcBef>
                <a:spcPts val="0"/>
              </a:spcBef>
              <a:spcAft>
                <a:spcPts val="600"/>
              </a:spcAft>
              <a:buClrTx/>
              <a:buSz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双歧杆菌相对丰度显著上升，</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 </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a:p>
            <a:pPr marR="0" lvl="0" indent="0" algn="l" defTabSz="914400" rtl="0" fontAlgn="auto">
              <a:lnSpc>
                <a:spcPct val="110000"/>
              </a:lnSpc>
              <a:spcBef>
                <a:spcPts val="0"/>
              </a:spcBef>
              <a:spcAft>
                <a:spcPts val="600"/>
              </a:spcAft>
              <a:buClrTx/>
              <a:buSz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志贺氏菌属相对丰度显著下降。</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4248605" y="1837653"/>
            <a:ext cx="2887308" cy="521970"/>
          </a:xfrm>
          <a:prstGeom prst="rect">
            <a:avLst/>
          </a:prstGeom>
          <a:noFill/>
        </p:spPr>
        <p:txBody>
          <a:bodyPr wrap="square" rtlCol="0">
            <a:no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显著降低空腹血糖</a:t>
            </a: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水平</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0" name="文本框 9"/>
          <p:cNvSpPr txBox="1"/>
          <p:nvPr/>
        </p:nvSpPr>
        <p:spPr>
          <a:xfrm>
            <a:off x="8095504" y="1837716"/>
            <a:ext cx="3445845" cy="337185"/>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有效调节阴道菌群</a:t>
            </a: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结构</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8" name="文本框 27"/>
          <p:cNvSpPr txBox="1"/>
          <p:nvPr/>
        </p:nvSpPr>
        <p:spPr>
          <a:xfrm>
            <a:off x="987940" y="2573504"/>
            <a:ext cx="2356396" cy="2045335"/>
          </a:xfrm>
          <a:prstGeom prst="rect">
            <a:avLst/>
          </a:prstGeom>
          <a:noFill/>
        </p:spPr>
        <p:txBody>
          <a:bodyPr wrap="square" rtlCol="0">
            <a:noAutofit/>
          </a:bodyPr>
          <a:lstStyle/>
          <a:p>
            <a:pPr marL="285750" indent="-285750" fontAlgn="auto">
              <a:lnSpc>
                <a:spcPct val="14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显著降低空腹血糖水平</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4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显著富集双歧杆菌等有益菌</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fontAlgn="auto">
              <a:lnSpc>
                <a:spcPct val="14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有效清除志贺氏菌等有害菌</a:t>
            </a:r>
            <a:endPar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fontAlgn="auto">
              <a:spcAft>
                <a:spcPts val="600"/>
              </a:spcAft>
            </a:pPr>
            <a:endPar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pic>
        <p:nvPicPr>
          <p:cNvPr id="8" name="图片 7"/>
          <p:cNvPicPr>
            <a:picLocks noChangeAspect="1"/>
          </p:cNvPicPr>
          <p:nvPr/>
        </p:nvPicPr>
        <p:blipFill>
          <a:blip r:embed="rId1"/>
          <a:stretch>
            <a:fillRect/>
          </a:stretch>
        </p:blipFill>
        <p:spPr>
          <a:xfrm>
            <a:off x="4514343" y="2359623"/>
            <a:ext cx="2468599" cy="2806878"/>
          </a:xfrm>
          <a:prstGeom prst="rect">
            <a:avLst/>
          </a:prstGeom>
        </p:spPr>
      </p:pic>
      <p:pic>
        <p:nvPicPr>
          <p:cNvPr id="12" name="图片 11"/>
          <p:cNvPicPr>
            <a:picLocks noChangeAspect="1"/>
          </p:cNvPicPr>
          <p:nvPr/>
        </p:nvPicPr>
        <p:blipFill>
          <a:blip r:embed="rId2"/>
          <a:stretch>
            <a:fillRect/>
          </a:stretch>
        </p:blipFill>
        <p:spPr>
          <a:xfrm>
            <a:off x="7567854" y="2426907"/>
            <a:ext cx="2409943" cy="2652097"/>
          </a:xfrm>
          <a:prstGeom prst="rect">
            <a:avLst/>
          </a:prstGeom>
        </p:spPr>
      </p:pic>
      <p:pic>
        <p:nvPicPr>
          <p:cNvPr id="14" name="图片 13"/>
          <p:cNvPicPr>
            <a:picLocks noChangeAspect="1"/>
          </p:cNvPicPr>
          <p:nvPr/>
        </p:nvPicPr>
        <p:blipFill>
          <a:blip r:embed="rId3"/>
          <a:stretch>
            <a:fillRect/>
          </a:stretch>
        </p:blipFill>
        <p:spPr>
          <a:xfrm>
            <a:off x="9602786" y="2494217"/>
            <a:ext cx="2439397" cy="2582247"/>
          </a:xfrm>
          <a:prstGeom prst="rect">
            <a:avLst/>
          </a:prstGeom>
        </p:spPr>
      </p:pic>
      <p:cxnSp>
        <p:nvCxnSpPr>
          <p:cNvPr id="45" name="直接连接符 44"/>
          <p:cNvCxnSpPr/>
          <p:nvPr/>
        </p:nvCxnSpPr>
        <p:spPr>
          <a:xfrm>
            <a:off x="7289164" y="1837716"/>
            <a:ext cx="0" cy="4329123"/>
          </a:xfrm>
          <a:prstGeom prst="line">
            <a:avLst/>
          </a:prstGeom>
          <a:noFill/>
          <a:ln w="25400" cap="flat" cmpd="sng" algn="ctr">
            <a:solidFill>
              <a:srgbClr val="FFFFFF">
                <a:lumMod val="85000"/>
              </a:srgbClr>
            </a:solidFill>
            <a:prstDash val="sysDot"/>
          </a:ln>
          <a:effectLst/>
        </p:spPr>
      </p:cxnSp>
      <p:cxnSp>
        <p:nvCxnSpPr>
          <p:cNvPr id="20" name="直接连接符 19"/>
          <p:cNvCxnSpPr/>
          <p:nvPr/>
        </p:nvCxnSpPr>
        <p:spPr>
          <a:xfrm>
            <a:off x="4095633" y="1837716"/>
            <a:ext cx="0" cy="4329123"/>
          </a:xfrm>
          <a:prstGeom prst="line">
            <a:avLst/>
          </a:prstGeom>
          <a:noFill/>
          <a:ln w="25400" cap="flat" cmpd="sng" algn="ctr">
            <a:solidFill>
              <a:srgbClr val="FFFFFF">
                <a:lumMod val="85000"/>
              </a:srgbClr>
            </a:solidFill>
            <a:prstDash val="sysDot"/>
          </a:ln>
          <a:effectLst/>
        </p:spPr>
      </p:cxnSp>
      <p:sp>
        <p:nvSpPr>
          <p:cNvPr id="36" name="文本框 35"/>
          <p:cNvSpPr txBox="1"/>
          <p:nvPr/>
        </p:nvSpPr>
        <p:spPr>
          <a:xfrm>
            <a:off x="1062990" y="2125980"/>
            <a:ext cx="2306320" cy="368300"/>
          </a:xfrm>
          <a:prstGeom prst="rect">
            <a:avLst/>
          </a:prstGeom>
          <a:noFill/>
        </p:spPr>
        <p:txBody>
          <a:bodyPr wrap="square" rtlCol="0">
            <a:spAutoFit/>
          </a:bodyPr>
          <a:lstStyle/>
          <a:p>
            <a:pPr algn="ct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研究</a:t>
            </a: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成果</a:t>
            </a:r>
            <a:endParaRPr lang="zh-CN" altLang="en-US" b="1" dirty="0">
              <a:solidFill>
                <a:srgbClr val="8B1A48"/>
              </a:solidFill>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custDataLst>
              <p:tags r:id="rId1"/>
            </p:custDataLst>
          </p:nvPr>
        </p:nvSpPr>
        <p:spPr>
          <a:xfrm>
            <a:off x="7826144" y="1475706"/>
            <a:ext cx="3679059" cy="4773281"/>
          </a:xfrm>
          <a:prstGeom prst="roundRect">
            <a:avLst>
              <a:gd name="adj" fmla="val 4428"/>
            </a:avLst>
          </a:prstGeom>
          <a:solidFill>
            <a:schemeClr val="bg1"/>
          </a:solidFill>
          <a:ln w="19050">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7" name="圆角矩形 6"/>
          <p:cNvSpPr/>
          <p:nvPr>
            <p:custDataLst>
              <p:tags r:id="rId2"/>
            </p:custDataLst>
          </p:nvPr>
        </p:nvSpPr>
        <p:spPr>
          <a:xfrm>
            <a:off x="3982507" y="1475706"/>
            <a:ext cx="3679059" cy="4773281"/>
          </a:xfrm>
          <a:prstGeom prst="roundRect">
            <a:avLst>
              <a:gd name="adj" fmla="val 4428"/>
            </a:avLst>
          </a:prstGeom>
          <a:solidFill>
            <a:schemeClr val="bg1"/>
          </a:solidFill>
          <a:ln w="19050">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13849985" cy="398780"/>
            <a:chOff x="400" y="1020"/>
            <a:chExt cx="21811"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9876"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放化疗相关肠道损伤支持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4163360" y="5133833"/>
            <a:ext cx="3439494" cy="929927"/>
          </a:xfrm>
          <a:prstGeom prst="rect">
            <a:avLst/>
          </a:prstGeom>
          <a:noFill/>
        </p:spPr>
        <p:txBody>
          <a:bodyPr wrap="square" rtlCol="0">
            <a:noAutofit/>
          </a:bodyPr>
          <a:lstStyle/>
          <a:p>
            <a:pPr algn="l"/>
            <a:r>
              <a:rPr kumimoji="1" lang="en-US" altLang="zh-CN"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ARIII (≥ 2</a:t>
            </a:r>
            <a:r>
              <a:rPr kumimoji="1" lang="zh-CN" altLang="en-US"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级</a:t>
            </a:r>
            <a:r>
              <a:rPr kumimoji="1" lang="en-US" altLang="zh-CN"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 </a:t>
            </a:r>
            <a:r>
              <a:rPr kumimoji="1" lang="zh-CN" altLang="en-US"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发生率由</a:t>
            </a:r>
            <a:r>
              <a:rPr kumimoji="1" lang="en-US" altLang="zh-CN"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65.0%</a:t>
            </a:r>
            <a:r>
              <a:rPr kumimoji="1" lang="zh-CN" altLang="en-US"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显著下降至</a:t>
            </a:r>
            <a:r>
              <a:rPr kumimoji="1" lang="en-US" altLang="zh-CN"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27.2%</a:t>
            </a:r>
            <a:r>
              <a:rPr kumimoji="1" lang="zh-CN" altLang="en-US"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，表明</a:t>
            </a:r>
            <a:r>
              <a:rPr kumimoji="1" lang="en-US" altLang="zh-CN"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BL21</a:t>
            </a:r>
            <a:r>
              <a:rPr kumimoji="1" lang="zh-CN" altLang="en-US"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rPr>
              <a:t>能显著降低腹腔、盆腔肿瘤患者放疗后急性放射性肠损伤的严重程度。</a:t>
            </a:r>
            <a:endParaRPr kumimoji="1" lang="zh-CN" altLang="en-US"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endParaRPr>
          </a:p>
          <a:p>
            <a:endParaRPr kumimoji="1" lang="zh-CN" altLang="en-US" sz="1200" i="0" u="none" strike="noStrike" kern="1200" cap="none" spc="0" normalizeH="0" baseline="0" noProof="0" dirty="0">
              <a:ln>
                <a:noFill/>
              </a:ln>
              <a:solidFill>
                <a:schemeClr val="tx1">
                  <a:lumMod val="75000"/>
                  <a:lumOff val="25000"/>
                </a:schemeClr>
              </a:solidFill>
              <a:effectLst/>
              <a:uLnTx/>
              <a:uFillTx/>
              <a:ea typeface="黑体" panose="02010609060101010101" charset="-122"/>
              <a:cs typeface="+mn-lt"/>
            </a:endParaRPr>
          </a:p>
        </p:txBody>
      </p:sp>
      <p:pic>
        <p:nvPicPr>
          <p:cNvPr id="17" name="图片 16"/>
          <p:cNvPicPr>
            <a:picLocks noChangeAspect="1"/>
          </p:cNvPicPr>
          <p:nvPr/>
        </p:nvPicPr>
        <p:blipFill>
          <a:blip r:embed="rId3"/>
          <a:stretch>
            <a:fillRect/>
          </a:stretch>
        </p:blipFill>
        <p:spPr>
          <a:xfrm>
            <a:off x="4092180" y="2374333"/>
            <a:ext cx="3510638" cy="2392551"/>
          </a:xfrm>
          <a:prstGeom prst="rect">
            <a:avLst/>
          </a:prstGeom>
        </p:spPr>
      </p:pic>
      <p:pic>
        <p:nvPicPr>
          <p:cNvPr id="19" name="图片 18"/>
          <p:cNvPicPr>
            <a:picLocks noChangeAspect="1"/>
          </p:cNvPicPr>
          <p:nvPr/>
        </p:nvPicPr>
        <p:blipFill>
          <a:blip r:embed="rId4"/>
          <a:stretch>
            <a:fillRect/>
          </a:stretch>
        </p:blipFill>
        <p:spPr>
          <a:xfrm>
            <a:off x="7988679" y="2374301"/>
            <a:ext cx="3510638" cy="2476736"/>
          </a:xfrm>
          <a:prstGeom prst="rect">
            <a:avLst/>
          </a:prstGeom>
        </p:spPr>
      </p:pic>
      <p:sp>
        <p:nvSpPr>
          <p:cNvPr id="31" name="文本框 30"/>
          <p:cNvSpPr txBox="1"/>
          <p:nvPr/>
        </p:nvSpPr>
        <p:spPr>
          <a:xfrm>
            <a:off x="8438684" y="1759910"/>
            <a:ext cx="2610629" cy="521970"/>
          </a:xfrm>
          <a:prstGeom prst="rect">
            <a:avLst/>
          </a:prstGeom>
          <a:noFill/>
        </p:spPr>
        <p:txBody>
          <a:bodyPr wrap="square" rtlCol="0">
            <a:noAutofit/>
          </a:bodyPr>
          <a:lstStyle/>
          <a:p>
            <a:pPr algn="ctr"/>
            <a:r>
              <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rPr>
              <a:t>降低腹泻发生率</a:t>
            </a:r>
            <a:endPar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endParaRPr>
          </a:p>
          <a:p>
            <a:pPr algn="ctr"/>
            <a:endPar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endParaRPr>
          </a:p>
        </p:txBody>
      </p:sp>
      <p:sp>
        <p:nvSpPr>
          <p:cNvPr id="43" name="文本框 42"/>
          <p:cNvSpPr txBox="1"/>
          <p:nvPr/>
        </p:nvSpPr>
        <p:spPr>
          <a:xfrm>
            <a:off x="4477749" y="1759866"/>
            <a:ext cx="2688564" cy="583565"/>
          </a:xfrm>
          <a:prstGeom prst="rect">
            <a:avLst/>
          </a:prstGeom>
          <a:noFill/>
        </p:spPr>
        <p:txBody>
          <a:bodyPr wrap="square" rtlCol="0">
            <a:noAutofit/>
          </a:bodyPr>
          <a:lstStyle/>
          <a:p>
            <a:pPr algn="ctr"/>
            <a:r>
              <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rPr>
              <a:t>缓解肠损伤严重程度</a:t>
            </a:r>
            <a:endPar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endParaRPr>
          </a:p>
          <a:p>
            <a:pPr algn="ctr"/>
            <a:endPar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endParaRPr>
          </a:p>
        </p:txBody>
      </p:sp>
      <p:sp>
        <p:nvSpPr>
          <p:cNvPr id="3" name="文本框 2"/>
          <p:cNvSpPr txBox="1"/>
          <p:nvPr/>
        </p:nvSpPr>
        <p:spPr>
          <a:xfrm>
            <a:off x="8113953" y="5133862"/>
            <a:ext cx="3260090" cy="829945"/>
          </a:xfrm>
          <a:prstGeom prst="rect">
            <a:avLst/>
          </a:prstGeom>
          <a:noFill/>
        </p:spPr>
        <p:txBody>
          <a:bodyPr wrap="square" rtlCol="0" anchor="t">
            <a:spAutoFit/>
          </a:bodyPr>
          <a:p>
            <a:pPr algn="l"/>
            <a:r>
              <a:rPr kumimoji="1" lang="zh-CN" altLang="en-US" sz="1200" noProof="0" dirty="0">
                <a:ln>
                  <a:noFill/>
                </a:ln>
                <a:solidFill>
                  <a:schemeClr val="tx1">
                    <a:lumMod val="75000"/>
                    <a:lumOff val="25000"/>
                  </a:schemeClr>
                </a:solidFill>
                <a:effectLst/>
                <a:uLnTx/>
                <a:uFillTx/>
                <a:ea typeface="黑体" panose="02010609060101010101" charset="-122"/>
                <a:cs typeface="+mn-lt"/>
                <a:sym typeface="+mn-ea"/>
              </a:rPr>
              <a:t>腹泻发生率由</a:t>
            </a:r>
            <a:r>
              <a:rPr kumimoji="1" lang="en-US" altLang="zh-CN" sz="1200" noProof="0" dirty="0">
                <a:ln>
                  <a:noFill/>
                </a:ln>
                <a:solidFill>
                  <a:schemeClr val="tx1">
                    <a:lumMod val="75000"/>
                    <a:lumOff val="25000"/>
                  </a:schemeClr>
                </a:solidFill>
                <a:effectLst/>
                <a:uLnTx/>
                <a:uFillTx/>
                <a:ea typeface="黑体" panose="02010609060101010101" charset="-122"/>
                <a:cs typeface="+mn-lt"/>
                <a:sym typeface="+mn-ea"/>
              </a:rPr>
              <a:t>57.0%</a:t>
            </a:r>
            <a:r>
              <a:rPr kumimoji="1" lang="zh-CN" altLang="en-US" sz="1200" noProof="0" dirty="0">
                <a:ln>
                  <a:noFill/>
                </a:ln>
                <a:solidFill>
                  <a:schemeClr val="tx1">
                    <a:lumMod val="75000"/>
                    <a:lumOff val="25000"/>
                  </a:schemeClr>
                </a:solidFill>
                <a:effectLst/>
                <a:uLnTx/>
                <a:uFillTx/>
                <a:ea typeface="黑体" panose="02010609060101010101" charset="-122"/>
                <a:cs typeface="+mn-lt"/>
                <a:sym typeface="+mn-ea"/>
              </a:rPr>
              <a:t>下降至</a:t>
            </a:r>
            <a:r>
              <a:rPr kumimoji="1" lang="en-US" altLang="zh-CN" sz="1200" noProof="0" dirty="0">
                <a:ln>
                  <a:noFill/>
                </a:ln>
                <a:solidFill>
                  <a:schemeClr val="tx1">
                    <a:lumMod val="75000"/>
                    <a:lumOff val="25000"/>
                  </a:schemeClr>
                </a:solidFill>
                <a:effectLst/>
                <a:uLnTx/>
                <a:uFillTx/>
                <a:ea typeface="黑体" panose="02010609060101010101" charset="-122"/>
                <a:cs typeface="+mn-lt"/>
                <a:sym typeface="+mn-ea"/>
              </a:rPr>
              <a:t>29.5%</a:t>
            </a:r>
            <a:r>
              <a:rPr kumimoji="1" lang="zh-CN" altLang="en-US" sz="1200" noProof="0" dirty="0">
                <a:ln>
                  <a:noFill/>
                </a:ln>
                <a:solidFill>
                  <a:schemeClr val="tx1">
                    <a:lumMod val="75000"/>
                    <a:lumOff val="25000"/>
                  </a:schemeClr>
                </a:solidFill>
                <a:effectLst/>
                <a:uLnTx/>
                <a:uFillTx/>
                <a:ea typeface="黑体" panose="02010609060101010101" charset="-122"/>
                <a:cs typeface="+mn-lt"/>
                <a:sym typeface="+mn-ea"/>
              </a:rPr>
              <a:t>，表明</a:t>
            </a:r>
            <a:r>
              <a:rPr kumimoji="1" lang="en-US" altLang="zh-CN" sz="1200" noProof="0" dirty="0">
                <a:ln>
                  <a:noFill/>
                </a:ln>
                <a:solidFill>
                  <a:schemeClr val="tx1">
                    <a:lumMod val="75000"/>
                    <a:lumOff val="25000"/>
                  </a:schemeClr>
                </a:solidFill>
                <a:effectLst/>
                <a:uLnTx/>
                <a:uFillTx/>
                <a:ea typeface="黑体" panose="02010609060101010101" charset="-122"/>
                <a:cs typeface="+mn-lt"/>
                <a:sym typeface="+mn-ea"/>
              </a:rPr>
              <a:t>BL21</a:t>
            </a:r>
            <a:r>
              <a:rPr kumimoji="1" lang="zh-CN" altLang="en-US" sz="1200" noProof="0" dirty="0">
                <a:ln>
                  <a:noFill/>
                </a:ln>
                <a:solidFill>
                  <a:schemeClr val="tx1">
                    <a:lumMod val="75000"/>
                    <a:lumOff val="25000"/>
                  </a:schemeClr>
                </a:solidFill>
                <a:effectLst/>
                <a:uLnTx/>
                <a:uFillTx/>
                <a:ea typeface="黑体" panose="02010609060101010101" charset="-122"/>
                <a:cs typeface="+mn-lt"/>
                <a:sym typeface="+mn-ea"/>
              </a:rPr>
              <a:t>可降低腹腔、盆腔肿瘤放疗后腹泻的发生率。</a:t>
            </a:r>
            <a:endParaRPr kumimoji="1" lang="zh-CN" altLang="en-US" sz="1200" noProof="0" dirty="0">
              <a:ln>
                <a:noFill/>
              </a:ln>
              <a:solidFill>
                <a:schemeClr val="tx1">
                  <a:lumMod val="75000"/>
                  <a:lumOff val="25000"/>
                </a:schemeClr>
              </a:solidFill>
              <a:effectLst/>
              <a:uLnTx/>
              <a:uFillTx/>
              <a:ea typeface="黑体" panose="02010609060101010101" charset="-122"/>
              <a:cs typeface="+mn-lt"/>
              <a:sym typeface="+mn-ea"/>
            </a:endParaRPr>
          </a:p>
          <a:p>
            <a:pPr algn="l"/>
            <a:endParaRPr kumimoji="1" lang="en-US" altLang="zh-CN" sz="1200" noProof="0" dirty="0">
              <a:ln>
                <a:noFill/>
              </a:ln>
              <a:solidFill>
                <a:schemeClr val="tx1">
                  <a:lumMod val="75000"/>
                  <a:lumOff val="25000"/>
                </a:schemeClr>
              </a:solidFill>
              <a:effectLst/>
              <a:uLnTx/>
              <a:uFillTx/>
              <a:ea typeface="黑体" panose="02010609060101010101" charset="-122"/>
              <a:cs typeface="+mn-lt"/>
              <a:sym typeface="+mn-ea"/>
            </a:endParaRPr>
          </a:p>
          <a:p>
            <a:pPr algn="l"/>
            <a:endParaRPr kumimoji="1" lang="en-US" altLang="zh-CN" sz="1200" noProof="0" dirty="0">
              <a:ln>
                <a:noFill/>
              </a:ln>
              <a:solidFill>
                <a:schemeClr val="tx1">
                  <a:lumMod val="75000"/>
                  <a:lumOff val="25000"/>
                </a:schemeClr>
              </a:solidFill>
              <a:effectLst/>
              <a:uLnTx/>
              <a:uFillTx/>
              <a:ea typeface="黑体" panose="02010609060101010101" charset="-122"/>
              <a:cs typeface="+mn-lt"/>
              <a:sym typeface="+mn-ea"/>
            </a:endParaRPr>
          </a:p>
        </p:txBody>
      </p:sp>
      <p:sp>
        <p:nvSpPr>
          <p:cNvPr id="75" name="圆角矩形 74"/>
          <p:cNvSpPr/>
          <p:nvPr/>
        </p:nvSpPr>
        <p:spPr>
          <a:xfrm>
            <a:off x="673100" y="1475740"/>
            <a:ext cx="2856865" cy="3996690"/>
          </a:xfrm>
          <a:prstGeom prst="roundRect">
            <a:avLst>
              <a:gd name="adj" fmla="val 4428"/>
            </a:avLst>
          </a:prstGeom>
          <a:solidFill>
            <a:schemeClr val="bg1"/>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915244" y="1676700"/>
            <a:ext cx="2506345" cy="357505"/>
          </a:xfrm>
          <a:prstGeom prst="rect">
            <a:avLst/>
          </a:prstGeom>
          <a:noFill/>
        </p:spPr>
        <p:txBody>
          <a:bodyPr wrap="square" rtlCol="0">
            <a:noAutofit/>
          </a:bodyPr>
          <a:p>
            <a:pPr algn="ctr"/>
            <a:r>
              <a:rPr kumimoji="1" lang="en-US" altLang="zh-CN" b="1" noProof="0" dirty="0">
                <a:ln>
                  <a:noFill/>
                </a:ln>
                <a:solidFill>
                  <a:srgbClr val="843C0B"/>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1" lang="en-US" altLang="zh-CN" b="1" noProof="0" dirty="0">
              <a:ln>
                <a:noFill/>
              </a:ln>
              <a:solidFill>
                <a:srgbClr val="843C0B"/>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9" name="文本框 8"/>
          <p:cNvSpPr txBox="1"/>
          <p:nvPr/>
        </p:nvSpPr>
        <p:spPr>
          <a:xfrm>
            <a:off x="810260" y="2033905"/>
            <a:ext cx="2506345" cy="3277870"/>
          </a:xfrm>
          <a:prstGeom prst="rect">
            <a:avLst/>
          </a:prstGeom>
          <a:noFill/>
        </p:spPr>
        <p:txBody>
          <a:bodyPr wrap="square" rtlCol="0">
            <a:noAutofit/>
          </a:bodyPr>
          <a:lstStyle/>
          <a:p>
            <a:pPr marL="391795"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帮助减轻放化疗相关的肠道损伤</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调节肠道微生物群结构与组成</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降低中重度放射性肠炎的发生风险，并缓解腹泻症状</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支持放化疗患者肠道功能的稳定与恢复</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904730" cy="398780"/>
            <a:chOff x="400" y="1020"/>
            <a:chExt cx="15598"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663"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肠道菌群稳态调节</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FF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en-US" altLang="zh-CN" sz="1200" b="1" dirty="0">
                <a:solidFill>
                  <a:srgbClr val="5E3D1C"/>
                </a:solidFill>
                <a:latin typeface="Arial" panose="020B0604020202020204" pitchFamily="34" charset="0"/>
                <a:cs typeface="Arial" panose="020B0604020202020204" pitchFamily="34" charset="0"/>
                <a:sym typeface="+mn-ea"/>
              </a:rPr>
              <a:t>临床研究</a:t>
            </a:r>
            <a:endParaRPr kumimoji="1" lang="en-US" altLang="zh-CN" sz="1200" b="1" dirty="0">
              <a:solidFill>
                <a:srgbClr val="5E3D1C"/>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543560" y="868045"/>
            <a:ext cx="7398385" cy="1139825"/>
          </a:xfrm>
          <a:prstGeom prst="rect">
            <a:avLst/>
          </a:prstGeom>
          <a:noFill/>
        </p:spPr>
        <p:txBody>
          <a:bodyPr wrap="square" rtlCol="0">
            <a:noAutofit/>
          </a:bodyPr>
          <a:lstStyle/>
          <a:p>
            <a:pPr>
              <a:lnSpc>
                <a:spcPct val="150000"/>
              </a:lnSpc>
            </a:pPr>
            <a:endParaRPr lang="en-US" altLang="zh-CN" sz="1200" i="1">
              <a:solidFill>
                <a:schemeClr val="tx1">
                  <a:lumMod val="75000"/>
                  <a:lumOff val="25000"/>
                </a:schemeClr>
              </a:solidFill>
              <a:latin typeface="Arial" panose="020B0604020202020204" pitchFamily="34" charset="0"/>
              <a:cs typeface="Arial" panose="020B0604020202020204" pitchFamily="34" charset="0"/>
              <a:sym typeface="+mn-ea"/>
            </a:endParaRPr>
          </a:p>
          <a:p>
            <a:pPr>
              <a:lnSpc>
                <a:spcPct val="150000"/>
              </a:lnSpc>
            </a:pPr>
            <a:r>
              <a:rPr lang="en-US" altLang="zh-CN" sz="1200">
                <a:solidFill>
                  <a:srgbClr val="843C0B"/>
                </a:solidFill>
                <a:latin typeface="Arial" panose="020B0604020202020204" pitchFamily="34" charset="0"/>
                <a:cs typeface="Arial" panose="020B0604020202020204" pitchFamily="34" charset="0"/>
                <a:sym typeface="+mn-ea"/>
              </a:rPr>
              <a:t>动物双歧杆菌乳亚种 B</a:t>
            </a:r>
            <a:r>
              <a:rPr lang="en-US" altLang="zh-CN" sz="1200">
                <a:solidFill>
                  <a:srgbClr val="843C0B"/>
                </a:solidFill>
                <a:latin typeface="Arial" panose="020B0604020202020204" pitchFamily="34" charset="0"/>
                <a:cs typeface="Arial" panose="020B0604020202020204" pitchFamily="34" charset="0"/>
                <a:sym typeface="+mn-ea"/>
              </a:rPr>
              <a:t>La80; 鼠李糖乳酪杆菌 LRa05;</a:t>
            </a:r>
            <a:endParaRPr lang="en-US" altLang="zh-CN" sz="1200">
              <a:solidFill>
                <a:srgbClr val="843C0B"/>
              </a:solidFill>
              <a:latin typeface="Arial" panose="020B0604020202020204" pitchFamily="34" charset="0"/>
              <a:cs typeface="Arial" panose="020B0604020202020204" pitchFamily="34" charset="0"/>
              <a:sym typeface="+mn-ea"/>
            </a:endParaRPr>
          </a:p>
          <a:p>
            <a:pPr>
              <a:lnSpc>
                <a:spcPct val="150000"/>
              </a:lnSpc>
            </a:pPr>
            <a:r>
              <a:rPr lang="en-US" altLang="zh-CN" sz="1200">
                <a:solidFill>
                  <a:srgbClr val="545759"/>
                </a:solidFill>
                <a:latin typeface="Arial" panose="020B0604020202020204" pitchFamily="34" charset="0"/>
                <a:cs typeface="Arial" panose="020B0604020202020204" pitchFamily="34" charset="0"/>
                <a:sym typeface="+mn-ea"/>
              </a:rPr>
              <a:t>长双歧杆菌长亚种 BL21; </a:t>
            </a:r>
            <a:r>
              <a:rPr lang="en-US" altLang="zh-CN" sz="1200">
                <a:solidFill>
                  <a:schemeClr val="tx1">
                    <a:lumMod val="65000"/>
                    <a:lumOff val="35000"/>
                  </a:schemeClr>
                </a:solidFill>
                <a:latin typeface="Arial" panose="020B0604020202020204" pitchFamily="34" charset="0"/>
                <a:cs typeface="Arial" panose="020B0604020202020204" pitchFamily="34" charset="0"/>
                <a:sym typeface="+mn-ea"/>
              </a:rPr>
              <a:t>短双歧杆菌 BBr60</a:t>
            </a:r>
            <a:r>
              <a:rPr lang="en-US" altLang="zh-CN" sz="1200">
                <a:solidFill>
                  <a:srgbClr val="545759"/>
                </a:solidFill>
                <a:latin typeface="Arial" panose="020B0604020202020204" pitchFamily="34" charset="0"/>
                <a:cs typeface="Arial" panose="020B0604020202020204" pitchFamily="34" charset="0"/>
                <a:sym typeface="+mn-ea"/>
              </a:rPr>
              <a:t>; </a:t>
            </a:r>
            <a:endParaRPr lang="en-US" altLang="zh-CN" sz="1200">
              <a:solidFill>
                <a:srgbClr val="545759"/>
              </a:solidFill>
              <a:latin typeface="Arial" panose="020B0604020202020204" pitchFamily="34" charset="0"/>
              <a:cs typeface="Arial" panose="020B0604020202020204" pitchFamily="34" charset="0"/>
              <a:sym typeface="+mn-ea"/>
            </a:endParaRPr>
          </a:p>
          <a:p>
            <a:pPr>
              <a:lnSpc>
                <a:spcPct val="150000"/>
              </a:lnSpc>
            </a:pPr>
            <a:r>
              <a:rPr kumimoji="1" lang="en-US" altLang="zh-CN" sz="1200" dirty="0">
                <a:solidFill>
                  <a:srgbClr val="545759"/>
                </a:solidFill>
                <a:latin typeface="Arial" panose="020B0604020202020204" pitchFamily="34" charset="0"/>
                <a:cs typeface="Arial" panose="020B0604020202020204" pitchFamily="34" charset="0"/>
                <a:sym typeface="+mn-ea"/>
              </a:rPr>
              <a:t>嗜黏蛋白阿克曼氏菌 Akk11/灭活 Akk11</a:t>
            </a:r>
            <a:r>
              <a:rPr lang="en-US" altLang="zh-CN" sz="1200">
                <a:solidFill>
                  <a:srgbClr val="545759"/>
                </a:solidFill>
                <a:latin typeface="Arial" panose="020B0604020202020204" pitchFamily="34" charset="0"/>
                <a:cs typeface="Arial" panose="020B0604020202020204" pitchFamily="34" charset="0"/>
                <a:sym typeface="+mn-ea"/>
              </a:rPr>
              <a:t>; </a:t>
            </a:r>
            <a:r>
              <a:rPr lang="en-US" altLang="zh-CN" sz="120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endParaRPr lang="en-US" altLang="zh-CN" sz="1200" b="1">
              <a:solidFill>
                <a:schemeClr val="tx1">
                  <a:lumMod val="50000"/>
                  <a:lumOff val="50000"/>
                </a:schemeClr>
              </a:solidFill>
              <a:latin typeface="Arial" panose="020B0604020202020204" pitchFamily="34" charset="0"/>
              <a:cs typeface="Arial" panose="020B0604020202020204" pitchFamily="34" charset="0"/>
              <a:sym typeface="+mn-ea"/>
            </a:endParaRPr>
          </a:p>
          <a:p>
            <a:endParaRPr kumimoji="1" lang="en-US" altLang="zh-CN" sz="1200" b="1" dirty="0">
              <a:solidFill>
                <a:srgbClr val="545759"/>
              </a:solidFill>
              <a:latin typeface="Arial" panose="020B0604020202020204" pitchFamily="34" charset="0"/>
              <a:cs typeface="Arial" panose="020B0604020202020204" pitchFamily="34" charset="0"/>
              <a:sym typeface="+mn-ea"/>
            </a:endParaRPr>
          </a:p>
          <a:p>
            <a:endParaRPr lang="en-US" altLang="zh-CN" sz="1200" b="1">
              <a:solidFill>
                <a:srgbClr val="545759"/>
              </a:solidFill>
              <a:latin typeface="Arial" panose="020B0604020202020204" pitchFamily="34" charset="0"/>
              <a:cs typeface="Arial" panose="020B0604020202020204" pitchFamily="34" charset="0"/>
              <a:sym typeface="+mn-ea"/>
            </a:endParaRPr>
          </a:p>
          <a:p>
            <a:endParaRPr kumimoji="1" lang="en-US" altLang="zh-CN" sz="1200" b="1" dirty="0">
              <a:solidFill>
                <a:srgbClr val="545759"/>
              </a:solidFill>
              <a:latin typeface="Arial" panose="020B0604020202020204" pitchFamily="34" charset="0"/>
              <a:cs typeface="Arial" panose="020B0604020202020204" pitchFamily="34" charset="0"/>
              <a:sym typeface="+mn-ea"/>
            </a:endParaRPr>
          </a:p>
        </p:txBody>
      </p:sp>
      <p:grpSp>
        <p:nvGrpSpPr>
          <p:cNvPr id="12" name="组合 11"/>
          <p:cNvGrpSpPr/>
          <p:nvPr userDrawn="1"/>
        </p:nvGrpSpPr>
        <p:grpSpPr>
          <a:xfrm>
            <a:off x="8791575" y="2894965"/>
            <a:ext cx="2490470" cy="847090"/>
            <a:chOff x="13645" y="4359"/>
            <a:chExt cx="3922" cy="1334"/>
          </a:xfrm>
        </p:grpSpPr>
        <p:cxnSp>
          <p:nvCxnSpPr>
            <p:cNvPr id="14" name="直接连接符 13"/>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4845" y="4359"/>
              <a:ext cx="2722" cy="1334"/>
              <a:chOff x="13645" y="4359"/>
              <a:chExt cx="3922" cy="1334"/>
            </a:xfrm>
          </p:grpSpPr>
          <p:cxnSp>
            <p:nvCxnSpPr>
              <p:cNvPr id="17" name="直接连接符 1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703580" y="2612390"/>
            <a:ext cx="7321550" cy="1568450"/>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促进有益菌定植</a:t>
            </a:r>
            <a:endPar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抑制条件致病菌增殖</a:t>
            </a:r>
            <a:endPar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提高菌群多样性</a:t>
            </a:r>
            <a:endPar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3" name="文本框 22"/>
          <p:cNvSpPr txBox="1"/>
          <p:nvPr/>
        </p:nvSpPr>
        <p:spPr>
          <a:xfrm>
            <a:off x="8791575" y="25577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4" name="文本框 23"/>
          <p:cNvSpPr txBox="1"/>
          <p:nvPr/>
        </p:nvSpPr>
        <p:spPr>
          <a:xfrm>
            <a:off x="8791575" y="339153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5" name="文本框 24"/>
          <p:cNvSpPr txBox="1"/>
          <p:nvPr/>
        </p:nvSpPr>
        <p:spPr>
          <a:xfrm>
            <a:off x="8791575" y="293814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6" name="文本框 25"/>
          <p:cNvSpPr txBox="1"/>
          <p:nvPr/>
        </p:nvSpPr>
        <p:spPr>
          <a:xfrm>
            <a:off x="703580" y="2275205"/>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01405" y="1301750"/>
            <a:ext cx="2985135" cy="580390"/>
          </a:xfrm>
          <a:prstGeom prst="rect">
            <a:avLst/>
          </a:prstGeom>
          <a:noFill/>
        </p:spPr>
        <p:txBody>
          <a:bodyPr wrap="square" rtlCol="0">
            <a:noAutofit/>
          </a:bodyPr>
          <a:lstStyle/>
          <a:p>
            <a:pPr>
              <a:lnSpc>
                <a:spcPct val="130000"/>
              </a:lnSpc>
              <a:spcBef>
                <a:spcPts val="0"/>
              </a:spcBef>
              <a:spcAft>
                <a:spcPts val="0"/>
              </a:spcAft>
            </a:pPr>
            <a:r>
              <a:rPr lang="en-US" altLang="zh-CN" sz="1200" b="1">
                <a:solidFill>
                  <a:schemeClr val="tx1">
                    <a:lumMod val="75000"/>
                    <a:lumOff val="25000"/>
                  </a:schemeClr>
                </a:solidFill>
              </a:rPr>
              <a:t>辅料</a:t>
            </a:r>
            <a:r>
              <a:rPr lang="en-US" altLang="zh-CN" sz="1200">
                <a:solidFill>
                  <a:schemeClr val="tx1">
                    <a:lumMod val="75000"/>
                    <a:lumOff val="25000"/>
                  </a:schemeClr>
                </a:solidFill>
              </a:rPr>
              <a:t>: 菊粉; 低聚果糖; </a:t>
            </a:r>
            <a:r>
              <a:rPr lang="en-US" altLang="zh-CN" sz="1200">
                <a:solidFill>
                  <a:schemeClr val="tx1">
                    <a:lumMod val="75000"/>
                    <a:lumOff val="25000"/>
                  </a:schemeClr>
                </a:solidFill>
                <a:sym typeface="+mn-ea"/>
              </a:rPr>
              <a:t>阿拉伯胶</a:t>
            </a:r>
            <a:r>
              <a:rPr lang="en-US" altLang="zh-CN" sz="1200">
                <a:solidFill>
                  <a:schemeClr val="tx1">
                    <a:lumMod val="75000"/>
                    <a:lumOff val="25000"/>
                  </a:schemeClr>
                </a:solidFill>
                <a:sym typeface="+mn-ea"/>
              </a:rPr>
              <a:t>; </a:t>
            </a:r>
            <a:r>
              <a:rPr lang="en-US" altLang="zh-CN" sz="1200">
                <a:solidFill>
                  <a:schemeClr val="tx1">
                    <a:lumMod val="75000"/>
                    <a:lumOff val="25000"/>
                  </a:schemeClr>
                </a:solidFill>
              </a:rPr>
              <a:t>抗性糊精</a:t>
            </a:r>
            <a:r>
              <a:rPr lang="en-US" altLang="zh-CN" sz="1200">
                <a:solidFill>
                  <a:schemeClr val="tx1">
                    <a:lumMod val="75000"/>
                    <a:lumOff val="25000"/>
                  </a:schemeClr>
                </a:solidFill>
              </a:rPr>
              <a:t>; 低聚半乳糖; 马铃薯淀粉</a:t>
            </a:r>
            <a:endParaRPr lang="en-US" altLang="zh-CN" sz="1200">
              <a:solidFill>
                <a:schemeClr val="tx1">
                  <a:lumMod val="75000"/>
                  <a:lumOff val="25000"/>
                </a:schemeClr>
              </a:solidFill>
            </a:endParaRPr>
          </a:p>
          <a:p>
            <a:pPr>
              <a:lnSpc>
                <a:spcPct val="130000"/>
              </a:lnSpc>
              <a:spcBef>
                <a:spcPts val="0"/>
              </a:spcBef>
              <a:spcAft>
                <a:spcPts val="0"/>
              </a:spcAft>
            </a:pP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graphicFrame>
        <p:nvGraphicFramePr>
          <p:cNvPr id="31" name="表格 30"/>
          <p:cNvGraphicFramePr/>
          <p:nvPr userDrawn="1"/>
        </p:nvGraphicFramePr>
        <p:xfrm>
          <a:off x="617855" y="5020945"/>
          <a:ext cx="6816090" cy="1132424"/>
        </p:xfrm>
        <a:graphic>
          <a:graphicData uri="http://schemas.openxmlformats.org/drawingml/2006/table">
            <a:tbl>
              <a:tblPr firstRow="1" bandRow="1">
                <a:tableStyleId>{5C22544A-7EE6-4342-B048-85BDC9FD1C3A}</a:tableStyleId>
              </a:tblPr>
              <a:tblGrid>
                <a:gridCol w="2874010"/>
                <a:gridCol w="3942080"/>
              </a:tblGrid>
              <a:tr h="489169">
                <a:tc>
                  <a:txBody>
                    <a:bodyPr/>
                    <a:lstStyle/>
                    <a:p>
                      <a:pPr>
                        <a:buNone/>
                      </a:pPr>
                      <a:r>
                        <a:rPr kumimoji="1" lang="en-US" altLang="zh-CN" sz="900" b="1" dirty="0">
                          <a:solidFill>
                            <a:srgbClr val="843C0B"/>
                          </a:solidFill>
                          <a:latin typeface="Arial" panose="020B0604020202020204" pitchFamily="34" charset="0"/>
                          <a:cs typeface="Arial" panose="020B0604020202020204" pitchFamily="34" charset="0"/>
                          <a:sym typeface="+mn-ea"/>
                        </a:rPr>
                        <a:t>BLa80</a:t>
                      </a:r>
                      <a:r>
                        <a:rPr kumimoji="1" lang="en-US" altLang="zh-CN" sz="900" b="0" dirty="0">
                          <a:solidFill>
                            <a:srgbClr val="843C0B"/>
                          </a:solidFill>
                          <a:latin typeface="Arial" panose="020B0604020202020204" pitchFamily="34" charset="0"/>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ChiCTR2100053699,</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NCT05662514,</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NCT06107049,</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NCT06103253,</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ChiCTR2300073412,</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ChiCTR2300074956,</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NCT06412042</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kumimoji="1" lang="en-US" altLang="zh-CN" sz="900" dirty="0">
                          <a:solidFill>
                            <a:srgbClr val="843C0B"/>
                          </a:solidFill>
                          <a:latin typeface="Arial" panose="020B0604020202020204" pitchFamily="34" charset="0"/>
                          <a:cs typeface="Arial" panose="020B0604020202020204" pitchFamily="34" charset="0"/>
                          <a:sym typeface="+mn-ea"/>
                        </a:rPr>
                        <a:t>L</a:t>
                      </a:r>
                      <a:r>
                        <a:rPr kumimoji="1" lang="en-US" altLang="zh-CN" sz="900" b="1" dirty="0">
                          <a:solidFill>
                            <a:srgbClr val="843C0B"/>
                          </a:solidFill>
                          <a:latin typeface="Arial" panose="020B0604020202020204" pitchFamily="34" charset="0"/>
                          <a:cs typeface="Arial" panose="020B0604020202020204" pitchFamily="34" charset="0"/>
                          <a:sym typeface="+mn-ea"/>
                        </a:rPr>
                        <a:t>Ra05</a:t>
                      </a:r>
                      <a:r>
                        <a:rPr kumimoji="1" lang="en-US" altLang="zh-CN" sz="900" b="0" dirty="0">
                          <a:solidFill>
                            <a:srgbClr val="843C0B"/>
                          </a:solidFill>
                          <a:latin typeface="Arial" panose="020B0604020202020204" pitchFamily="34" charset="0"/>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NCT06103240,</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ChiCTR2300072220,</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ChiCTR2100053700,</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ChiCTR2300073308,</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NCT06699537,</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NCT06901791</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lang="en-US" altLang="zh-CN" sz="900" b="1" dirty="0">
                          <a:solidFill>
                            <a:srgbClr val="843C0B"/>
                          </a:solidFill>
                          <a:latin typeface="Arial" panose="020B0604020202020204" pitchFamily="34" charset="0"/>
                          <a:ea typeface="黑体" panose="02010609060101010101" charset="-122"/>
                          <a:cs typeface="Arial" panose="020B0604020202020204" pitchFamily="34" charset="0"/>
                          <a:sym typeface="+mn-ea"/>
                        </a:rPr>
                        <a:t>BL21</a:t>
                      </a:r>
                      <a:r>
                        <a:rPr lang="en-US" altLang="zh-CN" sz="900" dirty="0">
                          <a:solidFill>
                            <a:srgbClr val="843C0B"/>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ChiCTR2300069881,</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NCT06140641,</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ChiCTR2300073299,</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NCT06544278</a:t>
                      </a:r>
                      <a:endParaRPr lang="en-US" altLang="zh-CN">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lang="en-US" altLang="zh-CN" sz="900" b="1" dirty="0">
                          <a:solidFill>
                            <a:srgbClr val="843C0B"/>
                          </a:solidFill>
                          <a:latin typeface="Arial" panose="020B0604020202020204" pitchFamily="34" charset="0"/>
                          <a:ea typeface="黑体" panose="02010609060101010101" charset="-122"/>
                          <a:cs typeface="Arial" panose="020B0604020202020204" pitchFamily="34" charset="0"/>
                          <a:sym typeface="+mn-ea"/>
                        </a:rPr>
                        <a:t>BBr60</a:t>
                      </a:r>
                      <a:r>
                        <a:rPr lang="en-US" altLang="zh-CN" sz="900" dirty="0">
                          <a:solidFill>
                            <a:srgbClr val="843C0B"/>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NCT06305650,</a:t>
                      </a:r>
                      <a:r>
                        <a:rPr lang="zh-CN" alt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NCT06196892</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lang="en-US" altLang="zh-CN" sz="900" b="1" dirty="0">
                          <a:solidFill>
                            <a:srgbClr val="843C0B"/>
                          </a:solidFill>
                          <a:latin typeface="Arial" panose="020B0604020202020204" pitchFamily="34" charset="0"/>
                          <a:ea typeface="黑体" panose="02010609060101010101" charset="-122"/>
                          <a:cs typeface="Arial" panose="020B0604020202020204" pitchFamily="34" charset="0"/>
                          <a:sym typeface="+mn-ea"/>
                        </a:rPr>
                        <a:t>Akk11</a:t>
                      </a:r>
                      <a:r>
                        <a:rPr lang="en-US" altLang="zh-CN" sz="900" dirty="0">
                          <a:solidFill>
                            <a:srgbClr val="843C0B"/>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NCT06653101；</a:t>
                      </a:r>
                      <a:r>
                        <a:rPr lang="en-US" altLang="zh-CN" sz="900" b="1" dirty="0">
                          <a:solidFill>
                            <a:srgbClr val="843C0B"/>
                          </a:solidFill>
                          <a:latin typeface="Arial" panose="020B0604020202020204" pitchFamily="34" charset="0"/>
                          <a:ea typeface="黑体" panose="02010609060101010101" charset="-122"/>
                          <a:cs typeface="Arial" panose="020B0604020202020204" pitchFamily="34" charset="0"/>
                          <a:sym typeface="+mn-ea"/>
                        </a:rPr>
                        <a:t>pAkk11</a:t>
                      </a:r>
                      <a:r>
                        <a:rPr lang="en-US" altLang="zh-CN" sz="900" dirty="0">
                          <a:solidFill>
                            <a:srgbClr val="843C0B"/>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NCT06964932,</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NCT06964919</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lang="en-US" sz="900" b="1" dirty="0">
                          <a:solidFill>
                            <a:srgbClr val="843C0B"/>
                          </a:solidFill>
                          <a:latin typeface="Arial" panose="020B0604020202020204" pitchFamily="34" charset="0"/>
                          <a:ea typeface="黑体" panose="02010609060101010101" charset="-122"/>
                          <a:cs typeface="Arial" panose="020B0604020202020204" pitchFamily="34" charset="0"/>
                          <a:sym typeface="+mn-ea"/>
                        </a:rPr>
                        <a:t>BC99</a:t>
                      </a:r>
                      <a:r>
                        <a:rPr lang="en-US" sz="900" dirty="0">
                          <a:solidFill>
                            <a:srgbClr val="843C0B"/>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ChiCTR2200065493,</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ChiCTR2300073499,</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NCT06607562,</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NCT06077383,</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NCT06629441,</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NCT06676111,</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NCT06885346,</a:t>
                      </a:r>
                      <a:r>
                        <a:rPr lang="zh-CN" alt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NCT06885632</a:t>
                      </a:r>
                      <a:endParaRPr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marL="0" algn="l" defTabSz="914400" rtl="0" eaLnBrk="1" fontAlgn="ctr" latinLnBrk="0" hangingPunct="1"/>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904730" cy="398780"/>
            <a:chOff x="400" y="1020"/>
            <a:chExt cx="15598"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663"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肠道菌群稳态调节</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78739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1"/>
          <a:stretch>
            <a:fillRect/>
          </a:stretch>
        </p:blipFill>
        <p:spPr>
          <a:xfrm>
            <a:off x="3782169" y="2526090"/>
            <a:ext cx="1906379" cy="2328324"/>
          </a:xfrm>
          <a:prstGeom prst="rect">
            <a:avLst/>
          </a:prstGeom>
        </p:spPr>
      </p:pic>
      <p:pic>
        <p:nvPicPr>
          <p:cNvPr id="13" name="图片 12"/>
          <p:cNvPicPr>
            <a:picLocks noChangeAspect="1"/>
          </p:cNvPicPr>
          <p:nvPr/>
        </p:nvPicPr>
        <p:blipFill>
          <a:blip r:embed="rId2"/>
          <a:stretch>
            <a:fillRect/>
          </a:stretch>
        </p:blipFill>
        <p:spPr>
          <a:xfrm>
            <a:off x="5766555" y="2552126"/>
            <a:ext cx="1830124" cy="2282572"/>
          </a:xfrm>
          <a:prstGeom prst="rect">
            <a:avLst/>
          </a:prstGeom>
        </p:spPr>
      </p:pic>
      <p:pic>
        <p:nvPicPr>
          <p:cNvPr id="15" name="图片 14"/>
          <p:cNvPicPr>
            <a:picLocks noChangeAspect="1"/>
          </p:cNvPicPr>
          <p:nvPr/>
        </p:nvPicPr>
        <p:blipFill>
          <a:blip r:embed="rId3"/>
          <a:stretch>
            <a:fillRect/>
          </a:stretch>
        </p:blipFill>
        <p:spPr>
          <a:xfrm>
            <a:off x="7844823" y="2507357"/>
            <a:ext cx="1794538" cy="2374077"/>
          </a:xfrm>
          <a:prstGeom prst="rect">
            <a:avLst/>
          </a:prstGeom>
        </p:spPr>
      </p:pic>
      <p:pic>
        <p:nvPicPr>
          <p:cNvPr id="17" name="图片 16"/>
          <p:cNvPicPr>
            <a:picLocks noChangeAspect="1"/>
          </p:cNvPicPr>
          <p:nvPr/>
        </p:nvPicPr>
        <p:blipFill>
          <a:blip r:embed="rId4"/>
          <a:stretch>
            <a:fillRect/>
          </a:stretch>
        </p:blipFill>
        <p:spPr>
          <a:xfrm>
            <a:off x="9709612" y="2553110"/>
            <a:ext cx="1926713" cy="2328324"/>
          </a:xfrm>
          <a:prstGeom prst="rect">
            <a:avLst/>
          </a:prstGeom>
        </p:spPr>
      </p:pic>
      <p:sp>
        <p:nvSpPr>
          <p:cNvPr id="14" name="文本框 13"/>
          <p:cNvSpPr txBox="1"/>
          <p:nvPr/>
        </p:nvSpPr>
        <p:spPr>
          <a:xfrm>
            <a:off x="3881079" y="5155591"/>
            <a:ext cx="3766820" cy="699135"/>
          </a:xfrm>
          <a:prstGeom prst="rect">
            <a:avLst/>
          </a:prstGeom>
          <a:noFill/>
        </p:spPr>
        <p:txBody>
          <a:bodyPr wrap="square" rtlCol="0">
            <a:spAutoFit/>
          </a:bodyPr>
          <a:lstStyle/>
          <a:p>
            <a:pPr algn="l">
              <a:lnSpc>
                <a:spcPct val="110000"/>
              </a:lnSpc>
            </a:pP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干预</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周后，益生菌组</a:t>
            </a:r>
            <a:r>
              <a:rPr kumimoji="1" lang="en-US" altLang="zh-CN" sz="1200" i="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Faecalibacterium </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(10.4% vs 4.8%)</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和</a:t>
            </a:r>
            <a:r>
              <a:rPr kumimoji="1" lang="en-US" altLang="zh-CN" sz="1200" i="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Bifidobacterium</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 (7.3% vs 3.0%)</a:t>
            </a:r>
            <a:r>
              <a:rPr kumimoji="1" lang="zh-CN" altLang="en-US"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相对丰度显著高于安慰剂组</a:t>
            </a:r>
            <a:r>
              <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t>
            </a:r>
            <a:endParaRPr kumimoji="1" lang="en-US" altLang="zh-CN" sz="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6" name="文本框 5"/>
          <p:cNvSpPr txBox="1"/>
          <p:nvPr/>
        </p:nvSpPr>
        <p:spPr>
          <a:xfrm>
            <a:off x="8216900" y="5155565"/>
            <a:ext cx="3475990" cy="645160"/>
          </a:xfrm>
          <a:prstGeom prst="rect">
            <a:avLst/>
          </a:prstGeom>
          <a:noFill/>
        </p:spPr>
        <p:txBody>
          <a:bodyPr wrap="square" rtlCol="0" anchor="t">
            <a:spAutoFit/>
          </a:bodyPr>
          <a:p>
            <a:pPr algn="l"/>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干预</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12</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周后，益生菌组</a:t>
            </a:r>
            <a:r>
              <a:rPr kumimoji="1" lang="en-US" altLang="zh-CN" sz="1200" i="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Clostridium</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 (0.5% vs 1.8%)</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和</a:t>
            </a:r>
            <a:r>
              <a:rPr kumimoji="1" lang="en-US" altLang="zh-CN" sz="1200" i="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Escherichia/Shigella </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(3.4% vs 6.4%)</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相对丰度显著低于安慰剂组。</a:t>
            </a:r>
            <a:endPar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31" name="文本框 30"/>
          <p:cNvSpPr txBox="1"/>
          <p:nvPr/>
        </p:nvSpPr>
        <p:spPr>
          <a:xfrm>
            <a:off x="8217139" y="1880859"/>
            <a:ext cx="3078241" cy="521970"/>
          </a:xfrm>
          <a:prstGeom prst="rect">
            <a:avLst/>
          </a:prstGeom>
          <a:noFill/>
        </p:spPr>
        <p:txBody>
          <a:bodyPr wrap="square" rtlCol="0">
            <a:noAutofit/>
          </a:bodyPr>
          <a:lstStyle/>
          <a:p>
            <a:pPr algn="ctr">
              <a:lnSpc>
                <a:spcPct val="90000"/>
              </a:lnSpc>
              <a:spcBef>
                <a:spcPts val="0"/>
              </a:spcBef>
              <a:spcAft>
                <a:spcPts val="0"/>
              </a:spcAft>
            </a:pPr>
            <a:r>
              <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sym typeface="+mn-ea"/>
              </a:rPr>
              <a:t>降低条件致病菌相对丰度</a:t>
            </a:r>
            <a:endPar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sym typeface="+mn-ea"/>
            </a:endParaRPr>
          </a:p>
        </p:txBody>
      </p:sp>
      <p:sp>
        <p:nvSpPr>
          <p:cNvPr id="43" name="文本框 42"/>
          <p:cNvSpPr txBox="1"/>
          <p:nvPr/>
        </p:nvSpPr>
        <p:spPr>
          <a:xfrm>
            <a:off x="4136390" y="1880870"/>
            <a:ext cx="3260090" cy="357505"/>
          </a:xfrm>
          <a:prstGeom prst="rect">
            <a:avLst/>
          </a:prstGeom>
          <a:noFill/>
        </p:spPr>
        <p:txBody>
          <a:bodyPr wrap="square" rtlCol="0">
            <a:noAutofit/>
          </a:bodyPr>
          <a:lstStyle/>
          <a:p>
            <a:pPr algn="ctr">
              <a:lnSpc>
                <a:spcPct val="90000"/>
              </a:lnSpc>
              <a:spcBef>
                <a:spcPts val="0"/>
              </a:spcBef>
              <a:spcAft>
                <a:spcPts val="0"/>
              </a:spcAft>
            </a:pPr>
            <a:r>
              <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rPr>
              <a:t>提高有益菌相对丰度</a:t>
            </a:r>
            <a:endPar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endParaRPr>
          </a:p>
          <a:p>
            <a:pPr algn="ctr">
              <a:lnSpc>
                <a:spcPct val="90000"/>
              </a:lnSpc>
              <a:spcBef>
                <a:spcPts val="0"/>
              </a:spcBef>
              <a:spcAft>
                <a:spcPts val="0"/>
              </a:spcAft>
            </a:pPr>
            <a:endParaRPr kumimoji="1" lang="zh-CN" altLang="en-US" sz="1600" b="1" dirty="0">
              <a:solidFill>
                <a:srgbClr val="404040"/>
              </a:solidFill>
              <a:latin typeface="黑体" panose="02010609060101010101" charset="-122"/>
              <a:ea typeface="黑体" panose="02010609060101010101" charset="-122"/>
              <a:cs typeface="Arial" panose="020B0604020202020204" pitchFamily="34" charset="0"/>
            </a:endParaRPr>
          </a:p>
        </p:txBody>
      </p:sp>
      <p:sp>
        <p:nvSpPr>
          <p:cNvPr id="75" name="圆角矩形 74"/>
          <p:cNvSpPr/>
          <p:nvPr/>
        </p:nvSpPr>
        <p:spPr>
          <a:xfrm>
            <a:off x="543560" y="1880870"/>
            <a:ext cx="2860675" cy="3150870"/>
          </a:xfrm>
          <a:prstGeom prst="roundRect">
            <a:avLst>
              <a:gd name="adj" fmla="val 4428"/>
            </a:avLst>
          </a:prstGeom>
          <a:solidFill>
            <a:schemeClr val="bg1"/>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p:nvSpPr>
        <p:spPr>
          <a:xfrm>
            <a:off x="543560" y="2658110"/>
            <a:ext cx="2860675" cy="2373630"/>
          </a:xfrm>
          <a:prstGeom prst="rect">
            <a:avLst/>
          </a:prstGeom>
          <a:noFill/>
        </p:spPr>
        <p:txBody>
          <a:bodyPr wrap="square" rtlCol="0">
            <a:noAutofit/>
          </a:bodyPr>
          <a:lstStyle/>
          <a:p>
            <a:pPr marL="391795"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益生菌干预促进有益菌的稳定定植</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抑制机会致病菌的过度增殖</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提升肠道微生物群多样性</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391795"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维持肠道微生态稳态及整体功能平衡</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5" name="文本框 44"/>
          <p:cNvSpPr txBox="1"/>
          <p:nvPr/>
        </p:nvSpPr>
        <p:spPr>
          <a:xfrm>
            <a:off x="720701" y="2150012"/>
            <a:ext cx="2506345" cy="357505"/>
          </a:xfrm>
          <a:prstGeom prst="rect">
            <a:avLst/>
          </a:prstGeom>
          <a:noFill/>
        </p:spPr>
        <p:txBody>
          <a:bodyPr wrap="square" rtlCol="0">
            <a:noAutofit/>
          </a:bodyPr>
          <a:p>
            <a:pPr algn="ctr"/>
            <a:r>
              <a:rPr kumimoji="1" lang="en-US" altLang="zh-CN" b="1" noProof="0" dirty="0">
                <a:ln>
                  <a:noFill/>
                </a:ln>
                <a:solidFill>
                  <a:srgbClr val="843C0B"/>
                </a:solidFill>
                <a:effectLst/>
                <a:uLnTx/>
                <a:uFillTx/>
                <a:latin typeface="Arial" panose="020B0604020202020204" pitchFamily="34" charset="0"/>
                <a:ea typeface="黑体" panose="02010609060101010101" charset="-122"/>
                <a:cs typeface="Arial" panose="020B0604020202020204" pitchFamily="34" charset="0"/>
                <a:sym typeface="+mn-ea"/>
              </a:rPr>
              <a:t>研究成果 </a:t>
            </a:r>
            <a:endParaRPr kumimoji="1" lang="en-US" altLang="zh-CN" b="1" noProof="0" dirty="0">
              <a:ln>
                <a:noFill/>
              </a:ln>
              <a:solidFill>
                <a:srgbClr val="843C0B"/>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cxnSp>
        <p:nvCxnSpPr>
          <p:cNvPr id="8" name="直接连接符 7"/>
          <p:cNvCxnSpPr/>
          <p:nvPr/>
        </p:nvCxnSpPr>
        <p:spPr>
          <a:xfrm>
            <a:off x="7725834" y="1664959"/>
            <a:ext cx="0" cy="4547700"/>
          </a:xfrm>
          <a:prstGeom prst="line">
            <a:avLst/>
          </a:prstGeom>
          <a:noFill/>
          <a:ln w="25400" cap="flat" cmpd="sng" algn="ctr">
            <a:solidFill>
              <a:srgbClr val="FFFFFF">
                <a:lumMod val="85000"/>
              </a:srgbClr>
            </a:solidFill>
            <a:prstDash val="sysDot"/>
          </a:ln>
          <a:effectLst/>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免疫防御能力支持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43560" y="2221230"/>
            <a:ext cx="11179810" cy="1812925"/>
          </a:xfrm>
          <a:prstGeom prst="roundRect">
            <a:avLst>
              <a:gd name="adj" fmla="val 6306"/>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en-US" altLang="zh-CN" sz="1200" b="1" dirty="0">
                <a:solidFill>
                  <a:srgbClr val="234423"/>
                </a:solidFill>
                <a:latin typeface="Arial" panose="020B0604020202020204" pitchFamily="34" charset="0"/>
                <a:cs typeface="Arial" panose="020B0604020202020204" pitchFamily="34" charset="0"/>
                <a:sym typeface="+mn-ea"/>
              </a:rPr>
              <a:t>临床研究</a:t>
            </a:r>
            <a:endParaRPr kumimoji="1" lang="en-US" altLang="zh-CN" sz="1200"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 name="文本框 1"/>
          <p:cNvSpPr txBox="1"/>
          <p:nvPr/>
        </p:nvSpPr>
        <p:spPr>
          <a:xfrm>
            <a:off x="8660765" y="1294130"/>
            <a:ext cx="3164205" cy="1139190"/>
          </a:xfrm>
          <a:prstGeom prst="rect">
            <a:avLst/>
          </a:prstGeom>
          <a:noFill/>
        </p:spPr>
        <p:txBody>
          <a:bodyPr wrap="square" rtlCol="0">
            <a:noAutofit/>
          </a:bodyPr>
          <a:p>
            <a:pPr>
              <a:lnSpc>
                <a:spcPct val="150000"/>
              </a:lnSpc>
              <a:spcBef>
                <a:spcPts val="0"/>
              </a:spcBef>
              <a:spcAft>
                <a:spcPts val="0"/>
              </a:spcAft>
            </a:pPr>
            <a:r>
              <a:rPr lang="en-US" altLang="zh-CN" sz="1200" b="1">
                <a:solidFill>
                  <a:schemeClr val="tx1">
                    <a:lumMod val="75000"/>
                    <a:lumOff val="25000"/>
                  </a:schemeClr>
                </a:solidFill>
              </a:rPr>
              <a:t>核心辅料:</a:t>
            </a:r>
            <a:r>
              <a:rPr lang="en-US" altLang="zh-CN" sz="1200">
                <a:solidFill>
                  <a:schemeClr val="tx1">
                    <a:lumMod val="75000"/>
                    <a:lumOff val="25000"/>
                  </a:schemeClr>
                </a:solidFill>
              </a:rPr>
              <a:t> 非活性食用酵母; 葡萄糖酸锌</a:t>
            </a:r>
            <a:endParaRPr lang="en-US" altLang="zh-CN" sz="1200">
              <a:solidFill>
                <a:schemeClr val="tx1">
                  <a:lumMod val="75000"/>
                  <a:lumOff val="25000"/>
                </a:schemeClr>
              </a:solidFill>
            </a:endParaRPr>
          </a:p>
          <a:p>
            <a:pPr>
              <a:lnSpc>
                <a:spcPct val="150000"/>
              </a:lnSpc>
              <a:spcBef>
                <a:spcPts val="0"/>
              </a:spcBef>
              <a:spcAft>
                <a:spcPts val="0"/>
              </a:spcAft>
            </a:pPr>
            <a:r>
              <a:rPr lang="en-US" altLang="zh-CN" sz="1200" b="1">
                <a:solidFill>
                  <a:schemeClr val="tx1">
                    <a:lumMod val="75000"/>
                    <a:lumOff val="25000"/>
                  </a:schemeClr>
                </a:solidFill>
              </a:rPr>
              <a:t>其他辅</a:t>
            </a:r>
            <a:r>
              <a:rPr lang="en-US" altLang="zh-CN" sz="1200" b="1">
                <a:solidFill>
                  <a:schemeClr val="tx1">
                    <a:lumMod val="75000"/>
                    <a:lumOff val="25000"/>
                  </a:schemeClr>
                </a:solidFill>
              </a:rPr>
              <a:t>料: </a:t>
            </a:r>
            <a:r>
              <a:rPr lang="en-US" altLang="zh-CN" sz="1200">
                <a:solidFill>
                  <a:schemeClr val="tx1">
                    <a:lumMod val="75000"/>
                    <a:lumOff val="25000"/>
                  </a:schemeClr>
                </a:solidFill>
                <a:sym typeface="+mn-ea"/>
              </a:rPr>
              <a:t>低聚果糖</a:t>
            </a:r>
            <a:r>
              <a:rPr lang="en-US" altLang="zh-CN" sz="1200">
                <a:solidFill>
                  <a:schemeClr val="tx1">
                    <a:lumMod val="75000"/>
                    <a:lumOff val="25000"/>
                  </a:schemeClr>
                </a:solidFill>
                <a:sym typeface="+mn-ea"/>
              </a:rPr>
              <a:t>; 低聚半乳糖; 麦芽糊精</a:t>
            </a:r>
            <a:endParaRPr lang="zh-CN" altLang="en-US" sz="1200">
              <a:solidFill>
                <a:schemeClr val="tx1">
                  <a:lumMod val="75000"/>
                  <a:lumOff val="25000"/>
                </a:schemeClr>
              </a:solidFill>
            </a:endParaRPr>
          </a:p>
        </p:txBody>
      </p:sp>
      <p:sp>
        <p:nvSpPr>
          <p:cNvPr id="32" name="文本框 31"/>
          <p:cNvSpPr txBox="1"/>
          <p:nvPr/>
        </p:nvSpPr>
        <p:spPr>
          <a:xfrm>
            <a:off x="543512" y="924612"/>
            <a:ext cx="6481445" cy="1139825"/>
          </a:xfrm>
          <a:prstGeom prst="rect">
            <a:avLst/>
          </a:prstGeom>
          <a:noFill/>
        </p:spPr>
        <p:txBody>
          <a:bodyPr wrap="square" rtlCol="0">
            <a:noAutofit/>
          </a:bodyPr>
          <a:lstStyle/>
          <a:p>
            <a:pPr>
              <a:lnSpc>
                <a:spcPct val="110000"/>
              </a:lnSpc>
            </a:pPr>
            <a:endParaRPr lang="en-US" altLang="zh-CN" sz="12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indent="0" fontAlgn="auto">
              <a:lnSpc>
                <a:spcPct val="130000"/>
              </a:lnSpc>
            </a:pPr>
            <a:r>
              <a:rPr lang="en-US" altLang="zh-CN" sz="1200">
                <a:solidFill>
                  <a:srgbClr val="234423"/>
                </a:solidFill>
                <a:latin typeface="Arial" panose="020B0604020202020204" pitchFamily="34" charset="0"/>
                <a:ea typeface="黑体" panose="02010609060101010101" charset="-122"/>
                <a:cs typeface="Arial" panose="020B0604020202020204" pitchFamily="34" charset="0"/>
                <a:sym typeface="+mn-ea"/>
              </a:rPr>
              <a:t>动物双歧杆菌乳亚种 BLa80;</a:t>
            </a:r>
            <a:r>
              <a:rPr lang="en-US" altLang="zh-CN" sz="1200" b="1">
                <a:solidFill>
                  <a:srgbClr val="234423"/>
                </a:solidFill>
                <a:latin typeface="Arial" panose="020B0604020202020204" pitchFamily="34" charset="0"/>
                <a:ea typeface="黑体" panose="02010609060101010101" charset="-122"/>
                <a:cs typeface="Arial" panose="020B0604020202020204" pitchFamily="34" charset="0"/>
                <a:sym typeface="+mn-ea"/>
              </a:rPr>
              <a:t> </a:t>
            </a:r>
            <a:r>
              <a:rPr lang="en-US" altLang="zh-CN" sz="1200">
                <a:solidFill>
                  <a:srgbClr val="234423"/>
                </a:solidFill>
                <a:latin typeface="Arial" panose="020B0604020202020204" pitchFamily="34" charset="0"/>
                <a:ea typeface="黑体" panose="02010609060101010101" charset="-122"/>
                <a:cs typeface="Arial" panose="020B0604020202020204" pitchFamily="34" charset="0"/>
                <a:sym typeface="+mn-ea"/>
              </a:rPr>
              <a:t>鼠李糖乳酪杆菌 LRa05;</a:t>
            </a:r>
            <a:endParaRPr lang="en-US" altLang="zh-CN" sz="1200">
              <a:solidFill>
                <a:srgbClr val="234423"/>
              </a:solidFill>
              <a:latin typeface="Arial" panose="020B0604020202020204" pitchFamily="34" charset="0"/>
              <a:ea typeface="黑体" panose="02010609060101010101" charset="-122"/>
              <a:cs typeface="Arial" panose="020B0604020202020204" pitchFamily="34" charset="0"/>
              <a:sym typeface="+mn-ea"/>
            </a:endParaRPr>
          </a:p>
          <a:p>
            <a:pPr indent="0" fontAlgn="auto">
              <a:lnSpc>
                <a:spcPct val="130000"/>
              </a:lnSpc>
            </a:pPr>
            <a:r>
              <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rPr>
              <a:t>长双歧杆菌长亚种 BL21; 罗伊氏粘液乳杆菌 LR08;</a:t>
            </a:r>
            <a:endPar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endParaRPr>
          </a:p>
          <a:p>
            <a:pPr indent="0" fontAlgn="auto">
              <a:lnSpc>
                <a:spcPct val="130000"/>
              </a:lnSpc>
            </a:pPr>
            <a:r>
              <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rPr>
              <a:t>短双歧杆菌 BBr60; 长双歧杆菌婴儿亚种 BI45; </a:t>
            </a:r>
            <a:endPar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endParaRPr>
          </a:p>
          <a:p>
            <a:pPr indent="0" fontAlgn="auto">
              <a:lnSpc>
                <a:spcPct val="130000"/>
              </a:lnSpc>
            </a:pPr>
            <a:r>
              <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rPr>
              <a:t>凝结魏茨曼氏菌 BC99</a:t>
            </a:r>
            <a:endParaRPr kumimoji="1" lang="en-US" altLang="zh-CN" sz="12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4" name="组合 3"/>
          <p:cNvGrpSpPr/>
          <p:nvPr userDrawn="1"/>
        </p:nvGrpSpPr>
        <p:grpSpPr>
          <a:xfrm>
            <a:off x="8791575" y="2856865"/>
            <a:ext cx="2490470" cy="847090"/>
            <a:chOff x="13645" y="4359"/>
            <a:chExt cx="3922" cy="1334"/>
          </a:xfrm>
        </p:grpSpPr>
        <p:cxnSp>
          <p:nvCxnSpPr>
            <p:cNvPr id="6" name="直接连接符 5"/>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4845" y="4359"/>
              <a:ext cx="2722" cy="1334"/>
              <a:chOff x="13645" y="4359"/>
              <a:chExt cx="3922" cy="1334"/>
            </a:xfrm>
          </p:grpSpPr>
          <p:cxnSp>
            <p:nvCxnSpPr>
              <p:cNvPr id="17" name="直接连接符 1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703580" y="2612390"/>
            <a:ext cx="7321550" cy="1383665"/>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减轻机体免疫反应</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调节炎症相关因子平衡</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维持免疫系统稳态</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519680"/>
            <a:ext cx="1193800" cy="58356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7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a:p>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290004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996950" y="2344420"/>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1" name="文本框 30"/>
          <p:cNvSpPr txBox="1"/>
          <p:nvPr/>
        </p:nvSpPr>
        <p:spPr>
          <a:xfrm>
            <a:off x="8791575" y="339153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aphicFrame>
        <p:nvGraphicFramePr>
          <p:cNvPr id="37" name="表格 36"/>
          <p:cNvGraphicFramePr/>
          <p:nvPr>
            <p:custDataLst>
              <p:tags r:id="rId2"/>
            </p:custDataLst>
          </p:nvPr>
        </p:nvGraphicFramePr>
        <p:xfrm>
          <a:off x="617855" y="5019040"/>
          <a:ext cx="6399530" cy="1310640"/>
        </p:xfrm>
        <a:graphic>
          <a:graphicData uri="http://schemas.openxmlformats.org/drawingml/2006/table">
            <a:tbl>
              <a:tblPr firstRow="1" bandRow="1">
                <a:tableStyleId>{5C22544A-7EE6-4342-B048-85BDC9FD1C3A}</a:tableStyleId>
              </a:tblPr>
              <a:tblGrid>
                <a:gridCol w="1552575"/>
                <a:gridCol w="1453515"/>
                <a:gridCol w="1697990"/>
                <a:gridCol w="1695450"/>
              </a:tblGrid>
              <a:tr h="410210">
                <a:tc>
                  <a:txBody>
                    <a:bodyPr/>
                    <a:p>
                      <a:pPr>
                        <a:buNone/>
                      </a:pP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BLa80: </a:t>
                      </a:r>
                      <a:endPar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ChiCTR2100053699</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ChiCTR2300074956</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NCT06412042</a:t>
                      </a: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p>
                      <a:pPr>
                        <a:buNone/>
                      </a:pP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BBr60: </a:t>
                      </a:r>
                      <a:endPar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NCT06305650</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NCT06196892</a:t>
                      </a: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rowSpan="5">
                  <a:txBody>
                    <a:bodyPr/>
                    <a:p>
                      <a:pPr>
                        <a:buNone/>
                      </a:pP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BC99: </a:t>
                      </a:r>
                      <a:endPar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ChiCTR2200065493</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NCT06607562</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NCT06637397</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NCT06629441</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NCT06680102</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NCT06676111</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NCT06885346</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NCT06885632</a:t>
                      </a:r>
                      <a:endParaRPr lang="en-US" sz="900" b="0" strike="noStrike" kern="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buNone/>
                      </a:pPr>
                      <a:endParaRPr kumimoji="1" lang="en-US" altLang="zh-CN" sz="900" b="0" strike="noStrike" kern="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rowSpan="5">
                  <a:txBody>
                    <a:bodyPr/>
                    <a:p>
                      <a:pPr>
                        <a:buNone/>
                      </a:pP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LRa05:</a:t>
                      </a:r>
                      <a:endPar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ChiCTR2300072220</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ChiCTR2100053700</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NCT05989295</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ChiCTR2400080481</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NCT06699537</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NCT06821789</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NCT06901791</a:t>
                      </a: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13360">
                <a:tc>
                  <a:txBody>
                    <a:bodyPr/>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BL21: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NCT06544278</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rowSpan="3">
                  <a:txBody>
                    <a:bodyPr/>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BI45: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NCT06863415</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r>
              <a:tr h="0">
                <a:tc>
                  <a:txBody>
                    <a:bodyPr/>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LR08</a:t>
                      </a: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NCT06875362</a:t>
                      </a:r>
                      <a:endParaRPr kumimoji="1" lang="en-US" altLang="zh-CN"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r>
              <a:tr h="213360">
                <a:tc>
                  <a:txBody>
                    <a:bodyPr/>
                    <a:p>
                      <a:pPr>
                        <a:buNone/>
                      </a:pPr>
                      <a:endParaRPr kumimoji="1" lang="en-US" altLang="zh-CN" sz="900" dirty="0">
                        <a:solidFill>
                          <a:srgbClr val="234423"/>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r>
              <a:tr h="213360">
                <a:tc>
                  <a:txBody>
                    <a:bodyPr/>
                    <a:p>
                      <a:pPr>
                        <a:buNone/>
                      </a:pPr>
                      <a:endParaRPr kumimoji="1" lang="en-US" altLang="zh-CN" sz="900" dirty="0">
                        <a:solidFill>
                          <a:srgbClr val="234423"/>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p>
                      <a:pPr>
                        <a:buNone/>
                      </a:pPr>
                      <a:endParaRPr kumimoji="1" lang="en-US" altLang="zh-CN" sz="900" b="0" dirty="0">
                        <a:solidFill>
                          <a:srgbClr val="234423"/>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c vMerge="1">
                  <a:tcPr>
                    <a:lnL>
                      <a:noFill/>
                    </a:lnL>
                    <a:lnR>
                      <a:noFill/>
                    </a:lnR>
                    <a:lnT>
                      <a:noFill/>
                    </a:lnT>
                    <a:lnB>
                      <a:noFill/>
                    </a:lnB>
                    <a:lnTlToBr>
                      <a:noFill/>
                    </a:lnTlToBr>
                    <a:lnBlToTr>
                      <a:noFill/>
                    </a:lnBlToTr>
                    <a:no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免疫防御能力支持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圆角矩形 13"/>
          <p:cNvSpPr/>
          <p:nvPr>
            <p:custDataLst>
              <p:tags r:id="rId1"/>
            </p:custDataLst>
          </p:nvPr>
        </p:nvSpPr>
        <p:spPr>
          <a:xfrm>
            <a:off x="4186555" y="3902710"/>
            <a:ext cx="7724140" cy="2571750"/>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6" name="圆角矩形 15"/>
          <p:cNvSpPr/>
          <p:nvPr/>
        </p:nvSpPr>
        <p:spPr>
          <a:xfrm>
            <a:off x="595630" y="1249045"/>
            <a:ext cx="3135630" cy="4426585"/>
          </a:xfrm>
          <a:prstGeom prst="roundRect">
            <a:avLst>
              <a:gd name="adj" fmla="val 4428"/>
            </a:avLst>
          </a:prstGeom>
          <a:solidFill>
            <a:schemeClr val="bg1"/>
          </a:solidFill>
          <a:ln>
            <a:solidFill>
              <a:srgbClr val="30C0B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7" name="圆角矩形 16"/>
          <p:cNvSpPr/>
          <p:nvPr>
            <p:custDataLst>
              <p:tags r:id="rId2"/>
            </p:custDataLst>
          </p:nvPr>
        </p:nvSpPr>
        <p:spPr>
          <a:xfrm>
            <a:off x="4201160" y="1206500"/>
            <a:ext cx="7724140" cy="2571750"/>
          </a:xfrm>
          <a:prstGeom prst="roundRect">
            <a:avLst>
              <a:gd name="adj" fmla="val 4428"/>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9" name="文本框 18"/>
          <p:cNvSpPr txBox="1"/>
          <p:nvPr>
            <p:custDataLst>
              <p:tags r:id="rId3"/>
            </p:custDataLst>
          </p:nvPr>
        </p:nvSpPr>
        <p:spPr>
          <a:xfrm>
            <a:off x="6546669" y="1261109"/>
            <a:ext cx="3155315"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显著调节抗菌肽</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LL-37</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与钙卫蛋白水平</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4" name="文本框 23"/>
          <p:cNvSpPr txBox="1"/>
          <p:nvPr>
            <p:custDataLst>
              <p:tags r:id="rId4"/>
            </p:custDataLst>
          </p:nvPr>
        </p:nvSpPr>
        <p:spPr>
          <a:xfrm>
            <a:off x="6873158" y="3951501"/>
            <a:ext cx="2502535"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有效降低便秘患者的炎症水平</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pic>
        <p:nvPicPr>
          <p:cNvPr id="26" name="图片 25"/>
          <p:cNvPicPr>
            <a:picLocks noChangeAspect="1"/>
          </p:cNvPicPr>
          <p:nvPr>
            <p:custDataLst>
              <p:tags r:id="rId5"/>
            </p:custDataLst>
          </p:nvPr>
        </p:nvPicPr>
        <p:blipFill>
          <a:blip r:embed="rId6" cstate="screen"/>
          <a:stretch>
            <a:fillRect/>
          </a:stretch>
        </p:blipFill>
        <p:spPr>
          <a:xfrm>
            <a:off x="4438167" y="4241148"/>
            <a:ext cx="4806200" cy="2041285"/>
          </a:xfrm>
          <a:prstGeom prst="rect">
            <a:avLst/>
          </a:prstGeom>
        </p:spPr>
      </p:pic>
      <p:sp>
        <p:nvSpPr>
          <p:cNvPr id="27" name="文本框 26"/>
          <p:cNvSpPr txBox="1"/>
          <p:nvPr/>
        </p:nvSpPr>
        <p:spPr>
          <a:xfrm>
            <a:off x="2687493" y="4241338"/>
            <a:ext cx="184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charset="-122"/>
              <a:cs typeface="+mn-cs"/>
            </a:endParaRPr>
          </a:p>
        </p:txBody>
      </p:sp>
      <p:sp>
        <p:nvSpPr>
          <p:cNvPr id="28" name="文本框 27"/>
          <p:cNvSpPr txBox="1"/>
          <p:nvPr/>
        </p:nvSpPr>
        <p:spPr>
          <a:xfrm>
            <a:off x="2516251" y="4417568"/>
            <a:ext cx="184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charset="-122"/>
              <a:cs typeface="+mn-cs"/>
            </a:endParaRPr>
          </a:p>
        </p:txBody>
      </p:sp>
      <p:sp>
        <p:nvSpPr>
          <p:cNvPr id="29" name="文本框 28"/>
          <p:cNvSpPr txBox="1"/>
          <p:nvPr>
            <p:custDataLst>
              <p:tags r:id="rId7"/>
            </p:custDataLst>
          </p:nvPr>
        </p:nvSpPr>
        <p:spPr>
          <a:xfrm>
            <a:off x="9033510" y="1722755"/>
            <a:ext cx="2643505" cy="15665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补充</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LR08</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能显著提升血清免疫球蛋白</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IgA</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与</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IgM</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的水平，同时降低抗菌肽</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LL-37</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并增加钙卫蛋白的含量。</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LR08</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能通过增强黏膜免疫与调节固有免疫应答，支持健康的免疫平衡</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a:t>
            </a:r>
            <a:endPar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12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1200" b="1"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0" name="文本框 29"/>
          <p:cNvSpPr txBox="1"/>
          <p:nvPr>
            <p:custDataLst>
              <p:tags r:id="rId8"/>
            </p:custDataLst>
          </p:nvPr>
        </p:nvSpPr>
        <p:spPr>
          <a:xfrm>
            <a:off x="9191598" y="4328164"/>
            <a:ext cx="2565676" cy="1014730"/>
          </a:xfrm>
          <a:prstGeom prst="rect">
            <a:avLst/>
          </a:prstGeom>
          <a:noFill/>
        </p:spPr>
        <p:txBody>
          <a:bodyPr wrap="square" rtlCol="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补充</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BC99</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显著降低了患者的促炎因子</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IL-6</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与</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IFN-γ</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水平（</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p&lt;0.05</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），同时提升了抗炎因子</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IL-4</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与</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IL-10</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水平（</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p&lt;0.01</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BC99</a:t>
            </a:r>
            <a:r>
              <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能通过调节免疫平衡、减轻肠道炎症，为改善便秘症状提供支持</a:t>
            </a:r>
            <a:r>
              <a:rPr kumimoji="1" lang="en-US" altLang="zh-CN"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rPr>
              <a:t>。</a:t>
            </a:r>
            <a:endPar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i="0" u="none" strike="noStrike" kern="1200" cap="none" spc="0" normalizeH="0" baseline="0" noProof="0" dirty="0">
              <a:ln>
                <a:noFill/>
              </a:ln>
              <a:solidFill>
                <a:srgbClr val="404040"/>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1" name="文本框 30"/>
          <p:cNvSpPr txBox="1"/>
          <p:nvPr/>
        </p:nvSpPr>
        <p:spPr>
          <a:xfrm>
            <a:off x="382905" y="1408781"/>
            <a:ext cx="3583547" cy="368300"/>
          </a:xfrm>
          <a:prstGeom prst="rect">
            <a:avLst/>
          </a:prstGeom>
          <a:noFill/>
        </p:spPr>
        <p:txBody>
          <a:bodyPr wrap="square">
            <a:sp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rPr>
              <a:t>研究成果</a:t>
            </a:r>
            <a:endParaRPr kumimoji="0" lang="en-US" altLang="zh-CN" sz="1800" b="1" i="0" u="none" strike="noStrike" kern="1200" cap="none" spc="0" normalizeH="0" baseline="0"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2" name="文本框 31"/>
          <p:cNvSpPr txBox="1"/>
          <p:nvPr/>
        </p:nvSpPr>
        <p:spPr>
          <a:xfrm>
            <a:off x="755650" y="1777365"/>
            <a:ext cx="2825115" cy="4697730"/>
          </a:xfrm>
          <a:prstGeom prst="rect">
            <a:avLst/>
          </a:prstGeom>
          <a:noFill/>
        </p:spPr>
        <p:txBody>
          <a:bodyPr wrap="square" rtlCol="0">
            <a:noAutofit/>
          </a:bodyPr>
          <a:lstStyle/>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维持关键炎症因子水平稳定，促进免疫稳态恢复，支持平衡免疫调节</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显著降低抗菌肽</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LL-37</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水平，提升钙卫蛋白水平，改善黏膜屏障功能，调节炎症反应平衡</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提升抗炎因子</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IL-27 </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水平，降低促炎因子</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IL-1β</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水平，有效调节身体炎症状态，支持免疫系统平衡</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30000"/>
              </a:lnSpc>
              <a:spcBef>
                <a:spcPts val="0"/>
              </a:spcBef>
              <a:spcAft>
                <a:spcPts val="600"/>
              </a:spcAft>
              <a:buClrTx/>
              <a:buSzTx/>
              <a:buFont typeface="Arial" panose="020B0604020202020204" pitchFamily="34" charset="0"/>
              <a:buChar char="•"/>
              <a:defRPr/>
            </a:pP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pic>
        <p:nvPicPr>
          <p:cNvPr id="35" name="图片 34" descr="向上箭头"/>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640000" flipH="1">
            <a:off x="5105400" y="5003165"/>
            <a:ext cx="328930" cy="328930"/>
          </a:xfrm>
          <a:prstGeom prst="rect">
            <a:avLst/>
          </a:prstGeom>
        </p:spPr>
      </p:pic>
      <p:sp>
        <p:nvSpPr>
          <p:cNvPr id="38" name="文本框 37"/>
          <p:cNvSpPr txBox="1"/>
          <p:nvPr/>
        </p:nvSpPr>
        <p:spPr>
          <a:xfrm>
            <a:off x="4767580" y="4747260"/>
            <a:ext cx="1087120" cy="245110"/>
          </a:xfrm>
          <a:prstGeom prst="rect">
            <a:avLst/>
          </a:prstGeom>
          <a:noFill/>
        </p:spPr>
        <p:txBody>
          <a:bodyPr wrap="square" rtlCol="0">
            <a:spAutoFit/>
          </a:bodyPr>
          <a:p>
            <a:r>
              <a:rPr lang="en-US" altLang="zh-CN" sz="1000" b="1">
                <a:solidFill>
                  <a:srgbClr val="C00000"/>
                </a:solidFill>
              </a:rPr>
              <a:t>23.25pg/ml</a:t>
            </a:r>
            <a:endParaRPr lang="en-US" altLang="zh-CN" sz="1000" b="1">
              <a:solidFill>
                <a:srgbClr val="C00000"/>
              </a:solidFill>
            </a:endParaRPr>
          </a:p>
        </p:txBody>
      </p:sp>
      <p:pic>
        <p:nvPicPr>
          <p:cNvPr id="39" name="图片 38" descr="向上箭头"/>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640000" flipH="1">
            <a:off x="6647180" y="4871085"/>
            <a:ext cx="328930" cy="328930"/>
          </a:xfrm>
          <a:prstGeom prst="rect">
            <a:avLst/>
          </a:prstGeom>
        </p:spPr>
      </p:pic>
      <p:sp>
        <p:nvSpPr>
          <p:cNvPr id="41" name="文本框 40"/>
          <p:cNvSpPr txBox="1"/>
          <p:nvPr/>
        </p:nvSpPr>
        <p:spPr>
          <a:xfrm>
            <a:off x="6324600" y="4673600"/>
            <a:ext cx="1087120" cy="245110"/>
          </a:xfrm>
          <a:prstGeom prst="rect">
            <a:avLst/>
          </a:prstGeom>
          <a:noFill/>
        </p:spPr>
        <p:txBody>
          <a:bodyPr wrap="square" rtlCol="0">
            <a:spAutoFit/>
          </a:bodyPr>
          <a:p>
            <a:r>
              <a:rPr lang="en-US" altLang="zh-CN" sz="1000" b="1">
                <a:solidFill>
                  <a:srgbClr val="C00000"/>
                </a:solidFill>
              </a:rPr>
              <a:t>4.96pg/ml</a:t>
            </a:r>
            <a:endParaRPr lang="en-US" altLang="zh-CN" sz="1000" b="1">
              <a:solidFill>
                <a:srgbClr val="C00000"/>
              </a:solidFill>
            </a:endParaRPr>
          </a:p>
        </p:txBody>
      </p:sp>
      <p:pic>
        <p:nvPicPr>
          <p:cNvPr id="42" name="图片 41" descr="向上箭头"/>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780000" flipH="1">
            <a:off x="8339455" y="4780915"/>
            <a:ext cx="328930" cy="328930"/>
          </a:xfrm>
          <a:prstGeom prst="rect">
            <a:avLst/>
          </a:prstGeom>
        </p:spPr>
      </p:pic>
      <p:sp>
        <p:nvSpPr>
          <p:cNvPr id="45" name="文本框 44"/>
          <p:cNvSpPr txBox="1"/>
          <p:nvPr/>
        </p:nvSpPr>
        <p:spPr>
          <a:xfrm>
            <a:off x="8177530" y="4615180"/>
            <a:ext cx="1087120" cy="245110"/>
          </a:xfrm>
          <a:prstGeom prst="rect">
            <a:avLst/>
          </a:prstGeom>
          <a:noFill/>
        </p:spPr>
        <p:txBody>
          <a:bodyPr wrap="square" rtlCol="0">
            <a:spAutoFit/>
          </a:bodyPr>
          <a:p>
            <a:r>
              <a:rPr lang="en-US" altLang="zh-CN" sz="1000" b="1">
                <a:solidFill>
                  <a:srgbClr val="C00000"/>
                </a:solidFill>
              </a:rPr>
              <a:t>14.08pg/ml</a:t>
            </a:r>
            <a:endParaRPr lang="en-US" altLang="zh-CN" sz="1000" b="1">
              <a:solidFill>
                <a:srgbClr val="C00000"/>
              </a:solidFill>
            </a:endParaRPr>
          </a:p>
        </p:txBody>
      </p:sp>
      <p:pic>
        <p:nvPicPr>
          <p:cNvPr id="46" name="图片 45"/>
          <p:cNvPicPr>
            <a:picLocks noChangeAspect="1"/>
          </p:cNvPicPr>
          <p:nvPr/>
        </p:nvPicPr>
        <p:blipFill>
          <a:blip r:embed="rId11">
            <a:clrChange>
              <a:clrFrom>
                <a:srgbClr val="F5F6F7">
                  <a:alpha val="100000"/>
                </a:srgbClr>
              </a:clrFrom>
              <a:clrTo>
                <a:srgbClr val="F5F6F7">
                  <a:alpha val="100000"/>
                  <a:alpha val="0"/>
                </a:srgbClr>
              </a:clrTo>
            </a:clrChange>
          </a:blip>
          <a:stretch>
            <a:fillRect/>
          </a:stretch>
        </p:blipFill>
        <p:spPr>
          <a:xfrm>
            <a:off x="4728210" y="1730375"/>
            <a:ext cx="3449320" cy="1894840"/>
          </a:xfrm>
          <a:prstGeom prst="rect">
            <a:avLst/>
          </a:prstGeom>
        </p:spPr>
      </p:pic>
      <p:pic>
        <p:nvPicPr>
          <p:cNvPr id="48" name="图片 47" descr="向上箭头"/>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20000" flipH="1">
            <a:off x="5638800" y="1819910"/>
            <a:ext cx="508000" cy="508000"/>
          </a:xfrm>
          <a:prstGeom prst="rect">
            <a:avLst/>
          </a:prstGeom>
        </p:spPr>
      </p:pic>
      <p:pic>
        <p:nvPicPr>
          <p:cNvPr id="53" name="图片 52" descr="向上箭头"/>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6120000" flipH="1">
            <a:off x="7341235" y="1873885"/>
            <a:ext cx="433705" cy="568960"/>
          </a:xfrm>
          <a:prstGeom prst="rect">
            <a:avLst/>
          </a:prstGeom>
        </p:spPr>
      </p:pic>
      <p:grpSp>
        <p:nvGrpSpPr>
          <p:cNvPr id="54" name="组合 53"/>
          <p:cNvGrpSpPr/>
          <p:nvPr>
            <p:custDataLst>
              <p:tags r:id="rId12"/>
            </p:custDataLst>
          </p:nvPr>
        </p:nvGrpSpPr>
        <p:grpSpPr>
          <a:xfrm>
            <a:off x="4186443" y="1231900"/>
            <a:ext cx="857717" cy="306705"/>
            <a:chOff x="6891" y="1828"/>
            <a:chExt cx="1068" cy="483"/>
          </a:xfrm>
        </p:grpSpPr>
        <p:sp>
          <p:nvSpPr>
            <p:cNvPr id="55" name="文本框 54"/>
            <p:cNvSpPr txBox="1"/>
            <p:nvPr>
              <p:custDataLst>
                <p:tags r:id="rId13"/>
              </p:custDataLst>
            </p:nvPr>
          </p:nvSpPr>
          <p:spPr>
            <a:xfrm>
              <a:off x="6891" y="1828"/>
              <a:ext cx="1068" cy="483"/>
            </a:xfrm>
            <a:prstGeom prst="rect">
              <a:avLst/>
            </a:prstGeom>
            <a:noFill/>
            <a:ln>
              <a:noFill/>
            </a:ln>
          </p:spPr>
          <p:txBody>
            <a:bodyPr wrap="square" rtlCol="0">
              <a:spAutoFit/>
            </a:bodyPr>
            <a:p>
              <a:pPr algn="ctr"/>
              <a:r>
                <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周</a:t>
              </a:r>
              <a:endPar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58" name="圆角矩形 57"/>
            <p:cNvSpPr/>
            <p:nvPr>
              <p:custDataLst>
                <p:tags r:id="rId14"/>
              </p:custDataLst>
            </p:nvPr>
          </p:nvSpPr>
          <p:spPr>
            <a:xfrm>
              <a:off x="6928" y="1828"/>
              <a:ext cx="101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59" name="组合 58"/>
          <p:cNvGrpSpPr/>
          <p:nvPr>
            <p:custDataLst>
              <p:tags r:id="rId15"/>
            </p:custDataLst>
          </p:nvPr>
        </p:nvGrpSpPr>
        <p:grpSpPr>
          <a:xfrm>
            <a:off x="4169298" y="3891280"/>
            <a:ext cx="857717" cy="306705"/>
            <a:chOff x="6891" y="1828"/>
            <a:chExt cx="1068" cy="483"/>
          </a:xfrm>
        </p:grpSpPr>
        <p:sp>
          <p:nvSpPr>
            <p:cNvPr id="60" name="文本框 59"/>
            <p:cNvSpPr txBox="1"/>
            <p:nvPr>
              <p:custDataLst>
                <p:tags r:id="rId16"/>
              </p:custDataLst>
            </p:nvPr>
          </p:nvSpPr>
          <p:spPr>
            <a:xfrm>
              <a:off x="6891" y="1828"/>
              <a:ext cx="1068" cy="483"/>
            </a:xfrm>
            <a:prstGeom prst="rect">
              <a:avLst/>
            </a:prstGeom>
            <a:noFill/>
            <a:ln>
              <a:noFill/>
            </a:ln>
          </p:spPr>
          <p:txBody>
            <a:bodyPr wrap="square" rtlCol="0">
              <a:spAutoFit/>
            </a:bodyPr>
            <a:p>
              <a:pPr algn="ctr"/>
              <a:r>
                <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周</a:t>
              </a:r>
              <a:endPar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64" name="圆角矩形 63"/>
            <p:cNvSpPr/>
            <p:nvPr>
              <p:custDataLst>
                <p:tags r:id="rId17"/>
              </p:custDataLst>
            </p:nvPr>
          </p:nvSpPr>
          <p:spPr>
            <a:xfrm>
              <a:off x="6928" y="1828"/>
              <a:ext cx="101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65" name="圆角矩形 64"/>
          <p:cNvSpPr/>
          <p:nvPr/>
        </p:nvSpPr>
        <p:spPr>
          <a:xfrm rot="5400000">
            <a:off x="8278219" y="5742438"/>
            <a:ext cx="301774" cy="102545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71" name="圆角矩形 70"/>
          <p:cNvSpPr/>
          <p:nvPr/>
        </p:nvSpPr>
        <p:spPr>
          <a:xfrm rot="5400000">
            <a:off x="5305200" y="5557444"/>
            <a:ext cx="259425" cy="13714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72" name="文本框 71"/>
          <p:cNvSpPr txBox="1"/>
          <p:nvPr/>
        </p:nvSpPr>
        <p:spPr>
          <a:xfrm>
            <a:off x="5227713" y="6046328"/>
            <a:ext cx="98523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BC99</a:t>
            </a:r>
            <a:r>
              <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group​</a:t>
            </a:r>
            <a:endPar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3" name="圆角矩形 72"/>
          <p:cNvSpPr/>
          <p:nvPr/>
        </p:nvSpPr>
        <p:spPr>
          <a:xfrm rot="5400000">
            <a:off x="6690664" y="5530770"/>
            <a:ext cx="301774" cy="144879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74" name="文本框 73"/>
          <p:cNvSpPr txBox="1"/>
          <p:nvPr/>
        </p:nvSpPr>
        <p:spPr>
          <a:xfrm>
            <a:off x="6132381" y="6060134"/>
            <a:ext cx="98523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6" name="文本框 75"/>
          <p:cNvSpPr txBox="1"/>
          <p:nvPr/>
        </p:nvSpPr>
        <p:spPr>
          <a:xfrm>
            <a:off x="6706678" y="6052443"/>
            <a:ext cx="98523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BC99</a:t>
            </a:r>
            <a:r>
              <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group​</a:t>
            </a:r>
            <a:endPar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7" name="文本框 58"/>
          <p:cNvSpPr txBox="1"/>
          <p:nvPr/>
        </p:nvSpPr>
        <p:spPr>
          <a:xfrm>
            <a:off x="7632350" y="6067825"/>
            <a:ext cx="985230" cy="2308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8" name="文本框 62"/>
          <p:cNvSpPr txBox="1"/>
          <p:nvPr/>
        </p:nvSpPr>
        <p:spPr>
          <a:xfrm>
            <a:off x="8206647" y="6060134"/>
            <a:ext cx="985230" cy="2308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BC99</a:t>
            </a:r>
            <a:r>
              <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 </a:t>
            </a:r>
            <a:r>
              <a:rPr kumimoji="1" lang="en-US" altLang="zh-CN"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group​</a:t>
            </a:r>
            <a:endPar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9" name="文本框 78"/>
          <p:cNvSpPr txBox="1"/>
          <p:nvPr/>
        </p:nvSpPr>
        <p:spPr>
          <a:xfrm>
            <a:off x="4668071" y="6044894"/>
            <a:ext cx="98523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rPr>
              <a:t>Placebo</a:t>
            </a:r>
            <a:endParaRPr kumimoji="1"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813040" cy="398780"/>
            <a:chOff x="400" y="1020"/>
            <a:chExt cx="12304"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369"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成人过敏性鼻炎症状缓解</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8543925" y="1259205"/>
            <a:ext cx="3215005" cy="1139190"/>
          </a:xfrm>
          <a:prstGeom prst="rect">
            <a:avLst/>
          </a:prstGeom>
          <a:noFill/>
        </p:spPr>
        <p:txBody>
          <a:bodyPr wrap="square" rtlCol="0">
            <a:noAutofit/>
          </a:bodyPr>
          <a:p>
            <a:pPr>
              <a:lnSpc>
                <a:spcPct val="150000"/>
              </a:lnSpc>
              <a:spcBef>
                <a:spcPts val="0"/>
              </a:spcBef>
              <a:spcAft>
                <a:spcPts val="0"/>
              </a:spcAft>
            </a:pPr>
            <a:r>
              <a:rPr lang="en-US" altLang="zh-CN" sz="1200" b="1">
                <a:solidFill>
                  <a:schemeClr val="tx1">
                    <a:lumMod val="75000"/>
                    <a:lumOff val="25000"/>
                  </a:schemeClr>
                </a:solidFill>
              </a:rPr>
              <a:t>核心辅料:</a:t>
            </a:r>
            <a:r>
              <a:rPr lang="en-US" altLang="zh-CN" sz="1200">
                <a:solidFill>
                  <a:schemeClr val="tx1">
                    <a:lumMod val="75000"/>
                    <a:lumOff val="25000"/>
                  </a:schemeClr>
                </a:solidFill>
              </a:rPr>
              <a:t> 酵母β葡聚糖; </a:t>
            </a:r>
            <a:r>
              <a:rPr lang="zh-CN" altLang="en-US" sz="1200">
                <a:solidFill>
                  <a:schemeClr val="tx1">
                    <a:lumMod val="75000"/>
                    <a:lumOff val="25000"/>
                  </a:schemeClr>
                </a:solidFill>
              </a:rPr>
              <a:t>白桦茸粉</a:t>
            </a:r>
            <a:endParaRPr lang="zh-CN" altLang="en-US" sz="1200">
              <a:solidFill>
                <a:schemeClr val="tx1">
                  <a:lumMod val="75000"/>
                  <a:lumOff val="25000"/>
                </a:schemeClr>
              </a:solidFill>
            </a:endParaRPr>
          </a:p>
          <a:p>
            <a:pPr>
              <a:lnSpc>
                <a:spcPct val="150000"/>
              </a:lnSpc>
              <a:spcBef>
                <a:spcPts val="0"/>
              </a:spcBef>
              <a:spcAft>
                <a:spcPts val="0"/>
              </a:spcAft>
            </a:pPr>
            <a:r>
              <a:rPr lang="en-US" altLang="zh-CN" sz="1200" b="1">
                <a:solidFill>
                  <a:schemeClr val="tx1">
                    <a:lumMod val="75000"/>
                    <a:lumOff val="25000"/>
                  </a:schemeClr>
                </a:solidFill>
              </a:rPr>
              <a:t>其他辅</a:t>
            </a:r>
            <a:r>
              <a:rPr lang="en-US" altLang="zh-CN" sz="1200" b="1">
                <a:solidFill>
                  <a:schemeClr val="tx1">
                    <a:lumMod val="75000"/>
                    <a:lumOff val="25000"/>
                  </a:schemeClr>
                </a:solidFill>
              </a:rPr>
              <a:t>料:</a:t>
            </a:r>
            <a:r>
              <a:rPr lang="en-US" altLang="zh-CN" sz="1200">
                <a:solidFill>
                  <a:schemeClr val="tx1">
                    <a:lumMod val="75000"/>
                    <a:lumOff val="25000"/>
                  </a:schemeClr>
                </a:solidFill>
              </a:rPr>
              <a:t> </a:t>
            </a:r>
            <a:r>
              <a:rPr lang="en-US" altLang="zh-CN" sz="1200">
                <a:solidFill>
                  <a:schemeClr val="tx1">
                    <a:lumMod val="75000"/>
                    <a:lumOff val="25000"/>
                  </a:schemeClr>
                </a:solidFill>
                <a:sym typeface="+mn-ea"/>
              </a:rPr>
              <a:t>低聚果糖</a:t>
            </a:r>
            <a:r>
              <a:rPr lang="en-US" altLang="zh-CN" sz="1200">
                <a:solidFill>
                  <a:schemeClr val="tx1">
                    <a:lumMod val="75000"/>
                    <a:lumOff val="25000"/>
                  </a:schemeClr>
                </a:solidFill>
                <a:sym typeface="+mn-ea"/>
              </a:rPr>
              <a:t>; 低聚半乳糖; 马铃薯淀粉</a:t>
            </a:r>
            <a:endParaRPr lang="en-US" altLang="zh-CN" sz="1200">
              <a:solidFill>
                <a:schemeClr val="tx1">
                  <a:lumMod val="75000"/>
                  <a:lumOff val="25000"/>
                </a:schemeClr>
              </a:solidFill>
            </a:endParaRPr>
          </a:p>
          <a:p>
            <a:pPr>
              <a:lnSpc>
                <a:spcPct val="150000"/>
              </a:lnSpc>
              <a:spcBef>
                <a:spcPts val="0"/>
              </a:spcBef>
              <a:spcAft>
                <a:spcPts val="0"/>
              </a:spcAft>
            </a:pPr>
            <a:endParaRPr lang="zh-CN" altLang="en-US" sz="1200">
              <a:solidFill>
                <a:schemeClr val="tx1">
                  <a:lumMod val="75000"/>
                  <a:lumOff val="25000"/>
                </a:schemeClr>
              </a:solidFill>
            </a:endParaRPr>
          </a:p>
        </p:txBody>
      </p:sp>
      <p:sp>
        <p:nvSpPr>
          <p:cNvPr id="38" name="圆角矩形 37"/>
          <p:cNvSpPr/>
          <p:nvPr userDrawn="1"/>
        </p:nvSpPr>
        <p:spPr>
          <a:xfrm>
            <a:off x="506095" y="2124710"/>
            <a:ext cx="11179810" cy="1950085"/>
          </a:xfrm>
          <a:prstGeom prst="roundRect">
            <a:avLst>
              <a:gd name="adj" fmla="val 6306"/>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66137"/>
            <a:ext cx="4102682" cy="275590"/>
          </a:xfrm>
          <a:prstGeom prst="rect">
            <a:avLst/>
          </a:prstGeom>
          <a:noFill/>
        </p:spPr>
        <p:txBody>
          <a:bodyPr wrap="square" rtlCol="0">
            <a:spAutoFit/>
          </a:bodyPr>
          <a:p>
            <a:r>
              <a:rPr kumimoji="1" lang="en-US" altLang="zh-CN" sz="1200" b="1" dirty="0">
                <a:solidFill>
                  <a:srgbClr val="234423"/>
                </a:solidFill>
                <a:latin typeface="Arial" panose="020B0604020202020204" pitchFamily="34" charset="0"/>
                <a:cs typeface="Arial" panose="020B0604020202020204" pitchFamily="34" charset="0"/>
                <a:sym typeface="+mn-ea"/>
              </a:rPr>
              <a:t>临床研究</a:t>
            </a:r>
            <a:endParaRPr kumimoji="1" lang="en-US" altLang="zh-CN" sz="1200"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94810"/>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8791575" y="2894965"/>
            <a:ext cx="2490470" cy="847090"/>
            <a:chOff x="13645" y="4359"/>
            <a:chExt cx="3922" cy="1334"/>
          </a:xfrm>
        </p:grpSpPr>
        <p:cxnSp>
          <p:nvCxnSpPr>
            <p:cNvPr id="4" name="直接连接符 3"/>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4845" y="4359"/>
              <a:ext cx="2722" cy="1334"/>
              <a:chOff x="13645" y="4359"/>
              <a:chExt cx="3922" cy="1334"/>
            </a:xfrm>
          </p:grpSpPr>
          <p:cxnSp>
            <p:nvCxnSpPr>
              <p:cNvPr id="17" name="直接连接符 1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703580" y="2444750"/>
            <a:ext cx="7321550" cy="1978025"/>
          </a:xfrm>
          <a:prstGeom prst="rect">
            <a:avLst/>
          </a:prstGeom>
          <a:noFill/>
        </p:spPr>
        <p:txBody>
          <a:bodyPr wrap="square" rtlCol="0">
            <a:no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有效缓解过敏性鼻炎症状</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帮助调节免疫因子水平</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有效调节肠道菌群</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促进短链脂肪酸的分泌</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5577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293814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703580" y="2200910"/>
            <a:ext cx="188595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1" name="文本框 30"/>
          <p:cNvSpPr txBox="1"/>
          <p:nvPr/>
        </p:nvSpPr>
        <p:spPr>
          <a:xfrm>
            <a:off x="8791575" y="339153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2" name="文本框 31"/>
          <p:cNvSpPr txBox="1"/>
          <p:nvPr/>
        </p:nvSpPr>
        <p:spPr>
          <a:xfrm>
            <a:off x="506095" y="936625"/>
            <a:ext cx="6481445" cy="1139825"/>
          </a:xfrm>
          <a:prstGeom prst="rect">
            <a:avLst/>
          </a:prstGeom>
          <a:noFill/>
        </p:spPr>
        <p:txBody>
          <a:bodyPr wrap="square" rtlCol="0">
            <a:noAutofit/>
          </a:bodyPr>
          <a:lstStyle/>
          <a:p>
            <a:pPr>
              <a:lnSpc>
                <a:spcPct val="130000"/>
              </a:lnSpc>
            </a:pPr>
            <a:endParaRPr lang="en-US" altLang="zh-CN" sz="1200" i="1">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a:lnSpc>
                <a:spcPct val="130000"/>
              </a:lnSpc>
            </a:pPr>
            <a:r>
              <a:rPr lang="en-US" altLang="zh-CN" sz="1200">
                <a:solidFill>
                  <a:srgbClr val="234423"/>
                </a:solidFill>
                <a:latin typeface="Arial" panose="020B0604020202020204" pitchFamily="34" charset="0"/>
                <a:ea typeface="黑体" panose="02010609060101010101" charset="-122"/>
                <a:cs typeface="Arial" panose="020B0604020202020204" pitchFamily="34" charset="0"/>
                <a:sym typeface="+mn-ea"/>
              </a:rPr>
              <a:t>动物双歧杆菌乳亚种 BLa</a:t>
            </a:r>
            <a:r>
              <a:rPr lang="en-US" altLang="zh-CN" sz="1200">
                <a:solidFill>
                  <a:srgbClr val="234423"/>
                </a:solidFill>
                <a:latin typeface="Arial" panose="020B0604020202020204" pitchFamily="34" charset="0"/>
                <a:ea typeface="黑体" panose="02010609060101010101" charset="-122"/>
                <a:cs typeface="Arial" panose="020B0604020202020204" pitchFamily="34" charset="0"/>
                <a:sym typeface="+mn-ea"/>
              </a:rPr>
              <a:t>80; 鼠李糖乳酪杆菌 LRa05;</a:t>
            </a:r>
            <a:endParaRPr lang="en-US" altLang="zh-CN" sz="1200">
              <a:solidFill>
                <a:srgbClr val="234423"/>
              </a:solidFill>
              <a:latin typeface="Arial" panose="020B0604020202020204" pitchFamily="34" charset="0"/>
              <a:ea typeface="黑体" panose="02010609060101010101" charset="-122"/>
              <a:cs typeface="Arial" panose="020B0604020202020204" pitchFamily="34" charset="0"/>
              <a:sym typeface="+mn-ea"/>
            </a:endParaRPr>
          </a:p>
          <a:p>
            <a:pPr>
              <a:lnSpc>
                <a:spcPct val="130000"/>
              </a:lnSpc>
            </a:pPr>
            <a:r>
              <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rPr>
              <a:t>短双歧杆菌 BBr60; 乳酸片球菌 PA53;</a:t>
            </a:r>
            <a:endPar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endParaRPr>
          </a:p>
          <a:p>
            <a:pPr>
              <a:lnSpc>
                <a:spcPct val="130000"/>
              </a:lnSpc>
            </a:pPr>
            <a:r>
              <a:rPr kumimoji="1" lang="en-US" altLang="zh-CN" sz="1200" dirty="0">
                <a:solidFill>
                  <a:srgbClr val="545759"/>
                </a:solidFill>
                <a:latin typeface="Arial" panose="020B0604020202020204" pitchFamily="34" charset="0"/>
                <a:ea typeface="黑体" panose="02010609060101010101" charset="-122"/>
                <a:cs typeface="Arial" panose="020B0604020202020204" pitchFamily="34" charset="0"/>
                <a:sym typeface="+mn-ea"/>
              </a:rPr>
              <a:t>嗜黏蛋白阿克曼氏菌 Akk11/灭活 Akk11</a:t>
            </a:r>
            <a:r>
              <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rPr>
              <a:t>; </a:t>
            </a:r>
            <a:r>
              <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rPr>
              <a:t>凝结魏茨曼氏菌 BC99</a:t>
            </a:r>
            <a:endParaRPr kumimoji="1" lang="en-US" altLang="zh-CN" sz="12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endParaRPr>
          </a:p>
        </p:txBody>
      </p:sp>
      <p:graphicFrame>
        <p:nvGraphicFramePr>
          <p:cNvPr id="37" name="表格 36"/>
          <p:cNvGraphicFramePr/>
          <p:nvPr userDrawn="1"/>
        </p:nvGraphicFramePr>
        <p:xfrm>
          <a:off x="703580" y="5100955"/>
          <a:ext cx="6816090" cy="1021715"/>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kumimoji="1" lang="en-US" altLang="zh-CN" sz="900" b="1" dirty="0">
                          <a:solidFill>
                            <a:srgbClr val="234423"/>
                          </a:solidFill>
                          <a:latin typeface="Arial" panose="020B0604020202020204" pitchFamily="34" charset="0"/>
                          <a:cs typeface="Arial" panose="020B0604020202020204" pitchFamily="34" charset="0"/>
                          <a:sym typeface="+mn-ea"/>
                        </a:rPr>
                        <a:t>BLa80</a:t>
                      </a:r>
                      <a:r>
                        <a:rPr kumimoji="1" lang="en-US" altLang="zh-CN" sz="900" b="0" dirty="0">
                          <a:solidFill>
                            <a:srgbClr val="234423"/>
                          </a:solidFill>
                          <a:latin typeface="Arial" panose="020B0604020202020204" pitchFamily="34" charset="0"/>
                          <a:cs typeface="Arial" panose="020B0604020202020204" pitchFamily="34" charset="0"/>
                          <a:sym typeface="+mn-ea"/>
                        </a:rPr>
                        <a:t>: </a:t>
                      </a:r>
                      <a:endParaRPr kumimoji="1" lang="en-US" altLang="zh-CN" sz="900" b="0" dirty="0">
                        <a:solidFill>
                          <a:srgbClr val="234423"/>
                        </a:solidFill>
                        <a:latin typeface="Arial" panose="020B0604020202020204" pitchFamily="34" charset="0"/>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ChiCTR2100053699</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ChiCTR2300074956</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NCT06412042</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kumimoji="1" lang="en-US" altLang="zh-CN" sz="900" dirty="0">
                          <a:solidFill>
                            <a:srgbClr val="234423"/>
                          </a:solidFill>
                          <a:latin typeface="Arial" panose="020B0604020202020204" pitchFamily="34" charset="0"/>
                          <a:cs typeface="Arial" panose="020B0604020202020204" pitchFamily="34" charset="0"/>
                          <a:sym typeface="+mn-ea"/>
                        </a:rPr>
                        <a:t>L</a:t>
                      </a:r>
                      <a:r>
                        <a:rPr kumimoji="1" lang="en-US" altLang="zh-CN" sz="900" b="1" dirty="0">
                          <a:solidFill>
                            <a:srgbClr val="234423"/>
                          </a:solidFill>
                          <a:latin typeface="Arial" panose="020B0604020202020204" pitchFamily="34" charset="0"/>
                          <a:cs typeface="Arial" panose="020B0604020202020204" pitchFamily="34" charset="0"/>
                          <a:sym typeface="+mn-ea"/>
                        </a:rPr>
                        <a:t>Ra05</a:t>
                      </a:r>
                      <a:r>
                        <a:rPr kumimoji="1" lang="en-US" altLang="zh-CN" sz="900" b="0" dirty="0">
                          <a:solidFill>
                            <a:srgbClr val="234423"/>
                          </a:solidFill>
                          <a:latin typeface="Arial" panose="020B0604020202020204" pitchFamily="34" charset="0"/>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NCT06699537</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BBr60:</a:t>
                      </a:r>
                      <a:r>
                        <a:rPr lang="en-US" sz="900" b="1" dirty="0">
                          <a:solidFill>
                            <a:srgbClr val="404040"/>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rgbClr val="404040"/>
                          </a:solidFill>
                          <a:latin typeface="Arial" panose="020B0604020202020204" pitchFamily="34" charset="0"/>
                          <a:ea typeface="黑体" panose="02010609060101010101" charset="-122"/>
                          <a:cs typeface="Arial" panose="020B0604020202020204" pitchFamily="34" charset="0"/>
                          <a:sym typeface="+mn-ea"/>
                        </a:rPr>
                        <a:t>NCT06196892</a:t>
                      </a:r>
                      <a:endParaRPr lang="en-US" altLang="zh-CN">
                        <a:solidFill>
                          <a:srgbClr val="404040"/>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PA53: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NCT06761443, NCT06648590</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Akk11: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NCT06653101</a:t>
                      </a:r>
                      <a:endPar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pAkk11: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NCT06964932, NCT06964919</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BC99</a:t>
                      </a: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NCT06680102, NCT06885346</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745730" cy="398780"/>
            <a:chOff x="400" y="1020"/>
            <a:chExt cx="12198"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63"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成人过敏性鼻炎症状缓解</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圆角矩形 15"/>
          <p:cNvSpPr/>
          <p:nvPr/>
        </p:nvSpPr>
        <p:spPr>
          <a:xfrm>
            <a:off x="461010" y="1320800"/>
            <a:ext cx="3380740" cy="4251960"/>
          </a:xfrm>
          <a:prstGeom prst="roundRect">
            <a:avLst>
              <a:gd name="adj" fmla="val 4428"/>
            </a:avLst>
          </a:prstGeom>
          <a:solidFill>
            <a:schemeClr val="bg1"/>
          </a:solidFill>
          <a:ln>
            <a:solidFill>
              <a:srgbClr val="30C0B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27" name="文本框 26"/>
          <p:cNvSpPr txBox="1"/>
          <p:nvPr/>
        </p:nvSpPr>
        <p:spPr>
          <a:xfrm>
            <a:off x="2687320" y="4276725"/>
            <a:ext cx="184785" cy="3238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charset="-122"/>
              <a:cs typeface="+mn-cs"/>
            </a:endParaRPr>
          </a:p>
        </p:txBody>
      </p:sp>
      <p:sp>
        <p:nvSpPr>
          <p:cNvPr id="28" name="文本框 27"/>
          <p:cNvSpPr txBox="1"/>
          <p:nvPr/>
        </p:nvSpPr>
        <p:spPr>
          <a:xfrm>
            <a:off x="2516505" y="4453255"/>
            <a:ext cx="184785" cy="3238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charset="-122"/>
              <a:cs typeface="+mn-cs"/>
            </a:endParaRPr>
          </a:p>
        </p:txBody>
      </p:sp>
      <p:sp>
        <p:nvSpPr>
          <p:cNvPr id="31" name="文本框 30"/>
          <p:cNvSpPr txBox="1"/>
          <p:nvPr/>
        </p:nvSpPr>
        <p:spPr>
          <a:xfrm>
            <a:off x="268605" y="1494155"/>
            <a:ext cx="3583305" cy="323215"/>
          </a:xfrm>
          <a:prstGeom prst="rect">
            <a:avLst/>
          </a:prstGeom>
          <a:noFill/>
        </p:spPr>
        <p:txBody>
          <a:bodyPr wrap="square">
            <a:no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rPr>
              <a:t>研究成果</a:t>
            </a:r>
            <a:endParaRPr kumimoji="0" lang="en-US" altLang="zh-CN" sz="1800" b="1" i="0" u="none" strike="noStrike" kern="1200" cap="none" spc="0" normalizeH="0" baseline="0"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2" name="文本框 31"/>
          <p:cNvSpPr txBox="1"/>
          <p:nvPr/>
        </p:nvSpPr>
        <p:spPr>
          <a:xfrm>
            <a:off x="543599" y="1876654"/>
            <a:ext cx="3308350" cy="4114800"/>
          </a:xfrm>
          <a:prstGeom prst="rect">
            <a:avLst/>
          </a:prstGeom>
          <a:noFill/>
        </p:spPr>
        <p:txBody>
          <a:bodyPr wrap="square" rtlCol="0">
            <a:noAutofit/>
          </a:bodyPr>
          <a:lstStyle/>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缓解过敏性鼻炎，提升呼吸舒适度</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通过免疫调节发挥抗过敏及抗炎作用，从而改善免疫稳态</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优化肠道微生态环境，维持微生物群健康</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促进短链脂肪酸生成，增强肠道屏障功能及抗炎能力</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 name="圆角矩形 2"/>
          <p:cNvSpPr/>
          <p:nvPr>
            <p:custDataLst>
              <p:tags r:id="rId1"/>
            </p:custDataLst>
          </p:nvPr>
        </p:nvSpPr>
        <p:spPr>
          <a:xfrm>
            <a:off x="4404360" y="3988435"/>
            <a:ext cx="7428230" cy="2527935"/>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4" name="圆角矩形 3"/>
          <p:cNvSpPr/>
          <p:nvPr>
            <p:custDataLst>
              <p:tags r:id="rId2"/>
            </p:custDataLst>
          </p:nvPr>
        </p:nvSpPr>
        <p:spPr>
          <a:xfrm>
            <a:off x="4404360" y="1308100"/>
            <a:ext cx="7428230" cy="2482215"/>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8" name="文本框 7"/>
          <p:cNvSpPr txBox="1"/>
          <p:nvPr>
            <p:custDataLst>
              <p:tags r:id="rId3"/>
            </p:custDataLst>
          </p:nvPr>
        </p:nvSpPr>
        <p:spPr>
          <a:xfrm>
            <a:off x="9471660" y="4440555"/>
            <a:ext cx="2252980" cy="2139315"/>
          </a:xfrm>
          <a:prstGeom prst="rect">
            <a:avLst/>
          </a:prstGeom>
          <a:noFill/>
        </p:spPr>
        <p:txBody>
          <a:bodyPr wrap="square" rtlCol="0">
            <a:noAutofit/>
          </a:bodyPr>
          <a:p>
            <a:pPr algn="l">
              <a:lnSpc>
                <a:spcPct val="90000"/>
              </a:lnSpc>
            </a:pPr>
            <a:r>
              <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受试者血清免疫因子</a:t>
            </a:r>
            <a:r>
              <a:rPr kumimoji="1"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IgE</a:t>
            </a:r>
            <a:r>
              <a:rPr kumimoji="1"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、促炎因子</a:t>
            </a:r>
            <a:r>
              <a:rPr kumimoji="1"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IL-5</a:t>
            </a:r>
            <a:r>
              <a:rPr kumimoji="1"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水平显著降低</a:t>
            </a:r>
            <a:r>
              <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，抗炎因子</a:t>
            </a:r>
            <a:r>
              <a:rPr kumimoji="1"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IL-10</a:t>
            </a:r>
            <a:r>
              <a:rPr kumimoji="1"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水平显著升高</a:t>
            </a:r>
            <a:r>
              <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，表明益生菌可能通过免疫调节机制发挥抗过敏和</a:t>
            </a:r>
            <a:r>
              <a:rPr kumimoji="1" lang="zh-CN" altLang="en-US" sz="12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抗炎作用</a:t>
            </a:r>
            <a:r>
              <a:rPr kumimoji="1" lang="en-US" altLang="zh-CN" sz="12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a:t>
            </a:r>
            <a:endParaRPr kumimoji="1" lang="en-US" altLang="zh-CN" sz="12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p:txBody>
      </p:sp>
      <p:pic>
        <p:nvPicPr>
          <p:cNvPr id="15" name="图片 14"/>
          <p:cNvPicPr>
            <a:picLocks noChangeAspect="1"/>
          </p:cNvPicPr>
          <p:nvPr/>
        </p:nvPicPr>
        <p:blipFill>
          <a:blip r:embed="rId4"/>
          <a:stretch>
            <a:fillRect/>
          </a:stretch>
        </p:blipFill>
        <p:spPr>
          <a:xfrm>
            <a:off x="4665345" y="4297045"/>
            <a:ext cx="4937760" cy="2089150"/>
          </a:xfrm>
          <a:prstGeom prst="rect">
            <a:avLst/>
          </a:prstGeom>
        </p:spPr>
      </p:pic>
      <p:sp>
        <p:nvSpPr>
          <p:cNvPr id="17" name="圆角矩形 16"/>
          <p:cNvSpPr/>
          <p:nvPr/>
        </p:nvSpPr>
        <p:spPr>
          <a:xfrm rot="5400000">
            <a:off x="7139305" y="4186555"/>
            <a:ext cx="301625" cy="436245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4803140" y="6153785"/>
            <a:ext cx="1083945" cy="213995"/>
          </a:xfrm>
          <a:prstGeom prst="rect">
            <a:avLst/>
          </a:prstGeom>
          <a:noFill/>
        </p:spPr>
        <p:txBody>
          <a:bodyPr wrap="square">
            <a:spAutoFit/>
          </a:bodyPr>
          <a:lstStyle/>
          <a:p>
            <a:pPr algn="ctr"/>
            <a:r>
              <a:rPr kumimoji="1" lang="zh-CN" altLang="en-US" sz="800" b="1" dirty="0">
                <a:latin typeface="Arial" panose="020B0604020202020204" pitchFamily="34" charset="0"/>
                <a:cs typeface="Arial" panose="020B0604020202020204" pitchFamily="34" charset="0"/>
              </a:rPr>
              <a:t>Placebo</a:t>
            </a:r>
            <a:endParaRPr kumimoji="1" lang="zh-CN" altLang="en-US" sz="800" b="1" dirty="0">
              <a:latin typeface="Arial" panose="020B0604020202020204" pitchFamily="34" charset="0"/>
              <a:cs typeface="Arial" panose="020B0604020202020204" pitchFamily="34" charset="0"/>
            </a:endParaRPr>
          </a:p>
        </p:txBody>
      </p:sp>
      <p:sp>
        <p:nvSpPr>
          <p:cNvPr id="45" name="文本框 44"/>
          <p:cNvSpPr txBox="1"/>
          <p:nvPr/>
        </p:nvSpPr>
        <p:spPr>
          <a:xfrm>
            <a:off x="5297170" y="6153785"/>
            <a:ext cx="1083945" cy="213995"/>
          </a:xfrm>
          <a:prstGeom prst="rect">
            <a:avLst/>
          </a:prstGeom>
          <a:noFill/>
        </p:spPr>
        <p:txBody>
          <a:bodyPr wrap="square">
            <a:spAutoFit/>
          </a:bodyPr>
          <a:lstStyle/>
          <a:p>
            <a:pPr algn="ctr"/>
            <a:r>
              <a:rPr kumimoji="1" lang="en-US" altLang="zh-CN" sz="800" b="1" dirty="0">
                <a:latin typeface="Arial" panose="020B0604020202020204" pitchFamily="34" charset="0"/>
                <a:cs typeface="Arial" panose="020B0604020202020204" pitchFamily="34" charset="0"/>
              </a:rPr>
              <a:t>Probiotic</a:t>
            </a:r>
            <a:endParaRPr kumimoji="1" lang="zh-CN" altLang="en-US" sz="800" b="1" dirty="0">
              <a:latin typeface="Arial" panose="020B0604020202020204" pitchFamily="34" charset="0"/>
              <a:cs typeface="Arial" panose="020B0604020202020204" pitchFamily="34" charset="0"/>
            </a:endParaRPr>
          </a:p>
        </p:txBody>
      </p:sp>
      <p:sp>
        <p:nvSpPr>
          <p:cNvPr id="46" name="文本框 45"/>
          <p:cNvSpPr txBox="1"/>
          <p:nvPr/>
        </p:nvSpPr>
        <p:spPr>
          <a:xfrm>
            <a:off x="8032750" y="6153785"/>
            <a:ext cx="1083945" cy="213995"/>
          </a:xfrm>
          <a:prstGeom prst="rect">
            <a:avLst/>
          </a:prstGeom>
          <a:noFill/>
        </p:spPr>
        <p:txBody>
          <a:bodyPr wrap="square">
            <a:spAutoFit/>
          </a:bodyPr>
          <a:lstStyle/>
          <a:p>
            <a:pPr algn="ctr"/>
            <a:r>
              <a:rPr kumimoji="1" lang="zh-CN" altLang="en-US" sz="800" b="1" dirty="0">
                <a:latin typeface="Arial" panose="020B0604020202020204" pitchFamily="34" charset="0"/>
                <a:cs typeface="Arial" panose="020B0604020202020204" pitchFamily="34" charset="0"/>
              </a:rPr>
              <a:t>Placebo</a:t>
            </a:r>
            <a:endParaRPr kumimoji="1" lang="zh-CN" altLang="en-US" sz="800" b="1" dirty="0">
              <a:latin typeface="Arial" panose="020B0604020202020204" pitchFamily="34" charset="0"/>
              <a:cs typeface="Arial" panose="020B0604020202020204" pitchFamily="34" charset="0"/>
            </a:endParaRPr>
          </a:p>
        </p:txBody>
      </p:sp>
      <p:sp>
        <p:nvSpPr>
          <p:cNvPr id="47" name="文本框 46"/>
          <p:cNvSpPr txBox="1"/>
          <p:nvPr/>
        </p:nvSpPr>
        <p:spPr>
          <a:xfrm>
            <a:off x="8526145" y="6153785"/>
            <a:ext cx="1083945" cy="213995"/>
          </a:xfrm>
          <a:prstGeom prst="rect">
            <a:avLst/>
          </a:prstGeom>
          <a:noFill/>
        </p:spPr>
        <p:txBody>
          <a:bodyPr wrap="square">
            <a:spAutoFit/>
          </a:bodyPr>
          <a:lstStyle/>
          <a:p>
            <a:pPr algn="ctr"/>
            <a:r>
              <a:rPr kumimoji="1" lang="en-US" altLang="zh-CN" sz="800" b="1" dirty="0">
                <a:latin typeface="Arial" panose="020B0604020202020204" pitchFamily="34" charset="0"/>
                <a:cs typeface="Arial" panose="020B0604020202020204" pitchFamily="34" charset="0"/>
              </a:rPr>
              <a:t>Probiotic</a:t>
            </a:r>
            <a:endParaRPr kumimoji="1" lang="zh-CN" altLang="en-US" sz="800" b="1" dirty="0">
              <a:latin typeface="Arial" panose="020B0604020202020204" pitchFamily="34" charset="0"/>
              <a:cs typeface="Arial" panose="020B0604020202020204" pitchFamily="34" charset="0"/>
            </a:endParaRPr>
          </a:p>
        </p:txBody>
      </p:sp>
      <p:sp>
        <p:nvSpPr>
          <p:cNvPr id="49" name="文本框 48"/>
          <p:cNvSpPr txBox="1"/>
          <p:nvPr/>
        </p:nvSpPr>
        <p:spPr>
          <a:xfrm>
            <a:off x="6455410" y="6153785"/>
            <a:ext cx="1083945" cy="213995"/>
          </a:xfrm>
          <a:prstGeom prst="rect">
            <a:avLst/>
          </a:prstGeom>
          <a:noFill/>
        </p:spPr>
        <p:txBody>
          <a:bodyPr wrap="square">
            <a:spAutoFit/>
          </a:bodyPr>
          <a:lstStyle/>
          <a:p>
            <a:pPr algn="ctr"/>
            <a:r>
              <a:rPr kumimoji="1" lang="zh-CN" altLang="en-US" sz="800" b="1" dirty="0">
                <a:latin typeface="Arial" panose="020B0604020202020204" pitchFamily="34" charset="0"/>
                <a:cs typeface="Arial" panose="020B0604020202020204" pitchFamily="34" charset="0"/>
              </a:rPr>
              <a:t>Placebo</a:t>
            </a:r>
            <a:endParaRPr kumimoji="1" lang="zh-CN" altLang="en-US" sz="800" b="1" dirty="0">
              <a:latin typeface="Arial" panose="020B0604020202020204" pitchFamily="34" charset="0"/>
              <a:cs typeface="Arial" panose="020B0604020202020204" pitchFamily="34" charset="0"/>
            </a:endParaRPr>
          </a:p>
        </p:txBody>
      </p:sp>
      <p:sp>
        <p:nvSpPr>
          <p:cNvPr id="50" name="文本框 49"/>
          <p:cNvSpPr txBox="1"/>
          <p:nvPr/>
        </p:nvSpPr>
        <p:spPr>
          <a:xfrm>
            <a:off x="6948805" y="6153785"/>
            <a:ext cx="1083945" cy="213995"/>
          </a:xfrm>
          <a:prstGeom prst="rect">
            <a:avLst/>
          </a:prstGeom>
          <a:noFill/>
        </p:spPr>
        <p:txBody>
          <a:bodyPr wrap="square">
            <a:spAutoFit/>
          </a:bodyPr>
          <a:lstStyle/>
          <a:p>
            <a:pPr algn="ctr"/>
            <a:r>
              <a:rPr kumimoji="1" lang="en-US" altLang="zh-CN" sz="800" b="1" dirty="0">
                <a:latin typeface="Arial" panose="020B0604020202020204" pitchFamily="34" charset="0"/>
                <a:cs typeface="Arial" panose="020B0604020202020204" pitchFamily="34" charset="0"/>
              </a:rPr>
              <a:t>Probiotic</a:t>
            </a:r>
            <a:endParaRPr kumimoji="1" lang="zh-CN" altLang="en-US" sz="800" b="1" dirty="0">
              <a:latin typeface="Arial" panose="020B0604020202020204" pitchFamily="34" charset="0"/>
              <a:cs typeface="Arial" panose="020B0604020202020204" pitchFamily="34" charset="0"/>
            </a:endParaRPr>
          </a:p>
        </p:txBody>
      </p:sp>
      <p:grpSp>
        <p:nvGrpSpPr>
          <p:cNvPr id="21" name="组合 20"/>
          <p:cNvGrpSpPr/>
          <p:nvPr/>
        </p:nvGrpSpPr>
        <p:grpSpPr>
          <a:xfrm>
            <a:off x="4675618" y="1481421"/>
            <a:ext cx="5392290" cy="2260859"/>
            <a:chOff x="4979671" y="1469314"/>
            <a:chExt cx="7098250" cy="3516496"/>
          </a:xfrm>
        </p:grpSpPr>
        <p:sp>
          <p:nvSpPr>
            <p:cNvPr id="23" name="圆角矩形 22"/>
            <p:cNvSpPr/>
            <p:nvPr/>
          </p:nvSpPr>
          <p:spPr>
            <a:xfrm rot="5400000">
              <a:off x="5696043" y="3929275"/>
              <a:ext cx="378208" cy="173486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p:cNvSpPr/>
            <p:nvPr/>
          </p:nvSpPr>
          <p:spPr>
            <a:xfrm rot="5400000">
              <a:off x="10773007" y="3680896"/>
              <a:ext cx="462090" cy="214773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9" name="图片 28"/>
            <p:cNvPicPr>
              <a:picLocks noChangeAspect="1"/>
            </p:cNvPicPr>
            <p:nvPr/>
          </p:nvPicPr>
          <p:blipFill>
            <a:blip r:embed="rId5"/>
            <a:stretch>
              <a:fillRect/>
            </a:stretch>
          </p:blipFill>
          <p:spPr>
            <a:xfrm>
              <a:off x="5147900" y="1469314"/>
              <a:ext cx="6017274" cy="3377382"/>
            </a:xfrm>
            <a:prstGeom prst="rect">
              <a:avLst/>
            </a:prstGeom>
          </p:spPr>
        </p:pic>
        <p:sp>
          <p:nvSpPr>
            <p:cNvPr id="35" name="圆角矩形 34"/>
            <p:cNvSpPr/>
            <p:nvPr/>
          </p:nvSpPr>
          <p:spPr>
            <a:xfrm>
              <a:off x="5147901" y="2250398"/>
              <a:ext cx="301752" cy="15626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a:p>
          </p:txBody>
        </p:sp>
        <p:sp>
          <p:nvSpPr>
            <p:cNvPr id="36" name="文本框 35"/>
            <p:cNvSpPr txBox="1"/>
            <p:nvPr/>
          </p:nvSpPr>
          <p:spPr>
            <a:xfrm rot="16200000">
              <a:off x="4060329" y="2983130"/>
              <a:ext cx="2444707" cy="606024"/>
            </a:xfrm>
            <a:prstGeom prst="rect">
              <a:avLst/>
            </a:prstGeom>
            <a:noFill/>
          </p:spPr>
          <p:txBody>
            <a:bodyPr wrap="square">
              <a:spAutoFit/>
            </a:bodyPr>
            <a:lstStyle/>
            <a:p>
              <a:pPr algn="ctr"/>
              <a:r>
                <a:rPr kumimoji="1" lang="en-US" altLang="zh-CN" sz="1200" b="1" dirty="0">
                  <a:latin typeface="Arial" panose="020B0604020202020204" pitchFamily="34" charset="0"/>
                  <a:cs typeface="Arial" panose="020B0604020202020204" pitchFamily="34" charset="0"/>
                </a:rPr>
                <a:t>Visual Model ASR Score</a:t>
              </a:r>
              <a:endParaRPr kumimoji="1" lang="zh-CN" altLang="en-US" sz="1200" b="1" dirty="0">
                <a:latin typeface="Arial" panose="020B0604020202020204" pitchFamily="34" charset="0"/>
                <a:cs typeface="Arial" panose="020B0604020202020204" pitchFamily="34" charset="0"/>
              </a:endParaRPr>
            </a:p>
          </p:txBody>
        </p:sp>
        <p:sp>
          <p:nvSpPr>
            <p:cNvPr id="37" name="圆角矩形 36"/>
            <p:cNvSpPr/>
            <p:nvPr/>
          </p:nvSpPr>
          <p:spPr>
            <a:xfrm rot="5400000">
              <a:off x="6601702" y="3878261"/>
              <a:ext cx="301752" cy="166817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5349461" y="4521037"/>
              <a:ext cx="1927058" cy="357535"/>
            </a:xfrm>
            <a:prstGeom prst="rect">
              <a:avLst/>
            </a:prstGeom>
            <a:noFill/>
          </p:spPr>
          <p:txBody>
            <a:bodyPr wrap="square">
              <a:spAutoFit/>
            </a:bodyPr>
            <a:lstStyle/>
            <a:p>
              <a:pPr algn="ctr"/>
              <a:r>
                <a:rPr kumimoji="1" lang="en-US" altLang="zh-CN" sz="900" b="1" dirty="0">
                  <a:latin typeface="Arial" panose="020B0604020202020204" pitchFamily="34" charset="0"/>
                  <a:cs typeface="Arial" panose="020B0604020202020204" pitchFamily="34" charset="0"/>
                </a:rPr>
                <a:t>Probiotic_Pre</a:t>
              </a:r>
              <a:endParaRPr kumimoji="1" lang="zh-CN" altLang="en-US" sz="900" b="1" dirty="0">
                <a:latin typeface="Arial" panose="020B0604020202020204" pitchFamily="34" charset="0"/>
                <a:cs typeface="Arial" panose="020B0604020202020204" pitchFamily="34" charset="0"/>
              </a:endParaRPr>
            </a:p>
          </p:txBody>
        </p:sp>
        <p:sp>
          <p:nvSpPr>
            <p:cNvPr id="39" name="文本框 38"/>
            <p:cNvSpPr txBox="1"/>
            <p:nvPr/>
          </p:nvSpPr>
          <p:spPr>
            <a:xfrm>
              <a:off x="6328109" y="4520238"/>
              <a:ext cx="1927058" cy="357535"/>
            </a:xfrm>
            <a:prstGeom prst="rect">
              <a:avLst/>
            </a:prstGeom>
            <a:noFill/>
          </p:spPr>
          <p:txBody>
            <a:bodyPr wrap="square">
              <a:spAutoFit/>
            </a:bodyPr>
            <a:lstStyle/>
            <a:p>
              <a:pPr algn="ctr"/>
              <a:r>
                <a:rPr kumimoji="1" lang="en-US" altLang="zh-CN" sz="900" b="1" dirty="0">
                  <a:latin typeface="Arial" panose="020B0604020202020204" pitchFamily="34" charset="0"/>
                  <a:cs typeface="Arial" panose="020B0604020202020204" pitchFamily="34" charset="0"/>
                </a:rPr>
                <a:t>Probiotic_Post</a:t>
              </a:r>
              <a:endParaRPr kumimoji="1" lang="zh-CN" altLang="en-US" sz="900" b="1" dirty="0">
                <a:latin typeface="Arial" panose="020B0604020202020204" pitchFamily="34" charset="0"/>
                <a:cs typeface="Arial" panose="020B0604020202020204" pitchFamily="34" charset="0"/>
              </a:endParaRPr>
            </a:p>
          </p:txBody>
        </p:sp>
        <p:sp>
          <p:nvSpPr>
            <p:cNvPr id="41" name="圆角矩形 40"/>
            <p:cNvSpPr/>
            <p:nvPr/>
          </p:nvSpPr>
          <p:spPr>
            <a:xfrm rot="5400000">
              <a:off x="9779307" y="3792102"/>
              <a:ext cx="301752" cy="166817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9223523" y="4442550"/>
              <a:ext cx="804633" cy="381239"/>
            </a:xfrm>
            <a:prstGeom prst="rect">
              <a:avLst/>
            </a:prstGeom>
            <a:noFill/>
          </p:spPr>
          <p:txBody>
            <a:bodyPr wrap="square">
              <a:spAutoFit/>
            </a:bodyPr>
            <a:lstStyle/>
            <a:p>
              <a:pPr algn="ctr"/>
              <a:r>
                <a:rPr kumimoji="1" lang="en-US" altLang="zh-CN" sz="1000" b="1" dirty="0">
                  <a:latin typeface="Arial" panose="020B0604020202020204" pitchFamily="34" charset="0"/>
                  <a:cs typeface="Arial" panose="020B0604020202020204" pitchFamily="34" charset="0"/>
                </a:rPr>
                <a:t>Placebo</a:t>
              </a:r>
              <a:endParaRPr kumimoji="1" lang="zh-CN" altLang="en-US" sz="1000" b="1" dirty="0">
                <a:latin typeface="Arial" panose="020B0604020202020204" pitchFamily="34" charset="0"/>
                <a:cs typeface="Arial" panose="020B0604020202020204" pitchFamily="34" charset="0"/>
              </a:endParaRPr>
            </a:p>
          </p:txBody>
        </p:sp>
        <p:sp>
          <p:nvSpPr>
            <p:cNvPr id="44" name="文本框 43"/>
            <p:cNvSpPr txBox="1"/>
            <p:nvPr/>
          </p:nvSpPr>
          <p:spPr>
            <a:xfrm>
              <a:off x="9729259" y="4424266"/>
              <a:ext cx="1146106" cy="381239"/>
            </a:xfrm>
            <a:prstGeom prst="rect">
              <a:avLst/>
            </a:prstGeom>
            <a:noFill/>
          </p:spPr>
          <p:txBody>
            <a:bodyPr wrap="square">
              <a:spAutoFit/>
            </a:bodyPr>
            <a:lstStyle/>
            <a:p>
              <a:pPr algn="ctr"/>
              <a:r>
                <a:rPr kumimoji="1" lang="en-US" altLang="zh-CN" sz="1000" b="1" dirty="0">
                  <a:latin typeface="Arial" panose="020B0604020202020204" pitchFamily="34" charset="0"/>
                  <a:cs typeface="Arial" panose="020B0604020202020204" pitchFamily="34" charset="0"/>
                </a:rPr>
                <a:t>Probiotic</a:t>
              </a:r>
              <a:endParaRPr kumimoji="1" lang="zh-CN" altLang="en-US" sz="1000" b="1" dirty="0">
                <a:latin typeface="Arial" panose="020B0604020202020204" pitchFamily="34" charset="0"/>
                <a:cs typeface="Arial" panose="020B0604020202020204" pitchFamily="34" charset="0"/>
              </a:endParaRPr>
            </a:p>
          </p:txBody>
        </p:sp>
        <p:sp>
          <p:nvSpPr>
            <p:cNvPr id="48" name="圆角矩形 47"/>
            <p:cNvSpPr/>
            <p:nvPr/>
          </p:nvSpPr>
          <p:spPr>
            <a:xfrm>
              <a:off x="8445849" y="1897183"/>
              <a:ext cx="439018" cy="229322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rot="16200000">
              <a:off x="7656413" y="3009917"/>
              <a:ext cx="1927058" cy="362778"/>
            </a:xfrm>
            <a:prstGeom prst="rect">
              <a:avLst/>
            </a:prstGeom>
            <a:noFill/>
          </p:spPr>
          <p:txBody>
            <a:bodyPr wrap="square">
              <a:spAutoFit/>
            </a:bodyPr>
            <a:lstStyle/>
            <a:p>
              <a:pPr algn="ctr"/>
              <a:r>
                <a:rPr kumimoji="1" lang="en-US" altLang="zh-CN" sz="1200" b="1" dirty="0">
                  <a:latin typeface="Arial" panose="020B0604020202020204" pitchFamily="34" charset="0"/>
                  <a:cs typeface="Arial" panose="020B0604020202020204" pitchFamily="34" charset="0"/>
                </a:rPr>
                <a:t>TINSS Score</a:t>
              </a:r>
              <a:endParaRPr kumimoji="1" lang="en-US" altLang="zh-CN" sz="1200" b="1" dirty="0">
                <a:latin typeface="Arial" panose="020B0604020202020204" pitchFamily="34" charset="0"/>
                <a:cs typeface="Arial" panose="020B0604020202020204" pitchFamily="34" charset="0"/>
              </a:endParaRPr>
            </a:p>
          </p:txBody>
        </p:sp>
      </p:grpSp>
      <p:sp>
        <p:nvSpPr>
          <p:cNvPr id="7" name="文本框 6"/>
          <p:cNvSpPr txBox="1"/>
          <p:nvPr>
            <p:custDataLst>
              <p:tags r:id="rId6"/>
            </p:custDataLst>
          </p:nvPr>
        </p:nvSpPr>
        <p:spPr>
          <a:xfrm>
            <a:off x="9288145" y="1817370"/>
            <a:ext cx="2360930" cy="1748790"/>
          </a:xfrm>
          <a:prstGeom prst="rect">
            <a:avLst/>
          </a:prstGeom>
          <a:noFill/>
        </p:spPr>
        <p:txBody>
          <a:bodyPr wrap="square" rtlCol="0">
            <a:no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1"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rPr>
              <a:t>受试者鼻炎症状（鼻塞、鼻痒、喷嚏、流涕）和伴随症状（鼻涕倒流、突发流泪、鼻眼瘙痒、鼻颚痛、头痛）</a:t>
            </a:r>
            <a:r>
              <a:rPr kumimoji="1" lang="zh-CN" altLang="en-US" sz="12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rPr>
              <a:t>评分显著降低</a:t>
            </a:r>
            <a:r>
              <a:rPr kumimoji="1"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rPr>
              <a:t>，表明益生菌能显著改善过敏性鼻炎症状及伴随症状</a:t>
            </a:r>
            <a:r>
              <a:rPr kumimoji="1" lang="en-US" altLang="zh-CN"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rPr>
              <a:t>。</a:t>
            </a:r>
            <a:endParaRPr kumimoji="1"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1"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endParaRPr>
          </a:p>
        </p:txBody>
      </p:sp>
      <p:grpSp>
        <p:nvGrpSpPr>
          <p:cNvPr id="54" name="组合 53"/>
          <p:cNvGrpSpPr/>
          <p:nvPr>
            <p:custDataLst>
              <p:tags r:id="rId7"/>
            </p:custDataLst>
          </p:nvPr>
        </p:nvGrpSpPr>
        <p:grpSpPr>
          <a:xfrm>
            <a:off x="4404387" y="1320845"/>
            <a:ext cx="857717" cy="306705"/>
            <a:chOff x="6891" y="1828"/>
            <a:chExt cx="1068" cy="483"/>
          </a:xfrm>
        </p:grpSpPr>
        <p:sp>
          <p:nvSpPr>
            <p:cNvPr id="55" name="文本框 54"/>
            <p:cNvSpPr txBox="1"/>
            <p:nvPr>
              <p:custDataLst>
                <p:tags r:id="rId8"/>
              </p:custDataLst>
            </p:nvPr>
          </p:nvSpPr>
          <p:spPr>
            <a:xfrm>
              <a:off x="6891" y="1828"/>
              <a:ext cx="1068" cy="483"/>
            </a:xfrm>
            <a:prstGeom prst="rect">
              <a:avLst/>
            </a:prstGeom>
            <a:noFill/>
            <a:ln>
              <a:noFill/>
            </a:ln>
          </p:spPr>
          <p:txBody>
            <a:bodyPr wrap="square" rtlCol="0">
              <a:spAutoFit/>
            </a:bodyPr>
            <a:p>
              <a:pPr algn="ctr"/>
              <a:r>
                <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周</a:t>
              </a:r>
              <a:endPar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58" name="圆角矩形 57"/>
            <p:cNvSpPr/>
            <p:nvPr>
              <p:custDataLst>
                <p:tags r:id="rId9"/>
              </p:custDataLst>
            </p:nvPr>
          </p:nvSpPr>
          <p:spPr>
            <a:xfrm>
              <a:off x="6928" y="1828"/>
              <a:ext cx="101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6" name="组合 5"/>
          <p:cNvGrpSpPr/>
          <p:nvPr>
            <p:custDataLst>
              <p:tags r:id="rId10"/>
            </p:custDataLst>
          </p:nvPr>
        </p:nvGrpSpPr>
        <p:grpSpPr>
          <a:xfrm>
            <a:off x="4387463" y="3988472"/>
            <a:ext cx="857717" cy="306705"/>
            <a:chOff x="6891" y="1828"/>
            <a:chExt cx="1068" cy="483"/>
          </a:xfrm>
        </p:grpSpPr>
        <p:sp>
          <p:nvSpPr>
            <p:cNvPr id="9" name="文本框 8"/>
            <p:cNvSpPr txBox="1"/>
            <p:nvPr>
              <p:custDataLst>
                <p:tags r:id="rId11"/>
              </p:custDataLst>
            </p:nvPr>
          </p:nvSpPr>
          <p:spPr>
            <a:xfrm>
              <a:off x="6891" y="1828"/>
              <a:ext cx="1068" cy="483"/>
            </a:xfrm>
            <a:prstGeom prst="rect">
              <a:avLst/>
            </a:prstGeom>
            <a:noFill/>
            <a:ln>
              <a:noFill/>
            </a:ln>
          </p:spPr>
          <p:txBody>
            <a:bodyPr wrap="square" rtlCol="0">
              <a:spAutoFit/>
            </a:bodyPr>
            <a:p>
              <a:pPr algn="ctr"/>
              <a:r>
                <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周</a:t>
              </a:r>
              <a:endParaRPr lang="en-US" altLang="zh-CN" sz="14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0" name="圆角矩形 9"/>
            <p:cNvSpPr/>
            <p:nvPr>
              <p:custDataLst>
                <p:tags r:id="rId12"/>
              </p:custDataLst>
            </p:nvPr>
          </p:nvSpPr>
          <p:spPr>
            <a:xfrm>
              <a:off x="6928" y="1828"/>
              <a:ext cx="101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813040" cy="398780"/>
            <a:chOff x="400" y="1020"/>
            <a:chExt cx="12304"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369"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儿童过敏性鼻炎症状缓解</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221865"/>
            <a:ext cx="11179810" cy="1998980"/>
          </a:xfrm>
          <a:prstGeom prst="roundRect">
            <a:avLst>
              <a:gd name="adj" fmla="val 6306"/>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782977"/>
            <a:ext cx="4102682" cy="275590"/>
          </a:xfrm>
          <a:prstGeom prst="rect">
            <a:avLst/>
          </a:prstGeom>
          <a:noFill/>
        </p:spPr>
        <p:txBody>
          <a:bodyPr wrap="square" rtlCol="0">
            <a:spAutoFit/>
          </a:bodyPr>
          <a:p>
            <a:r>
              <a:rPr kumimoji="1" lang="en-US" altLang="zh-CN" sz="1200" b="1" dirty="0">
                <a:solidFill>
                  <a:srgbClr val="234423"/>
                </a:solidFill>
                <a:latin typeface="Arial" panose="020B0604020202020204" pitchFamily="34" charset="0"/>
                <a:cs typeface="Arial" panose="020B0604020202020204" pitchFamily="34" charset="0"/>
                <a:sym typeface="+mn-ea"/>
              </a:rPr>
              <a:t>临床研究</a:t>
            </a:r>
            <a:endParaRPr kumimoji="1" lang="en-US" altLang="zh-CN" sz="1200"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311650"/>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pSp>
        <p:nvGrpSpPr>
          <p:cNvPr id="2" name="组合 1"/>
          <p:cNvGrpSpPr/>
          <p:nvPr userDrawn="1"/>
        </p:nvGrpSpPr>
        <p:grpSpPr>
          <a:xfrm>
            <a:off x="8791575" y="2894965"/>
            <a:ext cx="2490470" cy="847090"/>
            <a:chOff x="13645" y="4359"/>
            <a:chExt cx="3922" cy="1334"/>
          </a:xfrm>
        </p:grpSpPr>
        <p:cxnSp>
          <p:nvCxnSpPr>
            <p:cNvPr id="4" name="直接连接符 3"/>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4845" y="4359"/>
              <a:ext cx="2722" cy="1334"/>
              <a:chOff x="13645" y="4359"/>
              <a:chExt cx="3922" cy="1334"/>
            </a:xfrm>
          </p:grpSpPr>
          <p:cxnSp>
            <p:nvCxnSpPr>
              <p:cNvPr id="17" name="直接连接符 1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703580" y="2744470"/>
            <a:ext cx="7788275" cy="1223645"/>
          </a:xfrm>
          <a:prstGeom prst="rect">
            <a:avLst/>
          </a:prstGeom>
          <a:noFill/>
        </p:spPr>
        <p:txBody>
          <a:bodyPr wrap="square" rtlCol="0">
            <a:no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显著缓解过敏性鼻炎症状</a:t>
            </a:r>
            <a:r>
              <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减轻鼻部与眼部伴随不适</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显著提升生活质量</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有效降低炎性细胞因子水平</a:t>
            </a:r>
            <a:r>
              <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调节免疫功能</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zh-CN" altLang="en-US" sz="12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zh-CN" altLang="en-US" sz="12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5577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293814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836954" y="2395220"/>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1" name="文本框 30"/>
          <p:cNvSpPr txBox="1"/>
          <p:nvPr/>
        </p:nvSpPr>
        <p:spPr>
          <a:xfrm>
            <a:off x="8791575" y="339153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 name="文本框 2"/>
          <p:cNvSpPr txBox="1"/>
          <p:nvPr/>
        </p:nvSpPr>
        <p:spPr>
          <a:xfrm>
            <a:off x="506029" y="1000812"/>
            <a:ext cx="7398385" cy="1139825"/>
          </a:xfrm>
          <a:prstGeom prst="rect">
            <a:avLst/>
          </a:prstGeom>
          <a:noFill/>
        </p:spPr>
        <p:txBody>
          <a:bodyPr wrap="square" rtlCol="0">
            <a:noAutofit/>
          </a:bodyPr>
          <a:lstStyle/>
          <a:p>
            <a:pPr>
              <a:lnSpc>
                <a:spcPct val="120000"/>
              </a:lnSpc>
            </a:pPr>
            <a:endParaRPr lang="en-US" altLang="zh-CN" sz="1200">
              <a:solidFill>
                <a:schemeClr val="tx1">
                  <a:lumMod val="75000"/>
                  <a:lumOff val="25000"/>
                </a:schemeClr>
              </a:solidFill>
              <a:latin typeface="Arial" panose="020B0604020202020204" pitchFamily="34" charset="0"/>
              <a:cs typeface="Arial" panose="020B0604020202020204" pitchFamily="34" charset="0"/>
              <a:sym typeface="+mn-ea"/>
            </a:endParaRPr>
          </a:p>
          <a:p>
            <a:pPr>
              <a:lnSpc>
                <a:spcPct val="120000"/>
              </a:lnSpc>
            </a:pPr>
            <a:r>
              <a:rPr lang="en-US" altLang="zh-CN" sz="1200">
                <a:solidFill>
                  <a:srgbClr val="234423"/>
                </a:solidFill>
                <a:latin typeface="Arial" panose="020B0604020202020204" pitchFamily="34" charset="0"/>
                <a:cs typeface="Arial" panose="020B0604020202020204" pitchFamily="34" charset="0"/>
                <a:sym typeface="+mn-ea"/>
              </a:rPr>
              <a:t>动物双歧杆菌乳亚种 BLa80;</a:t>
            </a:r>
            <a:r>
              <a:rPr lang="en-US" altLang="zh-CN" sz="1200" b="1">
                <a:solidFill>
                  <a:srgbClr val="234423"/>
                </a:solidFill>
                <a:latin typeface="Arial" panose="020B0604020202020204" pitchFamily="34" charset="0"/>
                <a:cs typeface="Arial" panose="020B0604020202020204" pitchFamily="34" charset="0"/>
                <a:sym typeface="+mn-ea"/>
              </a:rPr>
              <a:t> </a:t>
            </a:r>
            <a:r>
              <a:rPr lang="en-US" altLang="zh-CN" sz="1200">
                <a:solidFill>
                  <a:srgbClr val="234423"/>
                </a:solidFill>
                <a:latin typeface="Arial" panose="020B0604020202020204" pitchFamily="34" charset="0"/>
                <a:cs typeface="Arial" panose="020B0604020202020204" pitchFamily="34" charset="0"/>
                <a:sym typeface="+mn-ea"/>
              </a:rPr>
              <a:t>鼠李糖乳酪杆菌 LRa05;</a:t>
            </a:r>
            <a:endParaRPr lang="en-US" altLang="zh-CN" sz="1200">
              <a:solidFill>
                <a:srgbClr val="234423"/>
              </a:solidFill>
              <a:latin typeface="Arial" panose="020B0604020202020204" pitchFamily="34" charset="0"/>
              <a:cs typeface="Arial" panose="020B0604020202020204" pitchFamily="34" charset="0"/>
              <a:sym typeface="+mn-ea"/>
            </a:endParaRPr>
          </a:p>
          <a:p>
            <a:pPr>
              <a:lnSpc>
                <a:spcPct val="120000"/>
              </a:lnSpc>
            </a:pPr>
            <a:r>
              <a:rPr lang="en-US" altLang="zh-CN" sz="1200">
                <a:solidFill>
                  <a:srgbClr val="545759"/>
                </a:solidFill>
                <a:latin typeface="Arial" panose="020B0604020202020204" pitchFamily="34" charset="0"/>
                <a:cs typeface="Arial" panose="020B0604020202020204" pitchFamily="34" charset="0"/>
                <a:sym typeface="+mn-ea"/>
              </a:rPr>
              <a:t>长双歧杆菌长亚种 BL21; 短双歧杆菌 BBr60;</a:t>
            </a:r>
            <a:endParaRPr lang="en-US" altLang="zh-CN" sz="1200" b="1">
              <a:solidFill>
                <a:srgbClr val="545759"/>
              </a:solidFill>
              <a:latin typeface="Arial" panose="020B0604020202020204" pitchFamily="34" charset="0"/>
              <a:cs typeface="Arial" panose="020B0604020202020204" pitchFamily="34" charset="0"/>
              <a:sym typeface="+mn-ea"/>
            </a:endParaRPr>
          </a:p>
          <a:p>
            <a:pPr>
              <a:lnSpc>
                <a:spcPct val="120000"/>
              </a:lnSpc>
            </a:pPr>
            <a:r>
              <a:rPr kumimoji="1" lang="en-US" altLang="zh-CN" sz="1200" dirty="0">
                <a:solidFill>
                  <a:srgbClr val="545759"/>
                </a:solidFill>
                <a:latin typeface="Arial" panose="020B0604020202020204" pitchFamily="34" charset="0"/>
                <a:cs typeface="Arial" panose="020B0604020202020204" pitchFamily="34" charset="0"/>
                <a:sym typeface="+mn-ea"/>
              </a:rPr>
              <a:t>长双歧杆菌婴儿亚种 BI45;</a:t>
            </a:r>
            <a:r>
              <a:rPr kumimoji="1" lang="en-US" altLang="zh-CN" sz="1200" b="1" dirty="0">
                <a:solidFill>
                  <a:srgbClr val="545759"/>
                </a:solidFill>
                <a:latin typeface="Arial" panose="020B0604020202020204" pitchFamily="34" charset="0"/>
                <a:cs typeface="Arial" panose="020B0604020202020204" pitchFamily="34" charset="0"/>
                <a:sym typeface="+mn-ea"/>
              </a:rPr>
              <a:t> </a:t>
            </a:r>
            <a:r>
              <a:rPr lang="en-US" altLang="zh-CN" sz="1200">
                <a:solidFill>
                  <a:schemeClr val="tx1">
                    <a:lumMod val="50000"/>
                    <a:lumOff val="50000"/>
                  </a:schemeClr>
                </a:solidFill>
                <a:latin typeface="Arial" panose="020B0604020202020204" pitchFamily="34" charset="0"/>
                <a:cs typeface="Arial" panose="020B0604020202020204" pitchFamily="34" charset="0"/>
                <a:sym typeface="+mn-ea"/>
              </a:rPr>
              <a:t>凝结魏茨曼氏菌 BC99</a:t>
            </a:r>
            <a:endParaRPr kumimoji="1" lang="en-US" altLang="zh-CN" sz="1200" b="1" dirty="0">
              <a:solidFill>
                <a:schemeClr val="tx1">
                  <a:lumMod val="50000"/>
                  <a:lumOff val="50000"/>
                </a:schemeClr>
              </a:solidFill>
              <a:latin typeface="Arial" panose="020B0604020202020204" pitchFamily="34" charset="0"/>
              <a:cs typeface="Arial" panose="020B0604020202020204" pitchFamily="34" charset="0"/>
              <a:sym typeface="+mn-ea"/>
            </a:endParaRPr>
          </a:p>
        </p:txBody>
      </p:sp>
      <p:sp>
        <p:nvSpPr>
          <p:cNvPr id="8" name="文本框 7"/>
          <p:cNvSpPr txBox="1"/>
          <p:nvPr/>
        </p:nvSpPr>
        <p:spPr>
          <a:xfrm>
            <a:off x="8700770" y="1332230"/>
            <a:ext cx="3124835" cy="1139190"/>
          </a:xfrm>
          <a:prstGeom prst="rect">
            <a:avLst/>
          </a:prstGeom>
          <a:noFill/>
        </p:spPr>
        <p:txBody>
          <a:bodyPr wrap="square" rtlCol="0">
            <a:noAutofit/>
          </a:bodyPr>
          <a:p>
            <a:pPr>
              <a:lnSpc>
                <a:spcPct val="150000"/>
              </a:lnSpc>
              <a:spcBef>
                <a:spcPts val="0"/>
              </a:spcBef>
              <a:spcAft>
                <a:spcPts val="0"/>
              </a:spcAft>
            </a:pPr>
            <a:r>
              <a:rPr lang="en-US" altLang="zh-CN" sz="1200" b="1">
                <a:solidFill>
                  <a:schemeClr val="tx1">
                    <a:lumMod val="75000"/>
                    <a:lumOff val="25000"/>
                  </a:schemeClr>
                </a:solidFill>
              </a:rPr>
              <a:t>核心辅料:</a:t>
            </a:r>
            <a:r>
              <a:rPr lang="en-US" altLang="zh-CN" sz="1200">
                <a:solidFill>
                  <a:schemeClr val="tx1">
                    <a:lumMod val="75000"/>
                    <a:lumOff val="25000"/>
                  </a:schemeClr>
                </a:solidFill>
              </a:rPr>
              <a:t> 非活性食用酵母</a:t>
            </a:r>
            <a:endParaRPr lang="en-US" altLang="zh-CN" sz="1200">
              <a:solidFill>
                <a:schemeClr val="tx1">
                  <a:lumMod val="75000"/>
                  <a:lumOff val="25000"/>
                </a:schemeClr>
              </a:solidFill>
            </a:endParaRPr>
          </a:p>
          <a:p>
            <a:pPr>
              <a:lnSpc>
                <a:spcPct val="150000"/>
              </a:lnSpc>
              <a:spcBef>
                <a:spcPts val="0"/>
              </a:spcBef>
              <a:spcAft>
                <a:spcPts val="0"/>
              </a:spcAft>
            </a:pPr>
            <a:r>
              <a:rPr lang="en-US" altLang="zh-CN" sz="1200" b="1">
                <a:solidFill>
                  <a:schemeClr val="tx1">
                    <a:lumMod val="75000"/>
                    <a:lumOff val="25000"/>
                  </a:schemeClr>
                </a:solidFill>
              </a:rPr>
              <a:t>其他辅料</a:t>
            </a:r>
            <a:r>
              <a:rPr lang="en-US" altLang="zh-CN" sz="1200">
                <a:solidFill>
                  <a:schemeClr val="tx1">
                    <a:lumMod val="75000"/>
                    <a:lumOff val="25000"/>
                  </a:schemeClr>
                </a:solidFill>
              </a:rPr>
              <a:t>: </a:t>
            </a:r>
            <a:r>
              <a:rPr lang="en-US" altLang="zh-CN" sz="1200">
                <a:solidFill>
                  <a:schemeClr val="tx1">
                    <a:lumMod val="75000"/>
                    <a:lumOff val="25000"/>
                  </a:schemeClr>
                </a:solidFill>
                <a:sym typeface="+mn-ea"/>
              </a:rPr>
              <a:t>低聚果糖</a:t>
            </a:r>
            <a:r>
              <a:rPr lang="en-US" altLang="zh-CN" sz="1200">
                <a:solidFill>
                  <a:schemeClr val="tx1">
                    <a:lumMod val="75000"/>
                    <a:lumOff val="25000"/>
                  </a:schemeClr>
                </a:solidFill>
                <a:sym typeface="+mn-ea"/>
              </a:rPr>
              <a:t>; 低聚半乳糖; 麦芽糊精</a:t>
            </a:r>
            <a:endParaRPr lang="zh-CN" altLang="en-US" sz="1200">
              <a:solidFill>
                <a:schemeClr val="tx1">
                  <a:lumMod val="75000"/>
                  <a:lumOff val="25000"/>
                </a:schemeClr>
              </a:solidFill>
            </a:endParaRPr>
          </a:p>
        </p:txBody>
      </p:sp>
      <p:graphicFrame>
        <p:nvGraphicFramePr>
          <p:cNvPr id="12" name="表格 11"/>
          <p:cNvGraphicFramePr/>
          <p:nvPr userDrawn="1"/>
        </p:nvGraphicFramePr>
        <p:xfrm>
          <a:off x="703580" y="5143500"/>
          <a:ext cx="6816090" cy="1021715"/>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kumimoji="1" lang="en-US" altLang="zh-CN" sz="900" b="1" dirty="0">
                          <a:solidFill>
                            <a:srgbClr val="234423"/>
                          </a:solidFill>
                          <a:latin typeface="Arial" panose="020B0604020202020204" pitchFamily="34" charset="0"/>
                          <a:cs typeface="Arial" panose="020B0604020202020204" pitchFamily="34" charset="0"/>
                          <a:sym typeface="+mn-ea"/>
                        </a:rPr>
                        <a:t>BLa80</a:t>
                      </a:r>
                      <a:r>
                        <a:rPr kumimoji="1" lang="en-US" altLang="zh-CN" sz="900" b="0" dirty="0">
                          <a:solidFill>
                            <a:srgbClr val="234423"/>
                          </a:solidFill>
                          <a:latin typeface="Arial" panose="020B0604020202020204" pitchFamily="34" charset="0"/>
                          <a:cs typeface="Arial" panose="020B0604020202020204" pitchFamily="34" charset="0"/>
                          <a:sym typeface="+mn-ea"/>
                        </a:rPr>
                        <a:t>: </a:t>
                      </a:r>
                      <a:endParaRPr kumimoji="1" lang="en-US" altLang="zh-CN" sz="900" b="0" dirty="0">
                        <a:solidFill>
                          <a:srgbClr val="234423"/>
                        </a:solidFill>
                        <a:latin typeface="Arial" panose="020B0604020202020204" pitchFamily="34" charset="0"/>
                        <a:cs typeface="Arial" panose="020B0604020202020204" pitchFamily="34" charset="0"/>
                        <a:sym typeface="+mn-ea"/>
                      </a:endParaRPr>
                    </a:p>
                    <a:p>
                      <a:pPr>
                        <a:buNone/>
                      </a:pPr>
                      <a:r>
                        <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ChiCTR2100053699</a:t>
                      </a:r>
                      <a:endParaRPr lang="en-US"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ChiCTR2300074956</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NCT06412042</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kumimoji="1" lang="en-US" altLang="zh-CN" sz="900" dirty="0">
                          <a:solidFill>
                            <a:srgbClr val="234423"/>
                          </a:solidFill>
                          <a:latin typeface="Arial" panose="020B0604020202020204" pitchFamily="34" charset="0"/>
                          <a:cs typeface="Arial" panose="020B0604020202020204" pitchFamily="34" charset="0"/>
                          <a:sym typeface="+mn-ea"/>
                        </a:rPr>
                        <a:t>L</a:t>
                      </a:r>
                      <a:r>
                        <a:rPr kumimoji="1" lang="en-US" altLang="zh-CN" sz="900" b="1" dirty="0">
                          <a:solidFill>
                            <a:srgbClr val="234423"/>
                          </a:solidFill>
                          <a:latin typeface="Arial" panose="020B0604020202020204" pitchFamily="34" charset="0"/>
                          <a:cs typeface="Arial" panose="020B0604020202020204" pitchFamily="34" charset="0"/>
                          <a:sym typeface="+mn-ea"/>
                        </a:rPr>
                        <a:t>Ra05</a:t>
                      </a:r>
                      <a:r>
                        <a:rPr kumimoji="1" lang="en-US" altLang="zh-CN" sz="900" b="0" dirty="0">
                          <a:solidFill>
                            <a:srgbClr val="234423"/>
                          </a:solidFill>
                          <a:latin typeface="Arial" panose="020B0604020202020204" pitchFamily="34" charset="0"/>
                          <a:cs typeface="Arial" panose="020B0604020202020204" pitchFamily="34" charset="0"/>
                          <a:sym typeface="+mn-ea"/>
                        </a:rPr>
                        <a:t>:</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NCT06699537</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BBr60:</a:t>
                      </a:r>
                      <a:r>
                        <a:rPr lang="en-US" sz="9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NCT06305650, NCT06196892</a:t>
                      </a:r>
                      <a:endParaRPr lang="en-US" altLang="zh-CN">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BL21</a:t>
                      </a: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NCT06544278</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BI45</a:t>
                      </a: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NCT06863415</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lgn="l"/>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BC99</a:t>
                      </a: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NCT06676111, NCT06885632</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nvSpPr>
        <p:spPr>
          <a:xfrm>
            <a:off x="7416165" y="6099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custDataLst>
              <p:tags r:id="rId1"/>
            </p:custDataLst>
          </p:nvPr>
        </p:nvSpPr>
        <p:spPr>
          <a:xfrm>
            <a:off x="3875819" y="4102056"/>
            <a:ext cx="7973695" cy="2326005"/>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7745730" cy="398780"/>
            <a:chOff x="400" y="1020"/>
            <a:chExt cx="12198"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63"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儿童过敏性鼻炎症状缓解</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16" name="圆角矩形 15"/>
          <p:cNvSpPr/>
          <p:nvPr/>
        </p:nvSpPr>
        <p:spPr>
          <a:xfrm>
            <a:off x="501650" y="1482090"/>
            <a:ext cx="2843530" cy="3869055"/>
          </a:xfrm>
          <a:prstGeom prst="roundRect">
            <a:avLst>
              <a:gd name="adj" fmla="val 4428"/>
            </a:avLst>
          </a:prstGeom>
          <a:solidFill>
            <a:schemeClr val="bg1"/>
          </a:solidFill>
          <a:ln>
            <a:solidFill>
              <a:srgbClr val="30C0B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31" name="文本框 30"/>
          <p:cNvSpPr txBox="1"/>
          <p:nvPr/>
        </p:nvSpPr>
        <p:spPr>
          <a:xfrm>
            <a:off x="185005" y="1668337"/>
            <a:ext cx="3583305" cy="323215"/>
          </a:xfrm>
          <a:prstGeom prst="rect">
            <a:avLst/>
          </a:prstGeom>
          <a:noFill/>
        </p:spPr>
        <p:txBody>
          <a:bodyPr wrap="square">
            <a:no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rPr>
              <a:t>研究成果</a:t>
            </a:r>
            <a:endParaRPr kumimoji="0" lang="en-US" altLang="zh-CN" sz="1800" b="1" i="0" u="none" strike="noStrike" kern="1200" cap="none" spc="0" normalizeH="0" baseline="0"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2" name="文本框 31"/>
          <p:cNvSpPr txBox="1"/>
          <p:nvPr/>
        </p:nvSpPr>
        <p:spPr>
          <a:xfrm>
            <a:off x="690880" y="2146935"/>
            <a:ext cx="2570480" cy="3398520"/>
          </a:xfrm>
          <a:prstGeom prst="rect">
            <a:avLst/>
          </a:prstGeom>
          <a:noFill/>
        </p:spPr>
        <p:txBody>
          <a:bodyPr wrap="square" rtlCol="0">
            <a:noAutofit/>
          </a:bodyPr>
          <a:lstStyle/>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显著缓解过敏性鼻炎相</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关症状</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明显降低鼻部及眼部不适感，显著改善生活质量</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降低炎症相关细胞因子水平，减轻炎症反应，体现经科学验证的免疫调节</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作用</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6" name="圆角矩形 5"/>
          <p:cNvSpPr/>
          <p:nvPr>
            <p:custDataLst>
              <p:tags r:id="rId2"/>
            </p:custDataLst>
          </p:nvPr>
        </p:nvSpPr>
        <p:spPr>
          <a:xfrm>
            <a:off x="3858895" y="1308100"/>
            <a:ext cx="7973695" cy="2482215"/>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8" name="文本框 7"/>
          <p:cNvSpPr txBox="1"/>
          <p:nvPr>
            <p:custDataLst>
              <p:tags r:id="rId3"/>
            </p:custDataLst>
          </p:nvPr>
        </p:nvSpPr>
        <p:spPr>
          <a:xfrm>
            <a:off x="9419590" y="4335780"/>
            <a:ext cx="2311400" cy="2139315"/>
          </a:xfrm>
          <a:prstGeom prst="rect">
            <a:avLst/>
          </a:prstGeom>
          <a:noFill/>
        </p:spPr>
        <p:txBody>
          <a:bodyPr wrap="square" rtlCol="0">
            <a:noAutofit/>
          </a:bodyPr>
          <a:p>
            <a:pPr algn="l">
              <a:lnSpc>
                <a:spcPct val="100000"/>
              </a:lnSpc>
            </a:pP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a:t>
            </a:r>
            <a:r>
              <a:rPr kumimoji="1"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8</a:t>
            </a: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周后，</a:t>
            </a:r>
            <a:r>
              <a:rPr kumimoji="1"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a:t>
            </a: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受试者的生活质量显著提高</a:t>
            </a:r>
            <a:r>
              <a:rPr kumimoji="1"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endPar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algn="l">
              <a:lnSpc>
                <a:spcPct val="100000"/>
              </a:lnSpc>
            </a:pPr>
            <a:endPar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algn="l">
              <a:lnSpc>
                <a:spcPct val="100000"/>
              </a:lnSpc>
            </a:pP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受试者的血清</a:t>
            </a:r>
            <a:r>
              <a:rPr kumimoji="1"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IL-4</a:t>
            </a:r>
            <a:r>
              <a:rPr kumimoji="1"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显著降低</a:t>
            </a: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，表明益生菌可显著降低炎症相关细胞因子水平，减轻炎症反应</a:t>
            </a:r>
            <a:r>
              <a:rPr kumimoji="1"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endPar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algn="l">
              <a:lnSpc>
                <a:spcPct val="100000"/>
              </a:lnSpc>
            </a:pPr>
            <a:endPar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 name="文本框 6"/>
          <p:cNvSpPr txBox="1"/>
          <p:nvPr>
            <p:custDataLst>
              <p:tags r:id="rId4"/>
            </p:custDataLst>
          </p:nvPr>
        </p:nvSpPr>
        <p:spPr>
          <a:xfrm>
            <a:off x="9472295" y="1795780"/>
            <a:ext cx="2075815" cy="1178560"/>
          </a:xfrm>
          <a:prstGeom prst="rect">
            <a:avLst/>
          </a:prstGeom>
          <a:noFill/>
        </p:spPr>
        <p:txBody>
          <a:bodyPr wrap="square" rtlCol="0">
            <a:no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益生菌干预</a:t>
            </a:r>
            <a:r>
              <a:rPr kumimoji="1"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8</a:t>
            </a: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周后，鼻炎症状总分</a:t>
            </a:r>
            <a:r>
              <a:rPr kumimoji="1"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降低了</a:t>
            </a:r>
            <a:r>
              <a:rPr kumimoji="1"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1.39</a:t>
            </a:r>
            <a:r>
              <a:rPr kumimoji="1"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分</a:t>
            </a: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，鼻炎伴随症状评分</a:t>
            </a:r>
            <a:r>
              <a:rPr kumimoji="1"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降低了</a:t>
            </a:r>
            <a:r>
              <a:rPr kumimoji="1"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3</a:t>
            </a:r>
            <a:r>
              <a:rPr kumimoji="1" lang="zh-CN" altLang="en-US"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分</a:t>
            </a:r>
            <a:r>
              <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，表明益生菌能显著减轻患者的鼻部和眼部过敏症状</a:t>
            </a:r>
            <a:r>
              <a:rPr kumimoji="1"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endPar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0" marR="0" lvl="0" indent="0" algn="l" defTabSz="914400" rtl="0" eaLnBrk="1" fontAlgn="auto" latinLnBrk="0" hangingPunct="1">
              <a:lnSpc>
                <a:spcPct val="110000"/>
              </a:lnSpc>
              <a:spcBef>
                <a:spcPts val="0"/>
              </a:spcBef>
              <a:spcAft>
                <a:spcPts val="0"/>
              </a:spcAft>
              <a:buClrTx/>
              <a:buSzTx/>
              <a:buFontTx/>
              <a:buNone/>
              <a:defRPr/>
            </a:pPr>
            <a:endParaRPr kumimoji="1"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grpSp>
        <p:nvGrpSpPr>
          <p:cNvPr id="10" name="组合 9"/>
          <p:cNvGrpSpPr/>
          <p:nvPr/>
        </p:nvGrpSpPr>
        <p:grpSpPr>
          <a:xfrm>
            <a:off x="4073182" y="1377950"/>
            <a:ext cx="5346408" cy="2329692"/>
            <a:chOff x="5705066" y="858093"/>
            <a:chExt cx="5320088" cy="2329398"/>
          </a:xfrm>
        </p:grpSpPr>
        <p:sp>
          <p:nvSpPr>
            <p:cNvPr id="9" name="圆角矩形 8"/>
            <p:cNvSpPr/>
            <p:nvPr/>
          </p:nvSpPr>
          <p:spPr>
            <a:xfrm rot="16200000">
              <a:off x="9739828" y="2086596"/>
              <a:ext cx="301752" cy="18063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p:cNvPicPr>
              <a:picLocks noChangeAspect="1"/>
            </p:cNvPicPr>
            <p:nvPr/>
          </p:nvPicPr>
          <p:blipFill>
            <a:blip r:embed="rId5" cstate="screen"/>
            <a:stretch>
              <a:fillRect/>
            </a:stretch>
          </p:blipFill>
          <p:spPr>
            <a:xfrm>
              <a:off x="8317246" y="875678"/>
              <a:ext cx="2477732" cy="2311813"/>
            </a:xfrm>
            <a:prstGeom prst="rect">
              <a:avLst/>
            </a:prstGeom>
          </p:spPr>
        </p:pic>
        <p:pic>
          <p:nvPicPr>
            <p:cNvPr id="19" name="图片 18"/>
            <p:cNvPicPr>
              <a:picLocks noChangeAspect="1"/>
            </p:cNvPicPr>
            <p:nvPr/>
          </p:nvPicPr>
          <p:blipFill>
            <a:blip r:embed="rId6" cstate="screen"/>
            <a:stretch>
              <a:fillRect/>
            </a:stretch>
          </p:blipFill>
          <p:spPr>
            <a:xfrm>
              <a:off x="5792003" y="858093"/>
              <a:ext cx="2477732" cy="2329398"/>
            </a:xfrm>
            <a:prstGeom prst="rect">
              <a:avLst/>
            </a:prstGeom>
          </p:spPr>
        </p:pic>
        <p:sp>
          <p:nvSpPr>
            <p:cNvPr id="25" name="圆角矩形 24"/>
            <p:cNvSpPr/>
            <p:nvPr/>
          </p:nvSpPr>
          <p:spPr>
            <a:xfrm>
              <a:off x="5818507" y="962397"/>
              <a:ext cx="237979" cy="193288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p:cNvSpPr/>
            <p:nvPr/>
          </p:nvSpPr>
          <p:spPr>
            <a:xfrm rot="5400000">
              <a:off x="7150703" y="2227864"/>
              <a:ext cx="235556" cy="168369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6155218" y="2895280"/>
              <a:ext cx="1501020" cy="245079"/>
            </a:xfrm>
            <a:prstGeom prst="rect">
              <a:avLst/>
            </a:prstGeom>
            <a:noFill/>
          </p:spPr>
          <p:txBody>
            <a:bodyPr wrap="square">
              <a:spAutoFit/>
            </a:bodyPr>
            <a:lstStyle/>
            <a:p>
              <a:pPr algn="ctr"/>
              <a:r>
                <a:rPr kumimoji="1" lang="en-US" altLang="zh-CN" sz="1000" b="1" dirty="0">
                  <a:latin typeface="Arial" panose="020B0604020202020204" pitchFamily="34" charset="0"/>
                  <a:cs typeface="Arial" panose="020B0604020202020204" pitchFamily="34" charset="0"/>
                </a:rPr>
                <a:t>Probiotic_Pre</a:t>
              </a:r>
              <a:endParaRPr kumimoji="1" lang="zh-CN" altLang="en-US" sz="1000" b="1" dirty="0">
                <a:latin typeface="Arial" panose="020B0604020202020204" pitchFamily="34" charset="0"/>
                <a:cs typeface="Arial" panose="020B0604020202020204" pitchFamily="34" charset="0"/>
              </a:endParaRPr>
            </a:p>
          </p:txBody>
        </p:sp>
        <p:sp>
          <p:nvSpPr>
            <p:cNvPr id="13" name="文本框 12"/>
            <p:cNvSpPr txBox="1"/>
            <p:nvPr/>
          </p:nvSpPr>
          <p:spPr>
            <a:xfrm>
              <a:off x="7012119" y="2895279"/>
              <a:ext cx="1501020" cy="245079"/>
            </a:xfrm>
            <a:prstGeom prst="rect">
              <a:avLst/>
            </a:prstGeom>
            <a:noFill/>
          </p:spPr>
          <p:txBody>
            <a:bodyPr wrap="square">
              <a:spAutoFit/>
            </a:bodyPr>
            <a:lstStyle/>
            <a:p>
              <a:pPr algn="ctr"/>
              <a:r>
                <a:rPr kumimoji="1" lang="en-US" altLang="zh-CN" sz="1000" b="1" dirty="0">
                  <a:latin typeface="Arial" panose="020B0604020202020204" pitchFamily="34" charset="0"/>
                  <a:cs typeface="Arial" panose="020B0604020202020204" pitchFamily="34" charset="0"/>
                </a:rPr>
                <a:t>Probiotic_Post</a:t>
              </a:r>
              <a:endParaRPr kumimoji="1" lang="zh-CN" altLang="en-US" sz="1000" b="1" dirty="0">
                <a:latin typeface="Arial" panose="020B0604020202020204" pitchFamily="34" charset="0"/>
                <a:cs typeface="Arial" panose="020B0604020202020204" pitchFamily="34" charset="0"/>
              </a:endParaRPr>
            </a:p>
          </p:txBody>
        </p:sp>
        <p:sp>
          <p:nvSpPr>
            <p:cNvPr id="14" name="文本框 13"/>
            <p:cNvSpPr txBox="1"/>
            <p:nvPr/>
          </p:nvSpPr>
          <p:spPr>
            <a:xfrm rot="16200000">
              <a:off x="5006964" y="1743700"/>
              <a:ext cx="1823983" cy="427779"/>
            </a:xfrm>
            <a:prstGeom prst="rect">
              <a:avLst/>
            </a:prstGeom>
            <a:noFill/>
          </p:spPr>
          <p:txBody>
            <a:bodyPr wrap="square">
              <a:spAutoFit/>
            </a:bodyPr>
            <a:lstStyle/>
            <a:p>
              <a:pPr algn="ctr"/>
              <a:r>
                <a:rPr kumimoji="1" lang="en-US" altLang="zh-CN" sz="1100" b="1" dirty="0">
                  <a:latin typeface="Arial" panose="020B0604020202020204" pitchFamily="34" charset="0"/>
                  <a:cs typeface="Arial" panose="020B0604020202020204" pitchFamily="34" charset="0"/>
                </a:rPr>
                <a:t>Total Symptom Score for Allergic Rhinitis (TSS)</a:t>
              </a:r>
              <a:endParaRPr kumimoji="1" lang="zh-CN" altLang="en-US" sz="1100" b="1" dirty="0">
                <a:latin typeface="Arial" panose="020B0604020202020204" pitchFamily="34" charset="0"/>
                <a:cs typeface="Arial" panose="020B0604020202020204" pitchFamily="34" charset="0"/>
              </a:endParaRPr>
            </a:p>
          </p:txBody>
        </p:sp>
        <p:sp>
          <p:nvSpPr>
            <p:cNvPr id="20" name="圆角矩形 19"/>
            <p:cNvSpPr/>
            <p:nvPr/>
          </p:nvSpPr>
          <p:spPr>
            <a:xfrm>
              <a:off x="8317246" y="1091666"/>
              <a:ext cx="277319" cy="171777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rot="16200000">
              <a:off x="7564283" y="1760448"/>
              <a:ext cx="1823983" cy="427779"/>
            </a:xfrm>
            <a:prstGeom prst="rect">
              <a:avLst/>
            </a:prstGeom>
            <a:noFill/>
          </p:spPr>
          <p:txBody>
            <a:bodyPr wrap="square">
              <a:spAutoFit/>
            </a:bodyPr>
            <a:lstStyle/>
            <a:p>
              <a:pPr algn="ctr"/>
              <a:r>
                <a:rPr kumimoji="1" lang="en-US" altLang="zh-CN" sz="1100" b="1" dirty="0">
                  <a:latin typeface="Arial" panose="020B0604020202020204" pitchFamily="34" charset="0"/>
                  <a:cs typeface="Arial" panose="020B0604020202020204" pitchFamily="34" charset="0"/>
                </a:rPr>
                <a:t>Rhinitis Accompanying Symptom Score</a:t>
              </a:r>
              <a:endParaRPr kumimoji="1" lang="zh-CN" altLang="en-US" sz="1100" b="1" dirty="0">
                <a:latin typeface="Arial" panose="020B0604020202020204" pitchFamily="34" charset="0"/>
                <a:cs typeface="Arial" panose="020B0604020202020204" pitchFamily="34" charset="0"/>
              </a:endParaRPr>
            </a:p>
          </p:txBody>
        </p:sp>
        <p:sp>
          <p:nvSpPr>
            <p:cNvPr id="24" name="圆角矩形 23"/>
            <p:cNvSpPr/>
            <p:nvPr/>
          </p:nvSpPr>
          <p:spPr>
            <a:xfrm>
              <a:off x="6697095" y="1710064"/>
              <a:ext cx="315024" cy="480980"/>
            </a:xfrm>
            <a:prstGeom prst="roundRect">
              <a:avLst/>
            </a:prstGeom>
            <a:solidFill>
              <a:srgbClr val="ECAA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p:cNvSpPr/>
            <p:nvPr/>
          </p:nvSpPr>
          <p:spPr>
            <a:xfrm>
              <a:off x="7498726" y="2358684"/>
              <a:ext cx="301752" cy="341736"/>
            </a:xfrm>
            <a:prstGeom prst="roundRect">
              <a:avLst/>
            </a:prstGeom>
            <a:solidFill>
              <a:srgbClr val="A6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圆角矩形 51"/>
            <p:cNvSpPr/>
            <p:nvPr/>
          </p:nvSpPr>
          <p:spPr>
            <a:xfrm>
              <a:off x="9209110" y="2048823"/>
              <a:ext cx="315024" cy="480980"/>
            </a:xfrm>
            <a:prstGeom prst="roundRect">
              <a:avLst/>
            </a:prstGeom>
            <a:solidFill>
              <a:srgbClr val="ECAA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圆角矩形 53"/>
            <p:cNvSpPr/>
            <p:nvPr/>
          </p:nvSpPr>
          <p:spPr>
            <a:xfrm>
              <a:off x="10004823" y="2588758"/>
              <a:ext cx="285280" cy="188256"/>
            </a:xfrm>
            <a:prstGeom prst="roundRect">
              <a:avLst/>
            </a:prstGeom>
            <a:solidFill>
              <a:srgbClr val="A6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圆角矩形 54"/>
            <p:cNvSpPr/>
            <p:nvPr/>
          </p:nvSpPr>
          <p:spPr>
            <a:xfrm rot="5400000">
              <a:off x="9636063" y="2157843"/>
              <a:ext cx="241306" cy="179073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8670714" y="2878556"/>
              <a:ext cx="1501020" cy="245079"/>
            </a:xfrm>
            <a:prstGeom prst="rect">
              <a:avLst/>
            </a:prstGeom>
            <a:noFill/>
          </p:spPr>
          <p:txBody>
            <a:bodyPr wrap="square">
              <a:spAutoFit/>
            </a:bodyPr>
            <a:lstStyle/>
            <a:p>
              <a:pPr algn="ctr"/>
              <a:r>
                <a:rPr kumimoji="1" lang="en-US" altLang="zh-CN" sz="1000" b="1" dirty="0">
                  <a:latin typeface="Arial" panose="020B0604020202020204" pitchFamily="34" charset="0"/>
                  <a:cs typeface="Arial" panose="020B0604020202020204" pitchFamily="34" charset="0"/>
                </a:rPr>
                <a:t>Probiotic_Pre</a:t>
              </a:r>
              <a:endParaRPr kumimoji="1" lang="zh-CN" altLang="en-US" sz="1000" b="1" dirty="0">
                <a:latin typeface="Arial" panose="020B0604020202020204" pitchFamily="34" charset="0"/>
                <a:cs typeface="Arial" panose="020B0604020202020204" pitchFamily="34" charset="0"/>
              </a:endParaRPr>
            </a:p>
          </p:txBody>
        </p:sp>
        <p:sp>
          <p:nvSpPr>
            <p:cNvPr id="57" name="文本框 56"/>
            <p:cNvSpPr txBox="1"/>
            <p:nvPr/>
          </p:nvSpPr>
          <p:spPr>
            <a:xfrm>
              <a:off x="9524134" y="2875854"/>
              <a:ext cx="1501020" cy="245079"/>
            </a:xfrm>
            <a:prstGeom prst="rect">
              <a:avLst/>
            </a:prstGeom>
            <a:noFill/>
          </p:spPr>
          <p:txBody>
            <a:bodyPr wrap="square">
              <a:spAutoFit/>
            </a:bodyPr>
            <a:lstStyle/>
            <a:p>
              <a:pPr algn="ctr"/>
              <a:r>
                <a:rPr kumimoji="1" lang="en-US" altLang="zh-CN" sz="1000" b="1" dirty="0">
                  <a:latin typeface="Arial" panose="020B0604020202020204" pitchFamily="34" charset="0"/>
                  <a:cs typeface="Arial" panose="020B0604020202020204" pitchFamily="34" charset="0"/>
                </a:rPr>
                <a:t>Probiotic_Post</a:t>
              </a:r>
              <a:endParaRPr kumimoji="1" lang="zh-CN" altLang="en-US" sz="1000" b="1" dirty="0">
                <a:latin typeface="Arial" panose="020B0604020202020204" pitchFamily="34" charset="0"/>
                <a:cs typeface="Arial" panose="020B0604020202020204" pitchFamily="34" charset="0"/>
              </a:endParaRPr>
            </a:p>
          </p:txBody>
        </p:sp>
      </p:grpSp>
      <p:pic>
        <p:nvPicPr>
          <p:cNvPr id="132" name="图片 131"/>
          <p:cNvPicPr>
            <a:picLocks noChangeAspect="1"/>
          </p:cNvPicPr>
          <p:nvPr/>
        </p:nvPicPr>
        <p:blipFill>
          <a:blip r:embed="rId7" cstate="screen"/>
          <a:stretch>
            <a:fillRect/>
          </a:stretch>
        </p:blipFill>
        <p:spPr>
          <a:xfrm>
            <a:off x="6973189" y="4216390"/>
            <a:ext cx="2230532" cy="2083058"/>
          </a:xfrm>
          <a:prstGeom prst="rect">
            <a:avLst/>
          </a:prstGeom>
        </p:spPr>
      </p:pic>
      <p:sp>
        <p:nvSpPr>
          <p:cNvPr id="139" name="圆角矩形 138"/>
          <p:cNvSpPr/>
          <p:nvPr/>
        </p:nvSpPr>
        <p:spPr>
          <a:xfrm>
            <a:off x="6882684" y="4642341"/>
            <a:ext cx="337161" cy="143689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文本框 139"/>
          <p:cNvSpPr txBox="1"/>
          <p:nvPr/>
        </p:nvSpPr>
        <p:spPr>
          <a:xfrm rot="16200000">
            <a:off x="6169102" y="5116287"/>
            <a:ext cx="1823983" cy="261610"/>
          </a:xfrm>
          <a:prstGeom prst="rect">
            <a:avLst/>
          </a:prstGeom>
          <a:noFill/>
        </p:spPr>
        <p:txBody>
          <a:bodyPr wrap="square">
            <a:spAutoFit/>
          </a:bodyPr>
          <a:lstStyle/>
          <a:p>
            <a:pPr algn="ctr"/>
            <a:r>
              <a:rPr kumimoji="1" lang="en-US" altLang="zh-CN" sz="1100" b="1" dirty="0">
                <a:latin typeface="Arial" panose="020B0604020202020204" pitchFamily="34" charset="0"/>
                <a:cs typeface="Arial" panose="020B0604020202020204" pitchFamily="34" charset="0"/>
              </a:rPr>
              <a:t>IL-4</a:t>
            </a:r>
            <a:r>
              <a:rPr kumimoji="1" lang="zh-CN" altLang="en-US" sz="1100" b="1" dirty="0">
                <a:latin typeface="Arial" panose="020B0604020202020204" pitchFamily="34" charset="0"/>
                <a:cs typeface="Arial" panose="020B0604020202020204" pitchFamily="34" charset="0"/>
              </a:rPr>
              <a:t> </a:t>
            </a:r>
            <a:r>
              <a:rPr kumimoji="1" lang="en-US" altLang="zh-CN" sz="1100" b="1" dirty="0">
                <a:latin typeface="Arial" panose="020B0604020202020204" pitchFamily="34" charset="0"/>
                <a:cs typeface="Arial" panose="020B0604020202020204" pitchFamily="34" charset="0"/>
              </a:rPr>
              <a:t>(pg/mL)</a:t>
            </a:r>
            <a:endParaRPr kumimoji="1" lang="zh-CN" altLang="en-US" sz="1100" b="1" dirty="0">
              <a:latin typeface="Arial" panose="020B0604020202020204" pitchFamily="34" charset="0"/>
              <a:cs typeface="Arial" panose="020B0604020202020204" pitchFamily="34" charset="0"/>
            </a:endParaRPr>
          </a:p>
        </p:txBody>
      </p:sp>
      <p:sp>
        <p:nvSpPr>
          <p:cNvPr id="141" name="圆角矩形 140"/>
          <p:cNvSpPr/>
          <p:nvPr/>
        </p:nvSpPr>
        <p:spPr>
          <a:xfrm rot="5400000">
            <a:off x="8286496" y="5494603"/>
            <a:ext cx="259370" cy="151260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7746619" y="6077685"/>
            <a:ext cx="626743" cy="183704"/>
          </a:xfrm>
          <a:prstGeom prst="rect">
            <a:avLst/>
          </a:prstGeom>
          <a:noFill/>
        </p:spPr>
        <p:txBody>
          <a:bodyPr wrap="square">
            <a:spAutoFit/>
          </a:bodyPr>
          <a:lstStyle/>
          <a:p>
            <a:pPr algn="ctr"/>
            <a:r>
              <a:rPr kumimoji="1" lang="en-US" altLang="zh-CN" sz="1000" b="1" dirty="0">
                <a:latin typeface="Arial" panose="020B0604020202020204" pitchFamily="34" charset="0"/>
                <a:cs typeface="Arial" panose="020B0604020202020204" pitchFamily="34" charset="0"/>
              </a:rPr>
              <a:t>Placebo</a:t>
            </a:r>
            <a:endParaRPr kumimoji="1" lang="zh-CN" altLang="en-US" sz="1000" b="1" dirty="0">
              <a:latin typeface="Arial" panose="020B0604020202020204" pitchFamily="34" charset="0"/>
              <a:cs typeface="Arial" panose="020B0604020202020204" pitchFamily="34" charset="0"/>
            </a:endParaRPr>
          </a:p>
        </p:txBody>
      </p:sp>
      <p:sp>
        <p:nvSpPr>
          <p:cNvPr id="143" name="文本框 142"/>
          <p:cNvSpPr txBox="1"/>
          <p:nvPr/>
        </p:nvSpPr>
        <p:spPr>
          <a:xfrm>
            <a:off x="8212608" y="6087866"/>
            <a:ext cx="892723" cy="183704"/>
          </a:xfrm>
          <a:prstGeom prst="rect">
            <a:avLst/>
          </a:prstGeom>
          <a:noFill/>
        </p:spPr>
        <p:txBody>
          <a:bodyPr wrap="square">
            <a:spAutoFit/>
          </a:bodyPr>
          <a:lstStyle/>
          <a:p>
            <a:pPr algn="ctr"/>
            <a:r>
              <a:rPr kumimoji="1" lang="en-US" altLang="zh-CN" sz="1000" b="1" dirty="0">
                <a:latin typeface="Arial" panose="020B0604020202020204" pitchFamily="34" charset="0"/>
                <a:cs typeface="Arial" panose="020B0604020202020204" pitchFamily="34" charset="0"/>
              </a:rPr>
              <a:t>Probiotic</a:t>
            </a:r>
            <a:endParaRPr kumimoji="1" lang="zh-CN" altLang="en-US" sz="1000" b="1" dirty="0">
              <a:latin typeface="Arial" panose="020B0604020202020204" pitchFamily="34" charset="0"/>
              <a:cs typeface="Arial" panose="020B0604020202020204" pitchFamily="34" charset="0"/>
            </a:endParaRPr>
          </a:p>
        </p:txBody>
      </p:sp>
      <p:sp>
        <p:nvSpPr>
          <p:cNvPr id="144" name="圆角矩形 143"/>
          <p:cNvSpPr/>
          <p:nvPr/>
        </p:nvSpPr>
        <p:spPr>
          <a:xfrm>
            <a:off x="7857313" y="4870827"/>
            <a:ext cx="315024" cy="480980"/>
          </a:xfrm>
          <a:prstGeom prst="roundRect">
            <a:avLst/>
          </a:prstGeom>
          <a:solidFill>
            <a:srgbClr val="ECAA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圆角矩形 144"/>
          <p:cNvSpPr/>
          <p:nvPr/>
        </p:nvSpPr>
        <p:spPr>
          <a:xfrm>
            <a:off x="8508053" y="5286791"/>
            <a:ext cx="301752" cy="341736"/>
          </a:xfrm>
          <a:prstGeom prst="roundRect">
            <a:avLst/>
          </a:prstGeom>
          <a:solidFill>
            <a:srgbClr val="A6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9" name="图片 148" descr="截屏2026-01-23 16.15.29"/>
          <p:cNvPicPr>
            <a:picLocks noChangeAspect="1"/>
          </p:cNvPicPr>
          <p:nvPr/>
        </p:nvPicPr>
        <p:blipFill>
          <a:blip r:embed="rId8"/>
          <a:stretch>
            <a:fillRect/>
          </a:stretch>
        </p:blipFill>
        <p:spPr>
          <a:xfrm>
            <a:off x="4226974" y="4173176"/>
            <a:ext cx="2570480" cy="2180590"/>
          </a:xfrm>
          <a:prstGeom prst="rect">
            <a:avLst/>
          </a:prstGeom>
        </p:spPr>
      </p:pic>
      <p:grpSp>
        <p:nvGrpSpPr>
          <p:cNvPr id="21" name="组合 20"/>
          <p:cNvGrpSpPr/>
          <p:nvPr>
            <p:custDataLst>
              <p:tags r:id="rId9"/>
            </p:custDataLst>
          </p:nvPr>
        </p:nvGrpSpPr>
        <p:grpSpPr>
          <a:xfrm>
            <a:off x="3875855" y="6159751"/>
            <a:ext cx="840793" cy="268690"/>
            <a:chOff x="6891" y="1828"/>
            <a:chExt cx="1068" cy="471"/>
          </a:xfrm>
        </p:grpSpPr>
        <p:sp>
          <p:nvSpPr>
            <p:cNvPr id="23" name="文本框 22"/>
            <p:cNvSpPr txBox="1"/>
            <p:nvPr>
              <p:custDataLst>
                <p:tags r:id="rId10"/>
              </p:custDataLst>
            </p:nvPr>
          </p:nvSpPr>
          <p:spPr>
            <a:xfrm>
              <a:off x="6891" y="1828"/>
              <a:ext cx="1068" cy="456"/>
            </a:xfrm>
            <a:prstGeom prst="rect">
              <a:avLst/>
            </a:prstGeom>
            <a:noFill/>
            <a:ln>
              <a:noFill/>
            </a:ln>
          </p:spPr>
          <p:txBody>
            <a:bodyPr wrap="square" rtlCol="0">
              <a:spAutoFit/>
            </a:bodyPr>
            <a:p>
              <a:pPr algn="ctr"/>
              <a:r>
                <a:rPr lang="en-US" altLang="zh-CN" sz="11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周</a:t>
              </a:r>
              <a:endParaRPr lang="en-US" altLang="zh-CN" sz="11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9" name="圆角矩形 28"/>
            <p:cNvSpPr/>
            <p:nvPr>
              <p:custDataLst>
                <p:tags r:id="rId11"/>
              </p:custDataLst>
            </p:nvPr>
          </p:nvSpPr>
          <p:spPr>
            <a:xfrm>
              <a:off x="6928" y="1828"/>
              <a:ext cx="101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0" name="组合 29"/>
          <p:cNvGrpSpPr/>
          <p:nvPr>
            <p:custDataLst>
              <p:tags r:id="rId12"/>
            </p:custDataLst>
          </p:nvPr>
        </p:nvGrpSpPr>
        <p:grpSpPr>
          <a:xfrm>
            <a:off x="3858839" y="3521566"/>
            <a:ext cx="840793" cy="268690"/>
            <a:chOff x="6891" y="1828"/>
            <a:chExt cx="1068" cy="471"/>
          </a:xfrm>
        </p:grpSpPr>
        <p:sp>
          <p:nvSpPr>
            <p:cNvPr id="35" name="文本框 34"/>
            <p:cNvSpPr txBox="1"/>
            <p:nvPr>
              <p:custDataLst>
                <p:tags r:id="rId13"/>
              </p:custDataLst>
            </p:nvPr>
          </p:nvSpPr>
          <p:spPr>
            <a:xfrm>
              <a:off x="6891" y="1828"/>
              <a:ext cx="1068" cy="456"/>
            </a:xfrm>
            <a:prstGeom prst="rect">
              <a:avLst/>
            </a:prstGeom>
            <a:noFill/>
            <a:ln>
              <a:noFill/>
            </a:ln>
          </p:spPr>
          <p:txBody>
            <a:bodyPr wrap="square" rtlCol="0">
              <a:spAutoFit/>
            </a:bodyPr>
            <a:p>
              <a:pPr algn="ctr"/>
              <a:r>
                <a:rPr lang="en-US" altLang="zh-CN" sz="11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周</a:t>
              </a:r>
              <a:endParaRPr lang="en-US" altLang="zh-CN" sz="11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36" name="圆角矩形 35"/>
            <p:cNvSpPr/>
            <p:nvPr>
              <p:custDataLst>
                <p:tags r:id="rId14"/>
              </p:custDataLst>
            </p:nvPr>
          </p:nvSpPr>
          <p:spPr>
            <a:xfrm>
              <a:off x="6928" y="1828"/>
              <a:ext cx="1010"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318625" cy="398780"/>
            <a:chOff x="400" y="1020"/>
            <a:chExt cx="14675"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2740"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儿童特应性皮炎调节支持</a:t>
              </a:r>
              <a:r>
                <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rPr>
                <a:t> </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D1E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4609622"/>
            <a:ext cx="4102682" cy="275590"/>
          </a:xfrm>
          <a:prstGeom prst="rect">
            <a:avLst/>
          </a:prstGeom>
          <a:noFill/>
        </p:spPr>
        <p:txBody>
          <a:bodyPr wrap="square" rtlCol="0">
            <a:spAutoFit/>
          </a:bodyPr>
          <a:p>
            <a:r>
              <a:rPr kumimoji="1" lang="en-US" altLang="zh-CN" sz="1200" b="1" dirty="0">
                <a:solidFill>
                  <a:srgbClr val="234423"/>
                </a:solidFill>
                <a:latin typeface="Arial" panose="020B0604020202020204" pitchFamily="34" charset="0"/>
                <a:cs typeface="Arial" panose="020B0604020202020204" pitchFamily="34" charset="0"/>
                <a:sym typeface="+mn-ea"/>
              </a:rPr>
              <a:t>临床研究</a:t>
            </a:r>
            <a:endParaRPr kumimoji="1" lang="en-US" altLang="zh-CN" sz="1200" b="1" dirty="0">
              <a:solidFill>
                <a:srgbClr val="234423"/>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138295"/>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 name="文本框 1"/>
          <p:cNvSpPr txBox="1"/>
          <p:nvPr/>
        </p:nvSpPr>
        <p:spPr>
          <a:xfrm>
            <a:off x="8975823" y="1396853"/>
            <a:ext cx="3054985" cy="706755"/>
          </a:xfrm>
          <a:prstGeom prst="rect">
            <a:avLst/>
          </a:prstGeom>
          <a:noFill/>
        </p:spPr>
        <p:txBody>
          <a:bodyPr wrap="square" rtlCol="0">
            <a:noAutofit/>
          </a:bodyPr>
          <a:p>
            <a:pPr>
              <a:lnSpc>
                <a:spcPct val="150000"/>
              </a:lnSpc>
              <a:spcBef>
                <a:spcPts val="0"/>
              </a:spcBef>
              <a:spcAft>
                <a:spcPts val="0"/>
              </a:spcAft>
            </a:pPr>
            <a:r>
              <a:rPr lang="en-US" altLang="zh-CN" sz="1200" b="1">
                <a:solidFill>
                  <a:schemeClr val="tx1">
                    <a:lumMod val="75000"/>
                    <a:lumOff val="25000"/>
                  </a:schemeClr>
                </a:solidFill>
              </a:rPr>
              <a:t>辅料</a:t>
            </a:r>
            <a:r>
              <a:rPr lang="en-US" altLang="zh-CN" sz="1200">
                <a:solidFill>
                  <a:schemeClr val="tx1">
                    <a:lumMod val="75000"/>
                    <a:lumOff val="25000"/>
                  </a:schemeClr>
                </a:solidFill>
              </a:rPr>
              <a:t>: </a:t>
            </a:r>
            <a:r>
              <a:rPr lang="en-US" altLang="zh-CN" sz="1200">
                <a:solidFill>
                  <a:schemeClr val="tx1">
                    <a:lumMod val="75000"/>
                    <a:lumOff val="25000"/>
                  </a:schemeClr>
                </a:solidFill>
                <a:sym typeface="+mn-ea"/>
              </a:rPr>
              <a:t>低聚果糖</a:t>
            </a:r>
            <a:r>
              <a:rPr lang="en-US" altLang="zh-CN" sz="1200">
                <a:solidFill>
                  <a:schemeClr val="tx1">
                    <a:lumMod val="75000"/>
                    <a:lumOff val="25000"/>
                  </a:schemeClr>
                </a:solidFill>
                <a:sym typeface="+mn-ea"/>
              </a:rPr>
              <a:t>; 低聚半乳糖; 麦芽糊精</a:t>
            </a:r>
            <a:endParaRPr lang="zh-CN" altLang="en-US" sz="1200">
              <a:solidFill>
                <a:schemeClr val="tx1">
                  <a:lumMod val="75000"/>
                  <a:lumOff val="25000"/>
                </a:schemeClr>
              </a:solidFill>
            </a:endParaRPr>
          </a:p>
        </p:txBody>
      </p:sp>
      <p:sp>
        <p:nvSpPr>
          <p:cNvPr id="32" name="文本框 31"/>
          <p:cNvSpPr txBox="1"/>
          <p:nvPr/>
        </p:nvSpPr>
        <p:spPr>
          <a:xfrm>
            <a:off x="506095" y="1067435"/>
            <a:ext cx="6481445" cy="1139825"/>
          </a:xfrm>
          <a:prstGeom prst="rect">
            <a:avLst/>
          </a:prstGeom>
          <a:noFill/>
        </p:spPr>
        <p:txBody>
          <a:bodyPr wrap="square" rtlCol="0">
            <a:noAutofit/>
          </a:bodyPr>
          <a:lstStyle/>
          <a:p>
            <a:endParaRPr lang="en-US" altLang="zh-CN" sz="1200" i="1">
              <a:solidFill>
                <a:schemeClr val="tx1">
                  <a:lumMod val="75000"/>
                  <a:lumOff val="25000"/>
                </a:schemeClr>
              </a:solidFill>
              <a:latin typeface="Arial" panose="020B0604020202020204" pitchFamily="34" charset="0"/>
              <a:cs typeface="Arial" panose="020B0604020202020204" pitchFamily="34" charset="0"/>
              <a:sym typeface="+mn-ea"/>
            </a:endParaRPr>
          </a:p>
          <a:p>
            <a:r>
              <a:rPr lang="en-US" altLang="zh-CN" sz="1200">
                <a:solidFill>
                  <a:srgbClr val="234423"/>
                </a:solidFill>
                <a:latin typeface="Arial" panose="020B0604020202020204" pitchFamily="34" charset="0"/>
                <a:ea typeface="黑体" panose="02010609060101010101" charset="-122"/>
                <a:cs typeface="Arial" panose="020B0604020202020204" pitchFamily="34" charset="0"/>
                <a:sym typeface="+mn-ea"/>
              </a:rPr>
              <a:t>动物双歧杆菌乳亚种 BLa80;</a:t>
            </a:r>
            <a:r>
              <a:rPr lang="en-US" altLang="zh-CN" sz="1200" b="1">
                <a:solidFill>
                  <a:srgbClr val="234423"/>
                </a:solidFill>
                <a:latin typeface="Arial" panose="020B0604020202020204" pitchFamily="34" charset="0"/>
                <a:ea typeface="黑体" panose="02010609060101010101" charset="-122"/>
                <a:cs typeface="Arial" panose="020B0604020202020204" pitchFamily="34" charset="0"/>
                <a:sym typeface="+mn-ea"/>
              </a:rPr>
              <a:t> </a:t>
            </a:r>
            <a:r>
              <a:rPr lang="en-US" altLang="zh-CN" sz="1200">
                <a:solidFill>
                  <a:srgbClr val="234423"/>
                </a:solidFill>
                <a:latin typeface="Arial" panose="020B0604020202020204" pitchFamily="34" charset="0"/>
                <a:ea typeface="黑体" panose="02010609060101010101" charset="-122"/>
                <a:cs typeface="Arial" panose="020B0604020202020204" pitchFamily="34" charset="0"/>
                <a:sym typeface="+mn-ea"/>
              </a:rPr>
              <a:t>鼠李糖乳酪杆菌 LRa05;</a:t>
            </a:r>
            <a:endParaRPr lang="en-US" altLang="zh-CN" sz="1200">
              <a:solidFill>
                <a:srgbClr val="234423"/>
              </a:solidFill>
              <a:latin typeface="Arial" panose="020B0604020202020204" pitchFamily="34" charset="0"/>
              <a:ea typeface="黑体" panose="02010609060101010101" charset="-122"/>
              <a:cs typeface="Arial" panose="020B0604020202020204" pitchFamily="34" charset="0"/>
              <a:sym typeface="+mn-ea"/>
            </a:endParaRPr>
          </a:p>
          <a:p>
            <a:r>
              <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rPr>
              <a:t>长双歧杆菌长亚种 BL21; 罗伊氏粘液乳杆菌 LR08;</a:t>
            </a:r>
            <a:endPar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endParaRPr>
          </a:p>
          <a:p>
            <a:r>
              <a:rPr kumimoji="1" lang="en-US" altLang="zh-CN" sz="1200" dirty="0">
                <a:solidFill>
                  <a:srgbClr val="545759"/>
                </a:solidFill>
                <a:latin typeface="Arial" panose="020B0604020202020204" pitchFamily="34" charset="0"/>
                <a:ea typeface="黑体" panose="02010609060101010101" charset="-122"/>
                <a:cs typeface="Arial" panose="020B0604020202020204" pitchFamily="34" charset="0"/>
                <a:sym typeface="+mn-ea"/>
              </a:rPr>
              <a:t>嗜黏蛋白阿克曼氏菌 Akk11/灭活 Akk11</a:t>
            </a:r>
            <a:r>
              <a:rPr lang="en-US" altLang="zh-CN" sz="1200">
                <a:solidFill>
                  <a:srgbClr val="545759"/>
                </a:solidFill>
                <a:latin typeface="Arial" panose="020B0604020202020204" pitchFamily="34" charset="0"/>
                <a:ea typeface="黑体" panose="02010609060101010101" charset="-122"/>
                <a:cs typeface="Arial" panose="020B0604020202020204" pitchFamily="34" charset="0"/>
                <a:sym typeface="+mn-ea"/>
              </a:rPr>
              <a:t>; </a:t>
            </a:r>
            <a:r>
              <a:rPr lang="en-US" altLang="zh-CN" sz="120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rPr>
              <a:t>凝结魏茨曼氏菌 BC99</a:t>
            </a:r>
            <a:endParaRPr kumimoji="1" lang="en-US" altLang="zh-CN" sz="12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sym typeface="+mn-ea"/>
            </a:endParaRPr>
          </a:p>
        </p:txBody>
      </p:sp>
      <p:grpSp>
        <p:nvGrpSpPr>
          <p:cNvPr id="3" name="组合 2"/>
          <p:cNvGrpSpPr/>
          <p:nvPr userDrawn="1"/>
        </p:nvGrpSpPr>
        <p:grpSpPr>
          <a:xfrm>
            <a:off x="8791575" y="2738120"/>
            <a:ext cx="2490470" cy="847090"/>
            <a:chOff x="13645" y="4359"/>
            <a:chExt cx="3922" cy="1334"/>
          </a:xfrm>
        </p:grpSpPr>
        <p:cxnSp>
          <p:nvCxnSpPr>
            <p:cNvPr id="4" name="直接连接符 3"/>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4845" y="4359"/>
              <a:ext cx="2722" cy="1334"/>
              <a:chOff x="13645" y="4359"/>
              <a:chExt cx="3922" cy="1334"/>
            </a:xfrm>
          </p:grpSpPr>
          <p:cxnSp>
            <p:nvCxnSpPr>
              <p:cNvPr id="17" name="直接连接符 16"/>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703580" y="2620645"/>
            <a:ext cx="7321550" cy="1383665"/>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有效减轻湿疹症状</a:t>
            </a:r>
            <a:r>
              <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a:t>
            </a: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守护敏感肌肤</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益生菌干预后能够有效提升皮肤含水量</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益生菌干预后能够降低皮疹发生率</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400935"/>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2781300"/>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703580" y="2275205"/>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1" name="文本框 30"/>
          <p:cNvSpPr txBox="1"/>
          <p:nvPr/>
        </p:nvSpPr>
        <p:spPr>
          <a:xfrm>
            <a:off x="8791575" y="324802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aphicFrame>
        <p:nvGraphicFramePr>
          <p:cNvPr id="37" name="表格 36"/>
          <p:cNvGraphicFramePr/>
          <p:nvPr userDrawn="1"/>
        </p:nvGraphicFramePr>
        <p:xfrm>
          <a:off x="703580" y="5100955"/>
          <a:ext cx="6816090" cy="1021715"/>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kumimoji="1" lang="en-US" altLang="zh-CN" sz="900" b="1" dirty="0">
                          <a:solidFill>
                            <a:srgbClr val="234423"/>
                          </a:solidFill>
                          <a:latin typeface="Arial" panose="020B0604020202020204" pitchFamily="34" charset="0"/>
                          <a:cs typeface="Arial" panose="020B0604020202020204" pitchFamily="34" charset="0"/>
                          <a:sym typeface="+mn-ea"/>
                        </a:rPr>
                        <a:t>BLa80</a:t>
                      </a:r>
                      <a:r>
                        <a:rPr kumimoji="1" lang="en-US" altLang="zh-CN" sz="900" b="0" dirty="0">
                          <a:solidFill>
                            <a:srgbClr val="234423"/>
                          </a:solidFill>
                          <a:latin typeface="Arial" panose="020B0604020202020204" pitchFamily="34" charset="0"/>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ChiCTR2300074956, NCT06412042</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kumimoji="1" lang="en-US" altLang="zh-CN" sz="900" dirty="0">
                          <a:solidFill>
                            <a:srgbClr val="234423"/>
                          </a:solidFill>
                          <a:latin typeface="Arial" panose="020B0604020202020204" pitchFamily="34" charset="0"/>
                          <a:cs typeface="Arial" panose="020B0604020202020204" pitchFamily="34" charset="0"/>
                          <a:sym typeface="+mn-ea"/>
                        </a:rPr>
                        <a:t>L</a:t>
                      </a:r>
                      <a:r>
                        <a:rPr kumimoji="1" lang="en-US" altLang="zh-CN" sz="900" b="1" dirty="0">
                          <a:solidFill>
                            <a:srgbClr val="234423"/>
                          </a:solidFill>
                          <a:latin typeface="Arial" panose="020B0604020202020204" pitchFamily="34" charset="0"/>
                          <a:cs typeface="Arial" panose="020B0604020202020204" pitchFamily="34" charset="0"/>
                          <a:sym typeface="+mn-ea"/>
                        </a:rPr>
                        <a:t>Ra05</a:t>
                      </a:r>
                      <a:r>
                        <a:rPr kumimoji="1" lang="en-US" altLang="zh-CN" sz="900" b="0" dirty="0">
                          <a:solidFill>
                            <a:srgbClr val="234423"/>
                          </a:solidFill>
                          <a:latin typeface="Arial" panose="020B0604020202020204" pitchFamily="34" charset="0"/>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NCT05989295</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r h="267970">
                <a:tc>
                  <a:txBody>
                    <a:bodyPr/>
                    <a:lstStyle/>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BL21: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NCT06544278</a:t>
                      </a:r>
                      <a:endParaRPr lang="en-US" altLang="zh-CN">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indent="0">
                        <a:buClr>
                          <a:srgbClr val="000000"/>
                        </a:buClr>
                        <a:buSzPct val="99000"/>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LR08: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NCT06875362</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r h="375285">
                <a:tc>
                  <a:txBody>
                    <a:bodyPr/>
                    <a:lstStyle/>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Akk11: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NCT06653101 </a:t>
                      </a:r>
                      <a:endPar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pAkk11: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NCT06964932, NCT06964919</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lgn="l"/>
                      <a:r>
                        <a:rPr lang="en-US" sz="900" b="1" dirty="0">
                          <a:solidFill>
                            <a:srgbClr val="234423"/>
                          </a:solidFill>
                          <a:latin typeface="Arial" panose="020B0604020202020204" pitchFamily="34" charset="0"/>
                          <a:ea typeface="黑体" panose="02010609060101010101" charset="-122"/>
                          <a:cs typeface="Arial" panose="020B0604020202020204" pitchFamily="34" charset="0"/>
                          <a:sym typeface="+mn-ea"/>
                        </a:rPr>
                        <a:t>BC99</a:t>
                      </a:r>
                      <a:r>
                        <a:rPr lang="en-US" sz="900" dirty="0">
                          <a:solidFill>
                            <a:srgbClr val="234423"/>
                          </a:solidFill>
                          <a:latin typeface="Arial" panose="020B0604020202020204" pitchFamily="34" charset="0"/>
                          <a:ea typeface="黑体" panose="02010609060101010101" charset="-122"/>
                          <a:cs typeface="Arial" panose="020B0604020202020204" pitchFamily="34" charset="0"/>
                          <a:sym typeface="+mn-ea"/>
                        </a:rPr>
                        <a:t>: </a:t>
                      </a:r>
                      <a:r>
                        <a:rPr lang="en-US"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NCT06676111, NCT06885632</a:t>
                      </a:r>
                      <a:endParaRPr kumimoji="1" lang="en-US" altLang="zh-CN" sz="900" dirty="0">
                        <a:solidFill>
                          <a:schemeClr val="tx1">
                            <a:lumMod val="75000"/>
                            <a:lumOff val="25000"/>
                          </a:schemeClr>
                        </a:solidFill>
                        <a:latin typeface="Arial" panose="020B0604020202020204" pitchFamily="34" charset="0"/>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491095" cy="704850"/>
            <a:chOff x="400" y="1020"/>
            <a:chExt cx="11797"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9862"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辅助真菌性阴道炎</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22" y="1184840"/>
            <a:ext cx="5454709" cy="972255"/>
          </a:xfrm>
          <a:prstGeom prst="rect">
            <a:avLst/>
          </a:prstGeom>
        </p:spPr>
        <p:txBody>
          <a:bodyPr wrap="square" rtlCol="0">
            <a:noAutofit/>
          </a:bodyPr>
          <a:p>
            <a:pPr indent="0" defTabSz="0">
              <a:lnSpc>
                <a:spcPct val="130000"/>
              </a:lnSpc>
              <a:spcBef>
                <a:spcPct val="0"/>
              </a:spcBef>
              <a:spcAft>
                <a:spcPct val="0"/>
              </a:spcAft>
              <a:buNone/>
            </a:pPr>
            <a:r>
              <a:rPr lang="en-US" altLang="zh-CN" sz="1200">
                <a:solidFill>
                  <a:srgbClr val="9E1C51"/>
                </a:solidFill>
              </a:rPr>
              <a:t>鼠李糖乳酪杆菌 LRa05</a:t>
            </a:r>
            <a:r>
              <a:rPr lang="en-US" altLang="zh-CN" sz="1200" b="1">
                <a:solidFill>
                  <a:srgbClr val="9E1C51"/>
                </a:solidFill>
              </a:rPr>
              <a:t>;</a:t>
            </a:r>
            <a:r>
              <a:rPr lang="en-US" altLang="zh-CN" sz="1200">
                <a:solidFill>
                  <a:srgbClr val="9E1C51"/>
                </a:solidFill>
              </a:rPr>
              <a:t> 卷曲乳杆菌 LCr86</a:t>
            </a:r>
            <a:r>
              <a:rPr lang="en-US" altLang="zh-CN" sz="1200" b="1">
                <a:solidFill>
                  <a:srgbClr val="9E1C51"/>
                </a:solidFill>
              </a:rPr>
              <a:t>;</a:t>
            </a:r>
            <a:endParaRPr lang="en-US" altLang="zh-CN" sz="1200" b="1">
              <a:solidFill>
                <a:srgbClr val="9E1C51"/>
              </a:solidFill>
            </a:endParaRPr>
          </a:p>
          <a:p>
            <a:pPr indent="0" defTabSz="0">
              <a:lnSpc>
                <a:spcPct val="130000"/>
              </a:lnSpc>
              <a:spcBef>
                <a:spcPct val="0"/>
              </a:spcBef>
              <a:spcAft>
                <a:spcPct val="0"/>
              </a:spcAft>
              <a:buNone/>
            </a:pPr>
            <a:r>
              <a:rPr lang="en-US" altLang="zh-CN" sz="1200">
                <a:solidFill>
                  <a:srgbClr val="9E1C51"/>
                </a:solidFill>
              </a:rPr>
              <a:t>罗伊氏粘液乳杆菌 LR08</a:t>
            </a:r>
            <a:r>
              <a:rPr lang="en-US" altLang="zh-CN" sz="1200" b="1">
                <a:solidFill>
                  <a:srgbClr val="9E1C51"/>
                </a:solidFill>
              </a:rPr>
              <a:t>;</a:t>
            </a:r>
            <a:r>
              <a:rPr lang="en-US" altLang="zh-CN" sz="1200">
                <a:solidFill>
                  <a:srgbClr val="9E1C51"/>
                </a:solidFill>
              </a:rPr>
              <a:t> </a:t>
            </a:r>
            <a:r>
              <a:rPr lang="en-US" altLang="zh-CN" sz="1200">
                <a:solidFill>
                  <a:schemeClr val="tx1">
                    <a:lumMod val="75000"/>
                    <a:lumOff val="25000"/>
                  </a:schemeClr>
                </a:solidFill>
              </a:rPr>
              <a:t>乳酸片球菌 PA5</a:t>
            </a:r>
            <a:r>
              <a:rPr lang="en-US" altLang="zh-CN" sz="1200" b="1">
                <a:solidFill>
                  <a:schemeClr val="tx1">
                    <a:lumMod val="75000"/>
                    <a:lumOff val="25000"/>
                  </a:schemeClr>
                </a:solidFill>
              </a:rPr>
              <a:t>3;</a:t>
            </a:r>
            <a:endParaRPr lang="en-US" altLang="zh-CN" sz="1200" b="1">
              <a:solidFill>
                <a:schemeClr val="tx1">
                  <a:lumMod val="75000"/>
                  <a:lumOff val="25000"/>
                </a:schemeClr>
              </a:solidFill>
            </a:endParaRPr>
          </a:p>
          <a:p>
            <a:pPr indent="0" defTabSz="0">
              <a:lnSpc>
                <a:spcPct val="130000"/>
              </a:lnSpc>
              <a:spcBef>
                <a:spcPct val="0"/>
              </a:spcBef>
              <a:spcAft>
                <a:spcPct val="0"/>
              </a:spcAft>
              <a:buNone/>
            </a:pPr>
            <a:r>
              <a:rPr lang="en-US" altLang="zh-CN" sz="1200">
                <a:solidFill>
                  <a:schemeClr val="tx1">
                    <a:lumMod val="75000"/>
                    <a:lumOff val="25000"/>
                  </a:schemeClr>
                </a:solidFill>
              </a:rPr>
              <a:t>植物乳植杆菌 Lp9</a:t>
            </a:r>
            <a:r>
              <a:rPr lang="en-US" altLang="zh-CN" sz="1200" b="1">
                <a:solidFill>
                  <a:schemeClr val="tx1">
                    <a:lumMod val="75000"/>
                    <a:lumOff val="25000"/>
                  </a:schemeClr>
                </a:solidFill>
              </a:rPr>
              <a:t>0; </a:t>
            </a:r>
            <a:r>
              <a:rPr lang="en-US" altLang="zh-CN" sz="1200">
                <a:solidFill>
                  <a:schemeClr val="tx1">
                    <a:lumMod val="50000"/>
                    <a:lumOff val="50000"/>
                  </a:schemeClr>
                </a:solidFill>
              </a:rPr>
              <a:t>凝结魏茨曼氏菌 BC99</a:t>
            </a:r>
            <a:endParaRPr lang="en-US" altLang="zh-CN" sz="1200" b="1">
              <a:solidFill>
                <a:schemeClr val="tx1">
                  <a:lumMod val="50000"/>
                  <a:lumOff val="50000"/>
                </a:schemeClr>
              </a:solidFill>
            </a:endParaRPr>
          </a:p>
        </p:txBody>
      </p:sp>
      <p:sp>
        <p:nvSpPr>
          <p:cNvPr id="4" name="文本框 3"/>
          <p:cNvSpPr txBox="1"/>
          <p:nvPr userDrawn="1"/>
        </p:nvSpPr>
        <p:spPr>
          <a:xfrm>
            <a:off x="716026" y="2585401"/>
            <a:ext cx="3154680" cy="1060450"/>
          </a:xfrm>
          <a:prstGeom prst="rect">
            <a:avLst/>
          </a:prstGeom>
        </p:spPr>
        <p:txBody>
          <a:bodyPr wrap="none" rtlCol="0">
            <a:spAutoFit/>
          </a:bodyPr>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精准抑制念珠菌定植</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快速恢复阴道清洁度</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修复黏膜屏障，缓解阴道炎症反应</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8" name="表格 7"/>
          <p:cNvGraphicFramePr/>
          <p:nvPr>
            <p:custDataLst>
              <p:tags r:id="rId1"/>
            </p:custDataLst>
          </p:nvPr>
        </p:nvGraphicFramePr>
        <p:xfrm>
          <a:off x="852805" y="5066030"/>
          <a:ext cx="5649595" cy="633095"/>
        </p:xfrm>
        <a:graphic>
          <a:graphicData uri="http://schemas.openxmlformats.org/drawingml/2006/table">
            <a:tbl>
              <a:tblPr/>
              <a:tblGrid>
                <a:gridCol w="1981835"/>
                <a:gridCol w="1775460"/>
                <a:gridCol w="1892300"/>
              </a:tblGrid>
              <a:tr h="271780">
                <a:tc>
                  <a:txBody>
                    <a:bodyPr/>
                    <a:p>
                      <a:pPr indent="0">
                        <a:buNone/>
                      </a:pPr>
                      <a:r>
                        <a:rPr kumimoji="1" lang="en-US" sz="900" b="1" dirty="0">
                          <a:solidFill>
                            <a:srgbClr val="9E1C51"/>
                          </a:solidFill>
                          <a:latin typeface="Arial" panose="020B0604020202020204" pitchFamily="34" charset="0"/>
                          <a:cs typeface="Arial" panose="020B0604020202020204" pitchFamily="34" charset="0"/>
                        </a:rPr>
                        <a:t>LRa05</a:t>
                      </a:r>
                      <a:r>
                        <a:rPr lang="en-US" sz="900">
                          <a:solidFill>
                            <a:schemeClr val="tx1">
                              <a:lumMod val="75000"/>
                              <a:lumOff val="25000"/>
                            </a:schemeClr>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ChiCTR2400080481 </a:t>
                      </a:r>
                      <a:endParaRPr kumimoji="1" lang="en-US" sz="900" b="0" dirty="0">
                        <a:solidFill>
                          <a:schemeClr val="tx1">
                            <a:lumMod val="75000"/>
                            <a:lumOff val="25000"/>
                          </a:schemeClr>
                        </a:solidFill>
                        <a:latin typeface="Arial" panose="020B0604020202020204" pitchFamily="34" charset="0"/>
                        <a:cs typeface="Arial" panose="020B0604020202020204" pitchFamily="34" charset="0"/>
                      </a:endParaRPr>
                    </a:p>
                    <a:p>
                      <a:pPr indent="0">
                        <a:buNone/>
                      </a:pP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9E1C51"/>
                          </a:solidFill>
                          <a:latin typeface="Arial" panose="020B0604020202020204" pitchFamily="34" charset="0"/>
                          <a:cs typeface="Arial" panose="020B0604020202020204" pitchFamily="34" charset="0"/>
                        </a:rPr>
                        <a:t>LCr86</a:t>
                      </a:r>
                      <a:r>
                        <a:rPr lang="en-US" sz="900">
                          <a:solidFill>
                            <a:schemeClr val="tx1">
                              <a:lumMod val="75000"/>
                              <a:lumOff val="25000"/>
                            </a:schemeClr>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NCT06830122</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LRa05+LR08</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NCT07013409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7444">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PA53</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NCT06648590</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9E1C51"/>
                          </a:solidFill>
                          <a:latin typeface="Arial" panose="020B0604020202020204" pitchFamily="34" charset="0"/>
                          <a:cs typeface="Arial" panose="020B0604020202020204" pitchFamily="34" charset="0"/>
                        </a:rPr>
                        <a:t>Lp90</a:t>
                      </a:r>
                      <a:r>
                        <a:rPr lang="en-US" sz="900">
                          <a:solidFill>
                            <a:schemeClr val="tx1">
                              <a:lumMod val="75000"/>
                              <a:lumOff val="25000"/>
                            </a:schemeClr>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NCT06987279</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E1C51"/>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6" name="文本框 5"/>
          <p:cNvSpPr txBox="1"/>
          <p:nvPr/>
        </p:nvSpPr>
        <p:spPr>
          <a:xfrm>
            <a:off x="7989021" y="1301326"/>
            <a:ext cx="4036441" cy="680646"/>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蔓越莓粉</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rPr>
              <a:t>菊粉、低聚果糖、马铃薯淀粉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7" name="文本框 6"/>
          <p:cNvSpPr txBox="1"/>
          <p:nvPr userDrawn="1">
            <p:custDataLst>
              <p:tags r:id="rId2"/>
            </p:custDataLst>
          </p:nvPr>
        </p:nvSpPr>
        <p:spPr>
          <a:xfrm>
            <a:off x="617855" y="4609622"/>
            <a:ext cx="4102682" cy="275590"/>
          </a:xfrm>
          <a:prstGeom prst="rect">
            <a:avLst/>
          </a:prstGeom>
          <a:noFill/>
        </p:spPr>
        <p:txBody>
          <a:bodyPr wrap="square" rtlCol="0">
            <a:spAutoFit/>
          </a:bodyPr>
          <a:p>
            <a:r>
              <a:rPr kumimoji="1" lang="zh-CN" altLang="en-US" sz="1200" b="1" dirty="0">
                <a:solidFill>
                  <a:srgbClr val="9E1C51"/>
                </a:solidFill>
                <a:latin typeface="Arial" panose="020B0604020202020204" pitchFamily="34" charset="0"/>
                <a:cs typeface="Arial" panose="020B0604020202020204" pitchFamily="34" charset="0"/>
                <a:sym typeface="+mn-ea"/>
              </a:rPr>
              <a:t>临床</a:t>
            </a:r>
            <a:r>
              <a:rPr kumimoji="1" lang="zh-CN" altLang="en-US" sz="1200" b="1" dirty="0">
                <a:solidFill>
                  <a:srgbClr val="9E1C51"/>
                </a:solidFill>
                <a:latin typeface="Arial" panose="020B0604020202020204" pitchFamily="34" charset="0"/>
                <a:cs typeface="Arial" panose="020B0604020202020204" pitchFamily="34" charset="0"/>
                <a:sym typeface="+mn-ea"/>
              </a:rPr>
              <a:t>研究</a:t>
            </a:r>
            <a:endParaRPr kumimoji="1" lang="zh-CN" altLang="en-US" sz="1200" b="1" dirty="0">
              <a:solidFill>
                <a:srgbClr val="9E1C51"/>
              </a:solidFill>
              <a:latin typeface="Arial" panose="020B0604020202020204" pitchFamily="34" charset="0"/>
              <a:cs typeface="Arial" panose="020B0604020202020204" pitchFamily="34" charset="0"/>
              <a:sym typeface="+mn-ea"/>
            </a:endParaRPr>
          </a:p>
        </p:txBody>
      </p:sp>
      <p:sp>
        <p:nvSpPr>
          <p:cNvPr id="9" name="文本框 8"/>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547225" cy="398780"/>
            <a:chOff x="400" y="1020"/>
            <a:chExt cx="15035"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100"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儿童特应性皮炎调节支持</a:t>
              </a:r>
              <a:r>
                <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rPr>
                <a:t> </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163435" y="602488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0" name="矩形 59"/>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1" name="矩形 60"/>
          <p:cNvSpPr/>
          <p:nvPr/>
        </p:nvSpPr>
        <p:spPr>
          <a:xfrm>
            <a:off x="7416165" y="6099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2" name="圆角矩形 61"/>
          <p:cNvSpPr/>
          <p:nvPr>
            <p:custDataLst>
              <p:tags r:id="rId1"/>
            </p:custDataLst>
          </p:nvPr>
        </p:nvSpPr>
        <p:spPr>
          <a:xfrm>
            <a:off x="3858895" y="3988435"/>
            <a:ext cx="7973695" cy="2475230"/>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63" name="圆角矩形 62"/>
          <p:cNvSpPr/>
          <p:nvPr/>
        </p:nvSpPr>
        <p:spPr>
          <a:xfrm>
            <a:off x="377825" y="1796415"/>
            <a:ext cx="2949575" cy="4067175"/>
          </a:xfrm>
          <a:prstGeom prst="roundRect">
            <a:avLst>
              <a:gd name="adj" fmla="val 4428"/>
            </a:avLst>
          </a:prstGeom>
          <a:solidFill>
            <a:schemeClr val="bg1"/>
          </a:solidFill>
          <a:ln>
            <a:solidFill>
              <a:srgbClr val="30C0B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64" name="文本框 63"/>
          <p:cNvSpPr txBox="1"/>
          <p:nvPr/>
        </p:nvSpPr>
        <p:spPr>
          <a:xfrm>
            <a:off x="2604135" y="4752340"/>
            <a:ext cx="184785" cy="3238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charset="-122"/>
              <a:cs typeface="+mn-cs"/>
            </a:endParaRPr>
          </a:p>
        </p:txBody>
      </p:sp>
      <p:sp>
        <p:nvSpPr>
          <p:cNvPr id="65" name="文本框 64"/>
          <p:cNvSpPr txBox="1"/>
          <p:nvPr/>
        </p:nvSpPr>
        <p:spPr>
          <a:xfrm>
            <a:off x="2433320" y="4928870"/>
            <a:ext cx="184785" cy="3238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charset="-122"/>
              <a:cs typeface="+mn-cs"/>
            </a:endParaRPr>
          </a:p>
        </p:txBody>
      </p:sp>
      <p:sp>
        <p:nvSpPr>
          <p:cNvPr id="66" name="文本框 65"/>
          <p:cNvSpPr txBox="1"/>
          <p:nvPr/>
        </p:nvSpPr>
        <p:spPr>
          <a:xfrm>
            <a:off x="0" y="1962761"/>
            <a:ext cx="3583305" cy="323215"/>
          </a:xfrm>
          <a:prstGeom prst="rect">
            <a:avLst/>
          </a:prstGeom>
          <a:noFill/>
        </p:spPr>
        <p:txBody>
          <a:bodyPr wrap="square">
            <a:no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rPr>
              <a:t>研究成果</a:t>
            </a:r>
            <a:endParaRPr kumimoji="0" lang="en-US" altLang="zh-CN" sz="1800" b="1" i="0" u="none" strike="noStrike" kern="1200" cap="none" spc="0" normalizeH="0" baseline="0" noProof="0" dirty="0">
              <a:ln>
                <a:noFill/>
              </a:ln>
              <a:solidFill>
                <a:srgbClr val="234423"/>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67" name="文本框 66"/>
          <p:cNvSpPr txBox="1"/>
          <p:nvPr/>
        </p:nvSpPr>
        <p:spPr>
          <a:xfrm>
            <a:off x="422910" y="2286000"/>
            <a:ext cx="2859405" cy="3620135"/>
          </a:xfrm>
          <a:prstGeom prst="rect">
            <a:avLst/>
          </a:prstGeom>
          <a:noFill/>
        </p:spPr>
        <p:txBody>
          <a:bodyPr wrap="square" rtlCol="0">
            <a:noAutofit/>
          </a:bodyPr>
          <a:lstStyle/>
          <a:p>
            <a:pPr marL="285750" marR="0" lvl="0" indent="-285750" algn="l" defTabSz="914400" rtl="0" fontAlgn="auto">
              <a:lnSpc>
                <a:spcPct val="180000"/>
              </a:lnSpc>
              <a:spcBef>
                <a:spcPts val="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减轻儿童轻度特应性皮炎的湿疹症状，缓解不适感</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80000"/>
              </a:lnSpc>
              <a:spcBef>
                <a:spcPts val="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提升皮肤水分含量，增强皮肤天然屏障功能</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80000"/>
              </a:lnSpc>
              <a:spcBef>
                <a:spcPts val="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显著降低皮疹发生率，有效预防并改善婴幼儿过敏性皮肤状况</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R="0" lvl="0" indent="0" algn="l" defTabSz="914400" rtl="0" fontAlgn="auto">
              <a:lnSpc>
                <a:spcPct val="130000"/>
              </a:lnSpc>
              <a:spcBef>
                <a:spcPts val="0"/>
              </a:spcBef>
              <a:spcAft>
                <a:spcPts val="600"/>
              </a:spcAft>
              <a:buClrTx/>
              <a:buSzTx/>
              <a:buFont typeface="Arial" panose="020B0604020202020204" pitchFamily="34" charset="0"/>
              <a:buNone/>
              <a:defRPr/>
            </a:pP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68" name="圆角矩形 67"/>
          <p:cNvSpPr/>
          <p:nvPr>
            <p:custDataLst>
              <p:tags r:id="rId2"/>
            </p:custDataLst>
          </p:nvPr>
        </p:nvSpPr>
        <p:spPr>
          <a:xfrm>
            <a:off x="3858895" y="1308100"/>
            <a:ext cx="7973695" cy="2482215"/>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69" name="文本框 68"/>
          <p:cNvSpPr txBox="1"/>
          <p:nvPr>
            <p:custDataLst>
              <p:tags r:id="rId3"/>
            </p:custDataLst>
          </p:nvPr>
        </p:nvSpPr>
        <p:spPr>
          <a:xfrm>
            <a:off x="9564650" y="4443215"/>
            <a:ext cx="2077594" cy="814414"/>
          </a:xfrm>
          <a:prstGeom prst="rect">
            <a:avLst/>
          </a:prstGeom>
          <a:noFill/>
        </p:spPr>
        <p:txBody>
          <a:bodyPr wrap="square" rtlCol="0">
            <a:noAutofit/>
          </a:bodyPr>
          <a:p>
            <a:pPr marR="0" lvl="0" algn="l" defTabSz="914400" rtl="0" eaLnBrk="1" fontAlgn="auto" latinLnBrk="0" hangingPunct="1">
              <a:lnSpc>
                <a:spcPct val="120000"/>
              </a:lnSpc>
              <a:spcBef>
                <a:spcPts val="0"/>
              </a:spcBef>
              <a:spcAft>
                <a:spcPts val="0"/>
              </a:spcAft>
              <a:buClrTx/>
              <a:buSzTx/>
              <a:defRPr/>
            </a:pPr>
            <a:r>
              <a:rPr kumimoji="1" lang="zh-CN" altLang="en-US" sz="1200" dirty="0">
                <a:solidFill>
                  <a:schemeClr val="tx1">
                    <a:lumMod val="75000"/>
                    <a:lumOff val="25000"/>
                  </a:schemeClr>
                </a:solidFill>
                <a:latin typeface="黑体" panose="02010609060101010101" charset="-122"/>
                <a:ea typeface="黑体" panose="02010609060101010101" charset="-122"/>
                <a:cs typeface="Arial" panose="020B0604020202020204" pitchFamily="34" charset="0"/>
                <a:sym typeface="+mn-ea"/>
              </a:rPr>
              <a:t>益生菌干预显著降低了婴幼儿皮疹的发生率，表明益生菌对预防和改善过敏性皮疹具有显著效果</a:t>
            </a:r>
            <a:r>
              <a:rPr kumimoji="1" lang="en-US" altLang="zh-CN" sz="1200" dirty="0">
                <a:solidFill>
                  <a:schemeClr val="tx1">
                    <a:lumMod val="75000"/>
                    <a:lumOff val="25000"/>
                  </a:schemeClr>
                </a:solidFill>
                <a:latin typeface="黑体" panose="02010609060101010101" charset="-122"/>
                <a:ea typeface="黑体" panose="02010609060101010101" charset="-122"/>
                <a:cs typeface="Arial" panose="020B0604020202020204" pitchFamily="34" charset="0"/>
                <a:sym typeface="+mn-ea"/>
              </a:rPr>
              <a:t>。</a:t>
            </a:r>
            <a:endParaRPr kumimoji="1" lang="en-US" altLang="zh-CN" sz="12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sym typeface="+mn-ea"/>
            </a:endParaRPr>
          </a:p>
        </p:txBody>
      </p:sp>
      <p:sp>
        <p:nvSpPr>
          <p:cNvPr id="70" name="文本框 69"/>
          <p:cNvSpPr txBox="1"/>
          <p:nvPr>
            <p:custDataLst>
              <p:tags r:id="rId4"/>
            </p:custDataLst>
          </p:nvPr>
        </p:nvSpPr>
        <p:spPr>
          <a:xfrm>
            <a:off x="9274810" y="1847215"/>
            <a:ext cx="2155190" cy="135826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LRa05</a:t>
            </a:r>
            <a:r>
              <a:rPr kumimoji="1"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干预降低了轻度特应性皮炎患儿的湿疹症状</a:t>
            </a:r>
            <a:r>
              <a:rPr kumimoji="1" lang="en-US" altLang="zh-CN"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a:t>
            </a:r>
            <a:r>
              <a:rPr kumimoji="1"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提高患儿皮肤含水量</a:t>
            </a:r>
            <a:r>
              <a:rPr kumimoji="1" lang="en-US" altLang="zh-CN"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a:t>
            </a:r>
            <a:endParaRPr kumimoji="1" lang="en-US" altLang="zh-CN" sz="12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1" lang="en-US" altLang="zh-CN"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p:txBody>
      </p:sp>
      <p:grpSp>
        <p:nvGrpSpPr>
          <p:cNvPr id="102" name="组合 101"/>
          <p:cNvGrpSpPr/>
          <p:nvPr/>
        </p:nvGrpSpPr>
        <p:grpSpPr>
          <a:xfrm>
            <a:off x="3879731" y="1490828"/>
            <a:ext cx="5130877" cy="2118835"/>
            <a:chOff x="5287021" y="895885"/>
            <a:chExt cx="5964849" cy="2641983"/>
          </a:xfrm>
        </p:grpSpPr>
        <p:sp>
          <p:nvSpPr>
            <p:cNvPr id="103" name="圆角矩形 102"/>
            <p:cNvSpPr/>
            <p:nvPr/>
          </p:nvSpPr>
          <p:spPr>
            <a:xfrm rot="5400000">
              <a:off x="7211791" y="1841298"/>
              <a:ext cx="235556" cy="168369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圆角矩形 103"/>
            <p:cNvSpPr/>
            <p:nvPr/>
          </p:nvSpPr>
          <p:spPr>
            <a:xfrm rot="16200000">
              <a:off x="9784721" y="1955224"/>
              <a:ext cx="301752" cy="18063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5" name="图片 104"/>
            <p:cNvPicPr>
              <a:picLocks noChangeAspect="1"/>
            </p:cNvPicPr>
            <p:nvPr/>
          </p:nvPicPr>
          <p:blipFill>
            <a:blip r:embed="rId5" cstate="email"/>
            <a:stretch>
              <a:fillRect/>
            </a:stretch>
          </p:blipFill>
          <p:spPr>
            <a:xfrm>
              <a:off x="5510599" y="995724"/>
              <a:ext cx="2802391" cy="2420765"/>
            </a:xfrm>
            <a:prstGeom prst="rect">
              <a:avLst/>
            </a:prstGeom>
          </p:spPr>
        </p:pic>
        <p:pic>
          <p:nvPicPr>
            <p:cNvPr id="106" name="图片 105"/>
            <p:cNvPicPr>
              <a:picLocks noChangeAspect="1"/>
            </p:cNvPicPr>
            <p:nvPr/>
          </p:nvPicPr>
          <p:blipFill>
            <a:blip r:embed="rId6" cstate="email"/>
            <a:stretch>
              <a:fillRect/>
            </a:stretch>
          </p:blipFill>
          <p:spPr>
            <a:xfrm>
              <a:off x="8534402" y="895885"/>
              <a:ext cx="2717468" cy="2641983"/>
            </a:xfrm>
            <a:prstGeom prst="rect">
              <a:avLst/>
            </a:prstGeom>
          </p:spPr>
        </p:pic>
        <p:sp>
          <p:nvSpPr>
            <p:cNvPr id="107" name="圆角矩形 106"/>
            <p:cNvSpPr/>
            <p:nvPr/>
          </p:nvSpPr>
          <p:spPr>
            <a:xfrm>
              <a:off x="5287021" y="1312423"/>
              <a:ext cx="432487" cy="169357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文本框 107"/>
            <p:cNvSpPr txBox="1"/>
            <p:nvPr/>
          </p:nvSpPr>
          <p:spPr>
            <a:xfrm rot="16200000">
              <a:off x="4613284" y="1925376"/>
              <a:ext cx="1823983" cy="393583"/>
            </a:xfrm>
            <a:prstGeom prst="rect">
              <a:avLst/>
            </a:prstGeom>
            <a:noFill/>
          </p:spPr>
          <p:txBody>
            <a:bodyPr wrap="square">
              <a:spAutoFit/>
            </a:bodyPr>
            <a:lstStyle/>
            <a:p>
              <a:pPr algn="ctr"/>
              <a:r>
                <a:rPr kumimoji="1" lang="en-US" altLang="zh-CN" sz="800" b="1" dirty="0">
                  <a:latin typeface="Arial" panose="020B0604020202020204" pitchFamily="34" charset="0"/>
                  <a:cs typeface="Arial" panose="020B0604020202020204" pitchFamily="34" charset="0"/>
                </a:rPr>
                <a:t>Improvement in Mild Atopic Dermatitis</a:t>
              </a:r>
              <a:r>
                <a:rPr kumimoji="1" lang="zh-CN" altLang="en-US" sz="800" b="1" dirty="0">
                  <a:latin typeface="Arial" panose="020B0604020202020204" pitchFamily="34" charset="0"/>
                  <a:cs typeface="Arial" panose="020B0604020202020204" pitchFamily="34" charset="0"/>
                </a:rPr>
                <a:t> </a:t>
              </a:r>
              <a:r>
                <a:rPr kumimoji="1" lang="en-US" altLang="zh-CN" sz="800" b="1" dirty="0">
                  <a:latin typeface="Arial" panose="020B0604020202020204" pitchFamily="34" charset="0"/>
                  <a:cs typeface="Arial" panose="020B0604020202020204" pitchFamily="34" charset="0"/>
                </a:rPr>
                <a:t>(%)</a:t>
              </a:r>
              <a:endParaRPr kumimoji="1" lang="zh-CN" altLang="en-US" sz="800" b="1" dirty="0">
                <a:latin typeface="Arial" panose="020B0604020202020204" pitchFamily="34" charset="0"/>
                <a:cs typeface="Arial" panose="020B0604020202020204" pitchFamily="34" charset="0"/>
              </a:endParaRPr>
            </a:p>
          </p:txBody>
        </p:sp>
        <p:sp>
          <p:nvSpPr>
            <p:cNvPr id="109" name="圆角矩形 108"/>
            <p:cNvSpPr/>
            <p:nvPr/>
          </p:nvSpPr>
          <p:spPr>
            <a:xfrm>
              <a:off x="6235726" y="2572441"/>
              <a:ext cx="621897" cy="27834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文本框 109"/>
            <p:cNvSpPr txBox="1"/>
            <p:nvPr/>
          </p:nvSpPr>
          <p:spPr>
            <a:xfrm>
              <a:off x="5642001" y="2624928"/>
              <a:ext cx="1823983" cy="324631"/>
            </a:xfrm>
            <a:prstGeom prst="rect">
              <a:avLst/>
            </a:prstGeom>
            <a:noFill/>
          </p:spPr>
          <p:txBody>
            <a:bodyPr wrap="square">
              <a:spAutoFit/>
            </a:bodyPr>
            <a:lstStyle/>
            <a:p>
              <a:pPr algn="ctr"/>
              <a:r>
                <a:rPr kumimoji="1" lang="zh-CN" altLang="en-US" sz="1100" b="1" dirty="0">
                  <a:solidFill>
                    <a:srgbClr val="C00000"/>
                  </a:solidFill>
                  <a:latin typeface="Arial" panose="020B0604020202020204" pitchFamily="34" charset="0"/>
                  <a:cs typeface="Arial" panose="020B0604020202020204" pitchFamily="34" charset="0"/>
                </a:rPr>
                <a:t>无增长</a:t>
              </a:r>
              <a:endParaRPr kumimoji="1" lang="zh-CN" altLang="en-US" sz="1100" b="1" dirty="0">
                <a:solidFill>
                  <a:srgbClr val="C00000"/>
                </a:solidFill>
                <a:latin typeface="Arial" panose="020B0604020202020204" pitchFamily="34" charset="0"/>
                <a:cs typeface="Arial" panose="020B0604020202020204" pitchFamily="34" charset="0"/>
              </a:endParaRPr>
            </a:p>
          </p:txBody>
        </p:sp>
        <p:sp>
          <p:nvSpPr>
            <p:cNvPr id="111" name="圆角矩形 110"/>
            <p:cNvSpPr/>
            <p:nvPr/>
          </p:nvSpPr>
          <p:spPr>
            <a:xfrm>
              <a:off x="10316853" y="2075482"/>
              <a:ext cx="595332" cy="412445"/>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2" name="圆角矩形 111"/>
            <p:cNvSpPr/>
            <p:nvPr/>
          </p:nvSpPr>
          <p:spPr>
            <a:xfrm>
              <a:off x="7332782" y="3220453"/>
              <a:ext cx="641383" cy="2616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p:cNvSpPr txBox="1"/>
            <p:nvPr/>
          </p:nvSpPr>
          <p:spPr>
            <a:xfrm>
              <a:off x="7333347" y="3182556"/>
              <a:ext cx="643722" cy="170234"/>
            </a:xfrm>
            <a:prstGeom prst="rect">
              <a:avLst/>
            </a:prstGeom>
            <a:noFill/>
          </p:spPr>
          <p:txBody>
            <a:bodyPr wrap="square">
              <a:noAutofit/>
            </a:bodyPr>
            <a:lstStyle/>
            <a:p>
              <a:pPr algn="ctr"/>
              <a:r>
                <a:rPr kumimoji="1" lang="en-US" altLang="zh-CN" sz="600" b="1" dirty="0">
                  <a:solidFill>
                    <a:schemeClr val="tx1"/>
                  </a:solidFill>
                  <a:latin typeface="Arial" panose="020B0604020202020204" pitchFamily="34" charset="0"/>
                  <a:cs typeface="Arial" panose="020B0604020202020204" pitchFamily="34" charset="0"/>
                </a:rPr>
                <a:t>Probiotic</a:t>
              </a:r>
              <a:endParaRPr kumimoji="1" lang="en-US" altLang="zh-CN" sz="600" b="1" dirty="0">
                <a:solidFill>
                  <a:schemeClr val="tx1"/>
                </a:solidFill>
                <a:latin typeface="Arial" panose="020B0604020202020204" pitchFamily="34" charset="0"/>
                <a:cs typeface="Arial" panose="020B0604020202020204" pitchFamily="34" charset="0"/>
              </a:endParaRPr>
            </a:p>
          </p:txBody>
        </p:sp>
        <p:sp>
          <p:nvSpPr>
            <p:cNvPr id="114" name="圆角矩形 113"/>
            <p:cNvSpPr/>
            <p:nvPr/>
          </p:nvSpPr>
          <p:spPr>
            <a:xfrm>
              <a:off x="8343131" y="1506890"/>
              <a:ext cx="412596" cy="141653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p:cNvSpPr txBox="1"/>
            <p:nvPr/>
          </p:nvSpPr>
          <p:spPr>
            <a:xfrm rot="16200000">
              <a:off x="7715796" y="1814639"/>
              <a:ext cx="1823983" cy="393583"/>
            </a:xfrm>
            <a:prstGeom prst="rect">
              <a:avLst/>
            </a:prstGeom>
            <a:noFill/>
          </p:spPr>
          <p:txBody>
            <a:bodyPr wrap="square">
              <a:spAutoFit/>
            </a:bodyPr>
            <a:lstStyle/>
            <a:p>
              <a:pPr algn="ctr"/>
              <a:r>
                <a:rPr kumimoji="1" lang="en-US" altLang="zh-CN" sz="800" b="1" dirty="0">
                  <a:latin typeface="Arial" panose="020B0604020202020204" pitchFamily="34" charset="0"/>
                  <a:cs typeface="Arial" panose="020B0604020202020204" pitchFamily="34" charset="0"/>
                </a:rPr>
                <a:t>Skin Hydration Index Change</a:t>
              </a:r>
              <a:r>
                <a:rPr kumimoji="1" lang="zh-CN" altLang="en-US" sz="800" b="1" dirty="0">
                  <a:latin typeface="Arial" panose="020B0604020202020204" pitchFamily="34" charset="0"/>
                  <a:cs typeface="Arial" panose="020B0604020202020204" pitchFamily="34" charset="0"/>
                </a:rPr>
                <a:t> </a:t>
              </a:r>
              <a:r>
                <a:rPr kumimoji="1" lang="en-US" altLang="zh-CN" sz="800" b="1" dirty="0">
                  <a:latin typeface="Arial" panose="020B0604020202020204" pitchFamily="34" charset="0"/>
                  <a:cs typeface="Arial" panose="020B0604020202020204" pitchFamily="34" charset="0"/>
                </a:rPr>
                <a:t>(%)</a:t>
              </a:r>
              <a:endParaRPr kumimoji="1" lang="zh-CN" altLang="en-US" sz="800" b="1" dirty="0">
                <a:latin typeface="Arial" panose="020B0604020202020204" pitchFamily="34" charset="0"/>
                <a:cs typeface="Arial" panose="020B0604020202020204" pitchFamily="34" charset="0"/>
              </a:endParaRPr>
            </a:p>
          </p:txBody>
        </p:sp>
      </p:grpSp>
      <p:pic>
        <p:nvPicPr>
          <p:cNvPr id="116" name="图片 115"/>
          <p:cNvPicPr>
            <a:picLocks noChangeAspect="1"/>
          </p:cNvPicPr>
          <p:nvPr/>
        </p:nvPicPr>
        <p:blipFill>
          <a:blip r:embed="rId7" cstate="email"/>
          <a:stretch>
            <a:fillRect/>
          </a:stretch>
        </p:blipFill>
        <p:spPr>
          <a:xfrm>
            <a:off x="4009634" y="4072746"/>
            <a:ext cx="1893598" cy="2062056"/>
          </a:xfrm>
          <a:prstGeom prst="rect">
            <a:avLst/>
          </a:prstGeom>
        </p:spPr>
      </p:pic>
      <p:pic>
        <p:nvPicPr>
          <p:cNvPr id="117" name="图片 116"/>
          <p:cNvPicPr>
            <a:picLocks noChangeAspect="1"/>
          </p:cNvPicPr>
          <p:nvPr/>
        </p:nvPicPr>
        <p:blipFill>
          <a:blip r:embed="rId8" cstate="email"/>
          <a:stretch>
            <a:fillRect/>
          </a:stretch>
        </p:blipFill>
        <p:spPr>
          <a:xfrm>
            <a:off x="6060532" y="4069485"/>
            <a:ext cx="3371899" cy="2224394"/>
          </a:xfrm>
          <a:prstGeom prst="rect">
            <a:avLst/>
          </a:prstGeom>
        </p:spPr>
      </p:pic>
      <p:sp>
        <p:nvSpPr>
          <p:cNvPr id="119" name="圆角矩形 118"/>
          <p:cNvSpPr/>
          <p:nvPr/>
        </p:nvSpPr>
        <p:spPr>
          <a:xfrm>
            <a:off x="6060532" y="4545485"/>
            <a:ext cx="196830" cy="82912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文本框 119"/>
          <p:cNvSpPr txBox="1"/>
          <p:nvPr/>
        </p:nvSpPr>
        <p:spPr>
          <a:xfrm rot="16200000">
            <a:off x="5246790" y="4779691"/>
            <a:ext cx="1462810" cy="430887"/>
          </a:xfrm>
          <a:prstGeom prst="rect">
            <a:avLst/>
          </a:prstGeom>
          <a:noFill/>
        </p:spPr>
        <p:txBody>
          <a:bodyPr wrap="square">
            <a:spAutoFit/>
          </a:bodyPr>
          <a:lstStyle/>
          <a:p>
            <a:pPr algn="ctr"/>
            <a:r>
              <a:rPr kumimoji="1" lang="en-US" altLang="zh-CN" sz="1100" b="1" dirty="0">
                <a:latin typeface="Arial" panose="020B0604020202020204" pitchFamily="34" charset="0"/>
                <a:cs typeface="Arial" panose="020B0604020202020204" pitchFamily="34" charset="0"/>
              </a:rPr>
              <a:t>Bowel Movement Frequency</a:t>
            </a:r>
            <a:endParaRPr kumimoji="1" lang="zh-CN" altLang="en-US" sz="1100" b="1" dirty="0">
              <a:latin typeface="Arial" panose="020B0604020202020204" pitchFamily="34" charset="0"/>
              <a:cs typeface="Arial" panose="020B0604020202020204" pitchFamily="34" charset="0"/>
            </a:endParaRPr>
          </a:p>
        </p:txBody>
      </p:sp>
      <p:sp>
        <p:nvSpPr>
          <p:cNvPr id="121" name="圆角矩形 120"/>
          <p:cNvSpPr/>
          <p:nvPr/>
        </p:nvSpPr>
        <p:spPr>
          <a:xfrm>
            <a:off x="3888105" y="4718050"/>
            <a:ext cx="337820" cy="8293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文本框 121"/>
          <p:cNvSpPr txBox="1"/>
          <p:nvPr/>
        </p:nvSpPr>
        <p:spPr>
          <a:xfrm rot="16200000">
            <a:off x="3343544" y="5066779"/>
            <a:ext cx="1462810" cy="215444"/>
          </a:xfrm>
          <a:prstGeom prst="rect">
            <a:avLst/>
          </a:prstGeom>
          <a:noFill/>
        </p:spPr>
        <p:txBody>
          <a:bodyPr wrap="square">
            <a:spAutoFit/>
          </a:bodyPr>
          <a:lstStyle/>
          <a:p>
            <a:pPr algn="ctr"/>
            <a:r>
              <a:rPr kumimoji="1" lang="en-US" altLang="zh-CN" sz="800" b="1" dirty="0">
                <a:latin typeface="Arial" panose="020B0604020202020204" pitchFamily="34" charset="0"/>
                <a:cs typeface="Arial" panose="020B0604020202020204" pitchFamily="34" charset="0"/>
              </a:rPr>
              <a:t>Incidence of Rash</a:t>
            </a:r>
            <a:r>
              <a:rPr kumimoji="1" lang="zh-CN" altLang="en-US" sz="800" b="1" dirty="0">
                <a:latin typeface="Arial" panose="020B0604020202020204" pitchFamily="34" charset="0"/>
                <a:cs typeface="Arial" panose="020B0604020202020204" pitchFamily="34" charset="0"/>
              </a:rPr>
              <a:t>  </a:t>
            </a:r>
            <a:r>
              <a:rPr kumimoji="1" lang="en-US" altLang="zh-CN" sz="800" b="1" dirty="0">
                <a:latin typeface="Arial" panose="020B0604020202020204" pitchFamily="34" charset="0"/>
                <a:cs typeface="Arial" panose="020B0604020202020204" pitchFamily="34" charset="0"/>
              </a:rPr>
              <a:t>(%)</a:t>
            </a:r>
            <a:endParaRPr kumimoji="1" lang="zh-CN" altLang="en-US" sz="800" b="1" dirty="0">
              <a:latin typeface="Arial" panose="020B0604020202020204" pitchFamily="34" charset="0"/>
              <a:cs typeface="Arial" panose="020B0604020202020204" pitchFamily="34" charset="0"/>
            </a:endParaRPr>
          </a:p>
        </p:txBody>
      </p:sp>
      <p:sp>
        <p:nvSpPr>
          <p:cNvPr id="123" name="圆角矩形 122"/>
          <p:cNvSpPr/>
          <p:nvPr/>
        </p:nvSpPr>
        <p:spPr>
          <a:xfrm flipV="1">
            <a:off x="4349115" y="5955030"/>
            <a:ext cx="1364615" cy="21082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4" name="文本框 123"/>
          <p:cNvSpPr txBox="1"/>
          <p:nvPr/>
        </p:nvSpPr>
        <p:spPr>
          <a:xfrm>
            <a:off x="4110381" y="5939192"/>
            <a:ext cx="892723" cy="184666"/>
          </a:xfrm>
          <a:prstGeom prst="rect">
            <a:avLst/>
          </a:prstGeom>
          <a:noFill/>
        </p:spPr>
        <p:txBody>
          <a:bodyPr wrap="square">
            <a:spAutoFit/>
          </a:bodyPr>
          <a:lstStyle/>
          <a:p>
            <a:pPr algn="ctr"/>
            <a:r>
              <a:rPr kumimoji="1" lang="en-US" altLang="zh-CN" sz="600" b="1" dirty="0">
                <a:latin typeface="Arial" panose="020B0604020202020204" pitchFamily="34" charset="0"/>
                <a:cs typeface="Arial" panose="020B0604020202020204" pitchFamily="34" charset="0"/>
              </a:rPr>
              <a:t>No intervention</a:t>
            </a:r>
            <a:endParaRPr kumimoji="1" lang="zh-CN" altLang="en-US" sz="600" b="1" dirty="0">
              <a:latin typeface="Arial" panose="020B0604020202020204" pitchFamily="34" charset="0"/>
              <a:cs typeface="Arial" panose="020B0604020202020204" pitchFamily="34" charset="0"/>
            </a:endParaRPr>
          </a:p>
        </p:txBody>
      </p:sp>
      <p:sp>
        <p:nvSpPr>
          <p:cNvPr id="125" name="文本框 124"/>
          <p:cNvSpPr txBox="1"/>
          <p:nvPr/>
        </p:nvSpPr>
        <p:spPr>
          <a:xfrm>
            <a:off x="4572622" y="5936663"/>
            <a:ext cx="892723" cy="184666"/>
          </a:xfrm>
          <a:prstGeom prst="rect">
            <a:avLst/>
          </a:prstGeom>
          <a:noFill/>
        </p:spPr>
        <p:txBody>
          <a:bodyPr wrap="square">
            <a:spAutoFit/>
          </a:bodyPr>
          <a:lstStyle/>
          <a:p>
            <a:pPr algn="ctr"/>
            <a:r>
              <a:rPr kumimoji="1" lang="en-US" altLang="zh-CN" sz="600" b="1" dirty="0">
                <a:latin typeface="Arial" panose="020B0604020202020204" pitchFamily="34" charset="0"/>
                <a:cs typeface="Arial" panose="020B0604020202020204" pitchFamily="34" charset="0"/>
              </a:rPr>
              <a:t>Placebo</a:t>
            </a:r>
            <a:endParaRPr kumimoji="1" lang="zh-CN" altLang="en-US" sz="600" b="1" dirty="0">
              <a:latin typeface="Arial" panose="020B0604020202020204" pitchFamily="34" charset="0"/>
              <a:cs typeface="Arial" panose="020B0604020202020204" pitchFamily="34" charset="0"/>
            </a:endParaRPr>
          </a:p>
        </p:txBody>
      </p:sp>
      <p:sp>
        <p:nvSpPr>
          <p:cNvPr id="126" name="文本框 125"/>
          <p:cNvSpPr txBox="1"/>
          <p:nvPr/>
        </p:nvSpPr>
        <p:spPr>
          <a:xfrm>
            <a:off x="4978642" y="5939943"/>
            <a:ext cx="892723" cy="184666"/>
          </a:xfrm>
          <a:prstGeom prst="rect">
            <a:avLst/>
          </a:prstGeom>
          <a:noFill/>
        </p:spPr>
        <p:txBody>
          <a:bodyPr wrap="square">
            <a:spAutoFit/>
          </a:bodyPr>
          <a:lstStyle/>
          <a:p>
            <a:pPr algn="ctr"/>
            <a:r>
              <a:rPr kumimoji="1" lang="en-US" altLang="zh-CN" sz="600" b="1" dirty="0">
                <a:latin typeface="Arial" panose="020B0604020202020204" pitchFamily="34" charset="0"/>
                <a:cs typeface="Arial" panose="020B0604020202020204" pitchFamily="34" charset="0"/>
              </a:rPr>
              <a:t>Probiotic</a:t>
            </a:r>
            <a:endParaRPr kumimoji="1" lang="zh-CN" altLang="en-US" sz="600" b="1" dirty="0">
              <a:latin typeface="Arial" panose="020B0604020202020204" pitchFamily="34" charset="0"/>
              <a:cs typeface="Arial" panose="020B0604020202020204" pitchFamily="34" charset="0"/>
            </a:endParaRPr>
          </a:p>
        </p:txBody>
      </p:sp>
      <p:sp>
        <p:nvSpPr>
          <p:cNvPr id="154" name="圆角矩形 153"/>
          <p:cNvSpPr/>
          <p:nvPr/>
        </p:nvSpPr>
        <p:spPr>
          <a:xfrm rot="5400000">
            <a:off x="8966835" y="5904230"/>
            <a:ext cx="324485" cy="60896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文本框 154"/>
          <p:cNvSpPr txBox="1"/>
          <p:nvPr/>
        </p:nvSpPr>
        <p:spPr>
          <a:xfrm>
            <a:off x="8655050" y="6045835"/>
            <a:ext cx="829310" cy="229870"/>
          </a:xfrm>
          <a:prstGeom prst="rect">
            <a:avLst/>
          </a:prstGeom>
          <a:noFill/>
        </p:spPr>
        <p:txBody>
          <a:bodyPr wrap="square">
            <a:spAutoFit/>
          </a:bodyPr>
          <a:lstStyle/>
          <a:p>
            <a:pPr algn="ctr"/>
            <a:r>
              <a:rPr kumimoji="1" lang="en-US" altLang="zh-CN" sz="900" b="1" dirty="0">
                <a:latin typeface="Arial" panose="020B0604020202020204" pitchFamily="34" charset="0"/>
                <a:cs typeface="Arial" panose="020B0604020202020204" pitchFamily="34" charset="0"/>
              </a:rPr>
              <a:t>Probiotic</a:t>
            </a:r>
            <a:endParaRPr kumimoji="1" lang="zh-CN" altLang="en-US" sz="900" b="1" dirty="0">
              <a:latin typeface="Arial" panose="020B0604020202020204" pitchFamily="34" charset="0"/>
              <a:cs typeface="Arial" panose="020B0604020202020204" pitchFamily="34" charset="0"/>
            </a:endParaRPr>
          </a:p>
        </p:txBody>
      </p:sp>
      <p:sp>
        <p:nvSpPr>
          <p:cNvPr id="156" name="矩形 155"/>
          <p:cNvSpPr/>
          <p:nvPr/>
        </p:nvSpPr>
        <p:spPr>
          <a:xfrm>
            <a:off x="6765290" y="5844540"/>
            <a:ext cx="2393315" cy="2019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7" name="文本框 156"/>
          <p:cNvSpPr txBox="1"/>
          <p:nvPr/>
        </p:nvSpPr>
        <p:spPr>
          <a:xfrm>
            <a:off x="6765290" y="5844540"/>
            <a:ext cx="2312035" cy="201930"/>
          </a:xfrm>
          <a:prstGeom prst="rect">
            <a:avLst/>
          </a:prstGeom>
          <a:noFill/>
        </p:spPr>
        <p:txBody>
          <a:bodyPr wrap="square" rtlCol="0">
            <a:noAutofit/>
          </a:bodyPr>
          <a:p>
            <a:r>
              <a:rPr lang="en-US" altLang="zh-CN" sz="900"/>
              <a:t>Day28                 Day56                  Day64</a:t>
            </a:r>
            <a:endParaRPr lang="en-US" altLang="zh-CN" sz="9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735820" cy="398780"/>
            <a:chOff x="400" y="1020"/>
            <a:chExt cx="15332"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397"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婴幼儿肠道免疫支持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圆角矩形 1"/>
          <p:cNvSpPr/>
          <p:nvPr userDrawn="1"/>
        </p:nvSpPr>
        <p:spPr>
          <a:xfrm>
            <a:off x="506095" y="2353310"/>
            <a:ext cx="11179810" cy="1812925"/>
          </a:xfrm>
          <a:prstGeom prst="roundRect">
            <a:avLst>
              <a:gd name="adj" fmla="val 6306"/>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userDrawn="1">
            <p:custDataLst>
              <p:tags r:id="rId1"/>
            </p:custDataLst>
          </p:nvPr>
        </p:nvSpPr>
        <p:spPr>
          <a:xfrm>
            <a:off x="617855" y="4997607"/>
            <a:ext cx="4102682" cy="275590"/>
          </a:xfrm>
          <a:prstGeom prst="rect">
            <a:avLst/>
          </a:prstGeom>
          <a:noFill/>
        </p:spPr>
        <p:txBody>
          <a:bodyPr wrap="square" rtlCol="0">
            <a:spAutoFit/>
          </a:bodyPr>
          <a:p>
            <a:r>
              <a:rPr kumimoji="1" lang="en-US" altLang="zh-CN" sz="1200" b="1" dirty="0">
                <a:solidFill>
                  <a:srgbClr val="462B6B"/>
                </a:solidFill>
                <a:latin typeface="Arial" panose="020B0604020202020204" pitchFamily="34" charset="0"/>
                <a:cs typeface="Arial" panose="020B0604020202020204" pitchFamily="34" charset="0"/>
                <a:sym typeface="+mn-ea"/>
              </a:rPr>
              <a:t>临床研究</a:t>
            </a:r>
            <a:endParaRPr kumimoji="1" lang="en-US" altLang="zh-CN" sz="1200" b="1" dirty="0">
              <a:solidFill>
                <a:srgbClr val="462B6B"/>
              </a:solidFill>
              <a:latin typeface="Arial" panose="020B0604020202020204" pitchFamily="34" charset="0"/>
              <a:ea typeface="黑体" panose="02010609060101010101" charset="-122"/>
              <a:cs typeface="Arial" panose="020B0604020202020204" pitchFamily="34" charset="0"/>
              <a:sym typeface="+mn-ea"/>
            </a:endParaRPr>
          </a:p>
        </p:txBody>
      </p:sp>
      <p:sp>
        <p:nvSpPr>
          <p:cNvPr id="4" name="文本框 3"/>
          <p:cNvSpPr txBox="1"/>
          <p:nvPr userDrawn="1"/>
        </p:nvSpPr>
        <p:spPr>
          <a:xfrm>
            <a:off x="617855" y="4526280"/>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2" name="文本框 31"/>
          <p:cNvSpPr txBox="1"/>
          <p:nvPr/>
        </p:nvSpPr>
        <p:spPr>
          <a:xfrm>
            <a:off x="617855" y="1370330"/>
            <a:ext cx="6481445" cy="975995"/>
          </a:xfrm>
          <a:prstGeom prst="rect">
            <a:avLst/>
          </a:prstGeom>
          <a:noFill/>
        </p:spPr>
        <p:txBody>
          <a:bodyPr wrap="square" rtlCol="0">
            <a:noAutofit/>
          </a:bodyPr>
          <a:lstStyle/>
          <a:p>
            <a:pPr indent="0" fontAlgn="auto">
              <a:lnSpc>
                <a:spcPct val="150000"/>
              </a:lnSpc>
            </a:pPr>
            <a:r>
              <a:rPr lang="en-US" altLang="zh-CN" sz="1200">
                <a:solidFill>
                  <a:srgbClr val="462B6B"/>
                </a:solidFill>
                <a:latin typeface="Arial" panose="020B0604020202020204" pitchFamily="34" charset="0"/>
                <a:cs typeface="Arial" panose="020B0604020202020204" pitchFamily="34" charset="0"/>
                <a:sym typeface="+mn-ea"/>
              </a:rPr>
              <a:t>动物双歧杆菌乳亚种 BLa80;</a:t>
            </a:r>
            <a:r>
              <a:rPr lang="en-US" altLang="zh-CN" sz="1200" b="1">
                <a:solidFill>
                  <a:srgbClr val="462B6B"/>
                </a:solidFill>
                <a:latin typeface="Arial" panose="020B0604020202020204" pitchFamily="34" charset="0"/>
                <a:cs typeface="Arial" panose="020B0604020202020204" pitchFamily="34" charset="0"/>
                <a:sym typeface="+mn-ea"/>
              </a:rPr>
              <a:t> </a:t>
            </a:r>
            <a:endParaRPr lang="en-US" altLang="zh-CN" sz="1200" b="1">
              <a:solidFill>
                <a:srgbClr val="462B6B"/>
              </a:solidFill>
              <a:latin typeface="Arial" panose="020B0604020202020204" pitchFamily="34" charset="0"/>
              <a:cs typeface="Arial" panose="020B0604020202020204" pitchFamily="34" charset="0"/>
              <a:sym typeface="+mn-ea"/>
            </a:endParaRPr>
          </a:p>
          <a:p>
            <a:pPr indent="0" fontAlgn="auto">
              <a:lnSpc>
                <a:spcPct val="150000"/>
              </a:lnSpc>
            </a:pPr>
            <a:r>
              <a:rPr lang="en-US" altLang="zh-CN" sz="1200">
                <a:solidFill>
                  <a:srgbClr val="462B6B"/>
                </a:solidFill>
                <a:latin typeface="Arial" panose="020B0604020202020204" pitchFamily="34" charset="0"/>
                <a:cs typeface="Arial" panose="020B0604020202020204" pitchFamily="34" charset="0"/>
                <a:sym typeface="+mn-ea"/>
              </a:rPr>
              <a:t>鼠李糖乳酪杆菌 LRa05</a:t>
            </a:r>
            <a:endParaRPr kumimoji="1" lang="en-US" altLang="zh-CN" sz="1200" b="1" dirty="0">
              <a:solidFill>
                <a:srgbClr val="462B6B"/>
              </a:solidFill>
              <a:latin typeface="Arial" panose="020B0604020202020204" pitchFamily="34" charset="0"/>
              <a:cs typeface="Arial" panose="020B0604020202020204" pitchFamily="34" charset="0"/>
              <a:sym typeface="+mn-ea"/>
            </a:endParaRPr>
          </a:p>
        </p:txBody>
      </p:sp>
      <p:grpSp>
        <p:nvGrpSpPr>
          <p:cNvPr id="6" name="组合 5"/>
          <p:cNvGrpSpPr/>
          <p:nvPr userDrawn="1"/>
        </p:nvGrpSpPr>
        <p:grpSpPr>
          <a:xfrm>
            <a:off x="8791575" y="3054350"/>
            <a:ext cx="2490470" cy="847090"/>
            <a:chOff x="13645" y="4359"/>
            <a:chExt cx="3922" cy="1334"/>
          </a:xfrm>
        </p:grpSpPr>
        <p:cxnSp>
          <p:nvCxnSpPr>
            <p:cNvPr id="11" name="直接连接符 10"/>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4845" y="4359"/>
              <a:ext cx="2722" cy="1334"/>
              <a:chOff x="13645" y="4359"/>
              <a:chExt cx="3922" cy="1334"/>
            </a:xfrm>
          </p:grpSpPr>
          <p:cxnSp>
            <p:nvCxnSpPr>
              <p:cNvPr id="18" name="直接连接符 17"/>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703626" y="2828341"/>
            <a:ext cx="5814800" cy="1383665"/>
          </a:xfrm>
          <a:prstGeom prst="rect">
            <a:avLst/>
          </a:prstGeom>
          <a:noFill/>
        </p:spPr>
        <p:txBody>
          <a:bodyPr wrap="square" rtlCol="0">
            <a:no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增强免疫防御能力</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富集肠道微生物群中与免疫调节相关的功能基因</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提升肠道微生物种类</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717165"/>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2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3097530"/>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836887" y="2462128"/>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1" name="文本框 30"/>
          <p:cNvSpPr txBox="1"/>
          <p:nvPr/>
        </p:nvSpPr>
        <p:spPr>
          <a:xfrm>
            <a:off x="8791575" y="356425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3" name="文本框 22"/>
          <p:cNvSpPr txBox="1"/>
          <p:nvPr/>
        </p:nvSpPr>
        <p:spPr>
          <a:xfrm>
            <a:off x="8791575" y="1330325"/>
            <a:ext cx="2942590" cy="1139190"/>
          </a:xfrm>
          <a:prstGeom prst="rect">
            <a:avLst/>
          </a:prstGeom>
          <a:noFill/>
        </p:spPr>
        <p:txBody>
          <a:bodyPr wrap="square" rtlCol="0">
            <a:noAutofit/>
          </a:bodyPr>
          <a:p>
            <a:pPr>
              <a:lnSpc>
                <a:spcPct val="150000"/>
              </a:lnSpc>
              <a:spcBef>
                <a:spcPts val="0"/>
              </a:spcBef>
              <a:spcAft>
                <a:spcPts val="0"/>
              </a:spcAft>
            </a:pPr>
            <a:r>
              <a:rPr lang="en-US" altLang="zh-CN" sz="1200" b="1">
                <a:solidFill>
                  <a:schemeClr val="tx1">
                    <a:lumMod val="75000"/>
                    <a:lumOff val="25000"/>
                  </a:schemeClr>
                </a:solidFill>
              </a:rPr>
              <a:t>辅</a:t>
            </a:r>
            <a:r>
              <a:rPr lang="en-US" altLang="zh-CN" sz="1200" b="1">
                <a:solidFill>
                  <a:schemeClr val="tx1">
                    <a:lumMod val="75000"/>
                    <a:lumOff val="25000"/>
                  </a:schemeClr>
                </a:solidFill>
              </a:rPr>
              <a:t>料: </a:t>
            </a:r>
            <a:r>
              <a:rPr lang="en-US" altLang="zh-CN" sz="1200">
                <a:solidFill>
                  <a:schemeClr val="tx1">
                    <a:lumMod val="75000"/>
                    <a:lumOff val="25000"/>
                  </a:schemeClr>
                </a:solidFill>
                <a:sym typeface="+mn-ea"/>
              </a:rPr>
              <a:t>低聚果糖</a:t>
            </a:r>
            <a:r>
              <a:rPr lang="en-US" altLang="zh-CN" sz="1200">
                <a:solidFill>
                  <a:schemeClr val="tx1">
                    <a:lumMod val="75000"/>
                    <a:lumOff val="25000"/>
                  </a:schemeClr>
                </a:solidFill>
                <a:sym typeface="+mn-ea"/>
              </a:rPr>
              <a:t>; 低聚半乳糖; 抗性糊精;  2'-岩藻糖基乳糖（2'-FL）; 麦芽糊精</a:t>
            </a:r>
            <a:endParaRPr lang="zh-CN" altLang="en-US" sz="1200">
              <a:solidFill>
                <a:schemeClr val="tx1">
                  <a:lumMod val="75000"/>
                  <a:lumOff val="25000"/>
                </a:schemeClr>
              </a:solidFill>
            </a:endParaRPr>
          </a:p>
        </p:txBody>
      </p:sp>
      <p:graphicFrame>
        <p:nvGraphicFramePr>
          <p:cNvPr id="37" name="表格 36"/>
          <p:cNvGraphicFramePr/>
          <p:nvPr userDrawn="1"/>
        </p:nvGraphicFramePr>
        <p:xfrm>
          <a:off x="703580" y="5631180"/>
          <a:ext cx="6816090" cy="280670"/>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lang="fr-FR" sz="900" dirty="0">
                          <a:solidFill>
                            <a:srgbClr val="462B6B"/>
                          </a:solidFill>
                          <a:latin typeface="Arial" panose="020B0604020202020204" pitchFamily="34" charset="0"/>
                          <a:ea typeface="黑体" panose="02010609060101010101" charset="-122"/>
                          <a:cs typeface="Arial" panose="020B0604020202020204" pitchFamily="34" charset="0"/>
                          <a:sym typeface="+mn-ea"/>
                        </a:rPr>
                        <a:t>BLa80:</a:t>
                      </a:r>
                      <a:r>
                        <a:rPr lang="fr-FR" sz="9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fr-FR"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ChiCTR2100053699</a:t>
                      </a:r>
                      <a:endParaRPr lang="fr-FR"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lang="fr-FR"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ChiCTR2300074</a:t>
                      </a:r>
                      <a:r>
                        <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956</a:t>
                      </a: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a:buNone/>
                      </a:pPr>
                      <a:r>
                        <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NCT06412042</a:t>
                      </a:r>
                      <a:endParaRPr kumimoji="1"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fr-FR" sz="900" dirty="0">
                          <a:solidFill>
                            <a:srgbClr val="462B6B"/>
                          </a:solidFill>
                          <a:latin typeface="Arial" panose="020B0604020202020204" pitchFamily="34" charset="0"/>
                          <a:ea typeface="黑体" panose="02010609060101010101" charset="-122"/>
                          <a:cs typeface="Arial" panose="020B0604020202020204" pitchFamily="34" charset="0"/>
                          <a:sym typeface="+mn-ea"/>
                        </a:rPr>
                        <a:t>LRa05: </a:t>
                      </a:r>
                      <a:r>
                        <a:rPr lang="fr-FR"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ChiCTR2100053700</a:t>
                      </a:r>
                      <a:endParaRPr lang="fr-FR" sz="900" b="0" kern="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buNone/>
                      </a:pPr>
                      <a:endParaRPr kumimoji="1" lang="fr-FR" altLang="zh-CN" sz="900" b="0" kern="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7359015" y="6000115"/>
            <a:ext cx="4683125" cy="72072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圆角矩形 16"/>
          <p:cNvSpPr/>
          <p:nvPr/>
        </p:nvSpPr>
        <p:spPr>
          <a:xfrm>
            <a:off x="4203065" y="1521460"/>
            <a:ext cx="7522210" cy="4592955"/>
          </a:xfrm>
          <a:prstGeom prst="roundRect">
            <a:avLst>
              <a:gd name="adj" fmla="val 5726"/>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9939655" cy="398780"/>
            <a:chOff x="400" y="1020"/>
            <a:chExt cx="1565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71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婴幼儿肠道免疫支持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909955" y="1852930"/>
            <a:ext cx="2944495" cy="2828290"/>
          </a:xfrm>
          <a:prstGeom prst="roundRect">
            <a:avLst>
              <a:gd name="adj" fmla="val 5726"/>
            </a:avLst>
          </a:prstGeom>
          <a:solidFill>
            <a:schemeClr val="bg1"/>
          </a:solidFill>
          <a:ln>
            <a:solidFill>
              <a:srgbClr val="FFE4F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56" name="文本框 55"/>
          <p:cNvSpPr txBox="1"/>
          <p:nvPr/>
        </p:nvSpPr>
        <p:spPr>
          <a:xfrm>
            <a:off x="1028383" y="2053716"/>
            <a:ext cx="2341880" cy="368300"/>
          </a:xfrm>
          <a:prstGeom prst="rect">
            <a:avLst/>
          </a:prstGeom>
          <a:noFill/>
        </p:spPr>
        <p:txBody>
          <a:bodyPr wrap="square">
            <a:sp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462B6B"/>
                </a:solidFill>
                <a:effectLst/>
                <a:uLnTx/>
                <a:uFillTx/>
                <a:latin typeface="Arial" panose="020B0604020202020204" pitchFamily="34" charset="0"/>
                <a:ea typeface="黑体" panose="02010609060101010101" charset="-122"/>
                <a:cs typeface="Arial" panose="020B0604020202020204" pitchFamily="34" charset="0"/>
              </a:rPr>
              <a:t>研究成果</a:t>
            </a:r>
            <a:endParaRPr kumimoji="0" lang="en-US" altLang="zh-CN" sz="1800" b="1" i="0" u="none" strike="noStrike" kern="1200" cap="none" spc="0" normalizeH="0" baseline="0" noProof="0" dirty="0">
              <a:ln>
                <a:noFill/>
              </a:ln>
              <a:solidFill>
                <a:srgbClr val="462B6B"/>
              </a:solidFill>
              <a:effectLst/>
              <a:uLnTx/>
              <a:uFillTx/>
              <a:latin typeface="Arial" panose="020B0604020202020204" pitchFamily="34" charset="0"/>
              <a:ea typeface="黑体" panose="02010609060101010101" charset="-122"/>
              <a:cs typeface="Arial" panose="020B0604020202020204" pitchFamily="34" charset="0"/>
            </a:endParaRPr>
          </a:p>
        </p:txBody>
      </p:sp>
      <p:grpSp>
        <p:nvGrpSpPr>
          <p:cNvPr id="11" name="组合 10"/>
          <p:cNvGrpSpPr/>
          <p:nvPr>
            <p:custDataLst>
              <p:tags r:id="rId1"/>
            </p:custDataLst>
          </p:nvPr>
        </p:nvGrpSpPr>
        <p:grpSpPr>
          <a:xfrm>
            <a:off x="4203023" y="1521418"/>
            <a:ext cx="1113790" cy="368300"/>
            <a:chOff x="6824" y="1786"/>
            <a:chExt cx="1754" cy="580"/>
          </a:xfrm>
        </p:grpSpPr>
        <p:sp>
          <p:nvSpPr>
            <p:cNvPr id="8" name="文本框 7"/>
            <p:cNvSpPr txBox="1"/>
            <p:nvPr>
              <p:custDataLst>
                <p:tags r:id="rId2"/>
              </p:custDataLst>
            </p:nvPr>
          </p:nvSpPr>
          <p:spPr>
            <a:xfrm>
              <a:off x="6824" y="1786"/>
              <a:ext cx="1754" cy="580"/>
            </a:xfrm>
            <a:prstGeom prst="rect">
              <a:avLst/>
            </a:prstGeom>
            <a:noFill/>
            <a:ln>
              <a:noFill/>
            </a:ln>
          </p:spPr>
          <p:txBody>
            <a:bodyPr wrap="square" rtlCol="0">
              <a:spAutoFit/>
            </a:bodyPr>
            <a:p>
              <a:pPr algn="ctr"/>
              <a:r>
                <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7 天</a:t>
              </a:r>
              <a:endParaRPr lang="en-US" altLang="zh-CN">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9" name="圆角矩形 8"/>
            <p:cNvSpPr/>
            <p:nvPr>
              <p:custDataLst>
                <p:tags r:id="rId3"/>
              </p:custDataLst>
            </p:nvPr>
          </p:nvSpPr>
          <p:spPr>
            <a:xfrm>
              <a:off x="6928" y="1828"/>
              <a:ext cx="1546"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2" name="文本框 11"/>
          <p:cNvSpPr txBox="1"/>
          <p:nvPr/>
        </p:nvSpPr>
        <p:spPr>
          <a:xfrm>
            <a:off x="9448151" y="2802866"/>
            <a:ext cx="2084095" cy="2030095"/>
          </a:xfrm>
          <a:prstGeom prst="rect">
            <a:avLst/>
          </a:prstGeom>
          <a:noFill/>
        </p:spPr>
        <p:txBody>
          <a:bodyPr wrap="square">
            <a:noAutofit/>
          </a:bodyPr>
          <a:lstStyle/>
          <a:p>
            <a:pPr marR="0" lvl="0" indent="0" algn="l" defTabSz="914400" rtl="0" fontAlgn="auto">
              <a:lnSpc>
                <a:spcPct val="130000"/>
              </a:lnSpc>
              <a:spcBef>
                <a:spcPts val="0"/>
              </a:spcBef>
              <a:spcAft>
                <a:spcPts val="0"/>
              </a:spcAft>
              <a:buClrTx/>
              <a:buSzTx/>
              <a:buFontTx/>
              <a:buNone/>
              <a:defRPr/>
            </a:pPr>
            <a:r>
              <a:rPr lang="zh-CN" altLang="en-US"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与安慰剂相比，益生菌干预后，抗菌肽</a:t>
            </a:r>
            <a:r>
              <a:rPr lang="en-US" altLang="zh-CN"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LL-37</a:t>
            </a:r>
            <a:r>
              <a:rPr lang="zh-CN" altLang="en-US"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和人</a:t>
            </a:r>
            <a:r>
              <a:rPr lang="el-GR" altLang="zh-CN"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β</a:t>
            </a:r>
            <a:r>
              <a:rPr lang="zh-CN" altLang="en-US"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防御素</a:t>
            </a:r>
            <a:r>
              <a:rPr lang="en-US" altLang="zh-CN"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-2 (hBD-2)</a:t>
            </a:r>
            <a:r>
              <a:rPr lang="zh-CN" altLang="en-US"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水平显著增加</a:t>
            </a:r>
            <a:r>
              <a:rPr lang="en-US" altLang="zh-CN"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endParaRPr kumimoji="0" lang="en-US" altLang="zh-CN"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18" name="文本框 17"/>
          <p:cNvSpPr txBox="1"/>
          <p:nvPr/>
        </p:nvSpPr>
        <p:spPr>
          <a:xfrm>
            <a:off x="868314" y="4769192"/>
            <a:ext cx="2986405"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rPr>
              <a:t>DOI: </a:t>
            </a:r>
            <a:r>
              <a:rPr kumimoji="0" lang="en-US"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hlinkClick r:id="rId4"/>
              </a:rPr>
              <a:t>10.1038/s41430-024-01428-6</a:t>
            </a:r>
            <a:endParaRPr kumimoji="0" lang="en-US"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hlinkClick r:id="rId4"/>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900" b="1"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sym typeface="+mn-ea"/>
              </a:rPr>
              <a:t>DOI: </a:t>
            </a:r>
            <a:r>
              <a:rPr lang="en-US" sz="900" b="1"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sym typeface="+mn-ea"/>
                <a:hlinkClick r:id="rId5"/>
              </a:rPr>
              <a:t>https://doi.org/10.3345/cep.2025.01256</a:t>
            </a:r>
            <a:endParaRPr kumimoji="0" lang="en-US"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sym typeface="+mn-ea"/>
              <a:hlinkClick r:id="rId5"/>
            </a:endParaRPr>
          </a:p>
        </p:txBody>
      </p:sp>
      <p:pic>
        <p:nvPicPr>
          <p:cNvPr id="19" name="图片 18"/>
          <p:cNvPicPr>
            <a:picLocks noChangeAspect="1"/>
          </p:cNvPicPr>
          <p:nvPr/>
        </p:nvPicPr>
        <p:blipFill>
          <a:blip r:embed="rId6"/>
          <a:srcRect r="7625"/>
          <a:stretch>
            <a:fillRect/>
          </a:stretch>
        </p:blipFill>
        <p:spPr>
          <a:xfrm>
            <a:off x="4503632" y="2410460"/>
            <a:ext cx="4646295" cy="2828925"/>
          </a:xfrm>
          <a:prstGeom prst="rect">
            <a:avLst/>
          </a:prstGeom>
        </p:spPr>
      </p:pic>
      <p:pic>
        <p:nvPicPr>
          <p:cNvPr id="36" name="图片 35" descr="向上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600000" flipH="1">
            <a:off x="5805805" y="3411855"/>
            <a:ext cx="328930" cy="328930"/>
          </a:xfrm>
          <a:prstGeom prst="rect">
            <a:avLst/>
          </a:prstGeom>
        </p:spPr>
      </p:pic>
      <p:sp>
        <p:nvSpPr>
          <p:cNvPr id="37" name="文本框 36"/>
          <p:cNvSpPr txBox="1"/>
          <p:nvPr/>
        </p:nvSpPr>
        <p:spPr>
          <a:xfrm>
            <a:off x="5364480" y="3125470"/>
            <a:ext cx="1087120" cy="275590"/>
          </a:xfrm>
          <a:prstGeom prst="rect">
            <a:avLst/>
          </a:prstGeom>
          <a:noFill/>
        </p:spPr>
        <p:txBody>
          <a:bodyPr wrap="square" rtlCol="0">
            <a:spAutoFit/>
          </a:bodyPr>
          <a:p>
            <a:r>
              <a:rPr lang="en-US" altLang="zh-CN" sz="1200" b="1">
                <a:solidFill>
                  <a:srgbClr val="C00000"/>
                </a:solidFill>
              </a:rPr>
              <a:t>735.51pg/</a:t>
            </a:r>
            <a:r>
              <a:rPr lang="en-US" altLang="zh-CN" sz="1200" b="1">
                <a:solidFill>
                  <a:srgbClr val="C00000"/>
                </a:solidFill>
              </a:rPr>
              <a:t>g</a:t>
            </a:r>
            <a:endParaRPr lang="en-US" altLang="zh-CN" sz="1200" b="1">
              <a:solidFill>
                <a:srgbClr val="C00000"/>
              </a:solidFill>
            </a:endParaRPr>
          </a:p>
        </p:txBody>
      </p:sp>
      <p:pic>
        <p:nvPicPr>
          <p:cNvPr id="20" name="图片 19" descr="向上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600000" flipH="1">
            <a:off x="8174355" y="3117215"/>
            <a:ext cx="328930" cy="328930"/>
          </a:xfrm>
          <a:prstGeom prst="rect">
            <a:avLst/>
          </a:prstGeom>
        </p:spPr>
      </p:pic>
      <p:sp>
        <p:nvSpPr>
          <p:cNvPr id="21" name="文本框 20"/>
          <p:cNvSpPr txBox="1"/>
          <p:nvPr userDrawn="1"/>
        </p:nvSpPr>
        <p:spPr>
          <a:xfrm>
            <a:off x="1004570" y="2423160"/>
            <a:ext cx="2682875" cy="1710690"/>
          </a:xfrm>
          <a:prstGeom prst="rect">
            <a:avLst/>
          </a:prstGeom>
        </p:spPr>
        <p:txBody>
          <a:bodyPr wrap="square" rtlCol="0">
            <a:noAutofit/>
          </a:bodyPr>
          <a:p>
            <a:pPr marL="285750" indent="-285750" algn="l">
              <a:lnSpc>
                <a:spcPct val="220000"/>
              </a:lnSpc>
              <a:buChar char="•"/>
            </a:pPr>
            <a:r>
              <a:rPr lang="zh-CN" altLang="en-US" sz="1400">
                <a:solidFill>
                  <a:schemeClr val="tx1">
                    <a:lumMod val="65000"/>
                    <a:lumOff val="35000"/>
                  </a:schemeClr>
                </a:solidFill>
              </a:rPr>
              <a:t>显著提升抗菌肽</a:t>
            </a:r>
            <a:r>
              <a:rPr lang="en-US" altLang="zh-CN" sz="1400">
                <a:solidFill>
                  <a:schemeClr val="tx1">
                    <a:lumMod val="65000"/>
                    <a:lumOff val="35000"/>
                  </a:schemeClr>
                </a:solidFill>
              </a:rPr>
              <a:t> LL-37 </a:t>
            </a:r>
            <a:r>
              <a:rPr lang="zh-CN" altLang="en-US" sz="1400">
                <a:solidFill>
                  <a:schemeClr val="tx1">
                    <a:lumMod val="65000"/>
                    <a:lumOff val="35000"/>
                  </a:schemeClr>
                </a:solidFill>
              </a:rPr>
              <a:t>及人源</a:t>
            </a:r>
            <a:r>
              <a:rPr lang="en-US" altLang="zh-CN" sz="1400">
                <a:solidFill>
                  <a:schemeClr val="tx1">
                    <a:lumMod val="65000"/>
                    <a:lumOff val="35000"/>
                  </a:schemeClr>
                </a:solidFill>
              </a:rPr>
              <a:t> β-</a:t>
            </a:r>
            <a:r>
              <a:rPr lang="zh-CN" altLang="en-US" sz="1400">
                <a:solidFill>
                  <a:schemeClr val="tx1">
                    <a:lumMod val="65000"/>
                    <a:lumOff val="35000"/>
                  </a:schemeClr>
                </a:solidFill>
              </a:rPr>
              <a:t>防御素</a:t>
            </a:r>
            <a:r>
              <a:rPr lang="en-US" altLang="zh-CN" sz="1400">
                <a:solidFill>
                  <a:schemeClr val="tx1">
                    <a:lumMod val="65000"/>
                    <a:lumOff val="35000"/>
                  </a:schemeClr>
                </a:solidFill>
              </a:rPr>
              <a:t>-2 </a:t>
            </a:r>
            <a:r>
              <a:rPr lang="zh-CN" altLang="en-US" sz="1400">
                <a:solidFill>
                  <a:schemeClr val="tx1">
                    <a:lumMod val="65000"/>
                    <a:lumOff val="35000"/>
                  </a:schemeClr>
                </a:solidFill>
              </a:rPr>
              <a:t>水平</a:t>
            </a:r>
            <a:endParaRPr lang="zh-CN" altLang="en-US" sz="1400">
              <a:solidFill>
                <a:schemeClr val="tx1">
                  <a:lumMod val="65000"/>
                  <a:lumOff val="35000"/>
                </a:schemeClr>
              </a:solidFill>
            </a:endParaRPr>
          </a:p>
          <a:p>
            <a:pPr marL="285750" indent="-285750" algn="l">
              <a:lnSpc>
                <a:spcPct val="220000"/>
              </a:lnSpc>
              <a:buChar char="•"/>
            </a:pPr>
            <a:r>
              <a:rPr lang="zh-CN" altLang="en-US" sz="1400">
                <a:solidFill>
                  <a:schemeClr val="tx1">
                    <a:lumMod val="65000"/>
                    <a:lumOff val="35000"/>
                  </a:schemeClr>
                </a:solidFill>
              </a:rPr>
              <a:t>增强局部免疫防御能力，有效应对感染或炎症刺激</a:t>
            </a:r>
            <a:endParaRPr lang="zh-CN" altLang="en-US" sz="1400">
              <a:solidFill>
                <a:schemeClr val="tx1">
                  <a:lumMod val="65000"/>
                  <a:lumOff val="35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735820" cy="398780"/>
            <a:chOff x="400" y="1020"/>
            <a:chExt cx="15332"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397"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婴幼儿湿疹风险管理</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圆角矩形 1"/>
          <p:cNvSpPr/>
          <p:nvPr userDrawn="1"/>
        </p:nvSpPr>
        <p:spPr>
          <a:xfrm>
            <a:off x="506095" y="2353310"/>
            <a:ext cx="11179810" cy="1812925"/>
          </a:xfrm>
          <a:prstGeom prst="roundRect">
            <a:avLst>
              <a:gd name="adj" fmla="val 6306"/>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userDrawn="1">
            <p:custDataLst>
              <p:tags r:id="rId1"/>
            </p:custDataLst>
          </p:nvPr>
        </p:nvSpPr>
        <p:spPr>
          <a:xfrm>
            <a:off x="617855" y="4997607"/>
            <a:ext cx="4102682" cy="275590"/>
          </a:xfrm>
          <a:prstGeom prst="rect">
            <a:avLst/>
          </a:prstGeom>
          <a:noFill/>
        </p:spPr>
        <p:txBody>
          <a:bodyPr wrap="square" rtlCol="0">
            <a:spAutoFit/>
          </a:bodyPr>
          <a:p>
            <a:r>
              <a:rPr kumimoji="1" lang="en-US" altLang="zh-CN" sz="1200" b="1" dirty="0">
                <a:solidFill>
                  <a:srgbClr val="462B6B"/>
                </a:solidFill>
                <a:latin typeface="Arial" panose="020B0604020202020204" pitchFamily="34" charset="0"/>
                <a:cs typeface="Arial" panose="020B0604020202020204" pitchFamily="34" charset="0"/>
                <a:sym typeface="+mn-ea"/>
              </a:rPr>
              <a:t>临床研究</a:t>
            </a:r>
            <a:endParaRPr kumimoji="1" lang="en-US" altLang="zh-CN" sz="1200" b="1" dirty="0">
              <a:solidFill>
                <a:srgbClr val="462B6B"/>
              </a:solidFill>
              <a:latin typeface="Arial" panose="020B0604020202020204" pitchFamily="34" charset="0"/>
              <a:ea typeface="黑体" panose="02010609060101010101" charset="-122"/>
              <a:cs typeface="Arial" panose="020B0604020202020204" pitchFamily="34" charset="0"/>
              <a:sym typeface="+mn-ea"/>
            </a:endParaRPr>
          </a:p>
        </p:txBody>
      </p:sp>
      <p:sp>
        <p:nvSpPr>
          <p:cNvPr id="4" name="文本框 3"/>
          <p:cNvSpPr txBox="1"/>
          <p:nvPr userDrawn="1"/>
        </p:nvSpPr>
        <p:spPr>
          <a:xfrm>
            <a:off x="617855" y="4526280"/>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2" name="文本框 31"/>
          <p:cNvSpPr txBox="1"/>
          <p:nvPr/>
        </p:nvSpPr>
        <p:spPr>
          <a:xfrm>
            <a:off x="617855" y="1353185"/>
            <a:ext cx="6481445" cy="975995"/>
          </a:xfrm>
          <a:prstGeom prst="rect">
            <a:avLst/>
          </a:prstGeom>
          <a:noFill/>
        </p:spPr>
        <p:txBody>
          <a:bodyPr wrap="square" rtlCol="0">
            <a:noAutofit/>
          </a:bodyPr>
          <a:lstStyle/>
          <a:p>
            <a:pPr indent="0" fontAlgn="auto">
              <a:lnSpc>
                <a:spcPct val="150000"/>
              </a:lnSpc>
            </a:pPr>
            <a:r>
              <a:rPr lang="en-US" altLang="zh-CN" sz="1200">
                <a:solidFill>
                  <a:srgbClr val="462B6B"/>
                </a:solidFill>
                <a:latin typeface="Arial" panose="020B0604020202020204" pitchFamily="34" charset="0"/>
                <a:cs typeface="Arial" panose="020B0604020202020204" pitchFamily="34" charset="0"/>
                <a:sym typeface="+mn-ea"/>
              </a:rPr>
              <a:t>动物双歧杆菌乳亚种 BLa80;</a:t>
            </a:r>
            <a:r>
              <a:rPr lang="en-US" altLang="zh-CN" sz="1200" b="1">
                <a:solidFill>
                  <a:srgbClr val="462B6B"/>
                </a:solidFill>
                <a:latin typeface="Arial" panose="020B0604020202020204" pitchFamily="34" charset="0"/>
                <a:cs typeface="Arial" panose="020B0604020202020204" pitchFamily="34" charset="0"/>
                <a:sym typeface="+mn-ea"/>
              </a:rPr>
              <a:t> </a:t>
            </a:r>
            <a:endParaRPr lang="en-US" altLang="zh-CN" sz="1200" b="1">
              <a:solidFill>
                <a:srgbClr val="462B6B"/>
              </a:solidFill>
              <a:latin typeface="Arial" panose="020B0604020202020204" pitchFamily="34" charset="0"/>
              <a:cs typeface="Arial" panose="020B0604020202020204" pitchFamily="34" charset="0"/>
              <a:sym typeface="+mn-ea"/>
            </a:endParaRPr>
          </a:p>
          <a:p>
            <a:pPr indent="0" fontAlgn="auto">
              <a:lnSpc>
                <a:spcPct val="150000"/>
              </a:lnSpc>
            </a:pPr>
            <a:r>
              <a:rPr lang="en-US" altLang="zh-CN" sz="1200">
                <a:solidFill>
                  <a:srgbClr val="462B6B"/>
                </a:solidFill>
                <a:latin typeface="Arial" panose="020B0604020202020204" pitchFamily="34" charset="0"/>
                <a:cs typeface="Arial" panose="020B0604020202020204" pitchFamily="34" charset="0"/>
                <a:sym typeface="+mn-ea"/>
              </a:rPr>
              <a:t>鼠李糖乳酪杆菌 LRa05</a:t>
            </a:r>
            <a:endParaRPr kumimoji="1" lang="en-US" altLang="zh-CN" sz="1200" b="1" dirty="0">
              <a:solidFill>
                <a:srgbClr val="462B6B"/>
              </a:solidFill>
              <a:latin typeface="Arial" panose="020B0604020202020204" pitchFamily="34" charset="0"/>
              <a:cs typeface="Arial" panose="020B0604020202020204" pitchFamily="34" charset="0"/>
              <a:sym typeface="+mn-ea"/>
            </a:endParaRPr>
          </a:p>
        </p:txBody>
      </p:sp>
      <p:grpSp>
        <p:nvGrpSpPr>
          <p:cNvPr id="6" name="组合 5"/>
          <p:cNvGrpSpPr/>
          <p:nvPr userDrawn="1"/>
        </p:nvGrpSpPr>
        <p:grpSpPr>
          <a:xfrm>
            <a:off x="8791575" y="3054350"/>
            <a:ext cx="2490470" cy="847090"/>
            <a:chOff x="13645" y="4359"/>
            <a:chExt cx="3922" cy="1334"/>
          </a:xfrm>
        </p:grpSpPr>
        <p:cxnSp>
          <p:nvCxnSpPr>
            <p:cNvPr id="11" name="直接连接符 10"/>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4845" y="4359"/>
              <a:ext cx="2722" cy="1334"/>
              <a:chOff x="13645" y="4359"/>
              <a:chExt cx="3922" cy="1334"/>
            </a:xfrm>
          </p:grpSpPr>
          <p:cxnSp>
            <p:nvCxnSpPr>
              <p:cNvPr id="18" name="直接连接符 17"/>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703580" y="2794000"/>
            <a:ext cx="7321550" cy="1614805"/>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显著提高湿疹改善率</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降低湿疹发生次数</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改善皮肤含水量</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en-US" altLang="zh-CN" sz="12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en-US" altLang="zh-CN" sz="12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717165"/>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2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3097530"/>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836930" y="2456815"/>
            <a:ext cx="1533525" cy="368300"/>
          </a:xfrm>
          <a:prstGeom prst="rect">
            <a:avLst/>
          </a:prstGeom>
          <a:noFill/>
        </p:spPr>
        <p:txBody>
          <a:bodyPr wrap="square" rtlCol="0" anchor="t">
            <a:spAutoFit/>
          </a:bodyPr>
          <a:lstStyle/>
          <a:p>
            <a:r>
              <a:rPr kumimoji="1" lang="en-US" altLang="zh-CN"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1" name="文本框 30"/>
          <p:cNvSpPr txBox="1"/>
          <p:nvPr/>
        </p:nvSpPr>
        <p:spPr>
          <a:xfrm>
            <a:off x="8791575" y="356425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3" name="文本框 22"/>
          <p:cNvSpPr txBox="1"/>
          <p:nvPr/>
        </p:nvSpPr>
        <p:spPr>
          <a:xfrm>
            <a:off x="8547930" y="1531571"/>
            <a:ext cx="4046220" cy="618978"/>
          </a:xfrm>
          <a:prstGeom prst="rect">
            <a:avLst/>
          </a:prstGeom>
          <a:noFill/>
        </p:spPr>
        <p:txBody>
          <a:bodyPr wrap="square" rtlCol="0">
            <a:noAutofit/>
          </a:bodyPr>
          <a:p>
            <a:pPr>
              <a:lnSpc>
                <a:spcPct val="150000"/>
              </a:lnSpc>
              <a:spcBef>
                <a:spcPts val="0"/>
              </a:spcBef>
              <a:spcAft>
                <a:spcPts val="0"/>
              </a:spcAft>
            </a:pPr>
            <a:r>
              <a:rPr lang="en-US" altLang="zh-CN" sz="1200" b="1">
                <a:solidFill>
                  <a:schemeClr val="tx1">
                    <a:lumMod val="75000"/>
                    <a:lumOff val="25000"/>
                  </a:schemeClr>
                </a:solidFill>
              </a:rPr>
              <a:t>辅</a:t>
            </a:r>
            <a:r>
              <a:rPr lang="en-US" altLang="zh-CN" sz="1200" b="1">
                <a:solidFill>
                  <a:schemeClr val="tx1">
                    <a:lumMod val="75000"/>
                    <a:lumOff val="25000"/>
                  </a:schemeClr>
                </a:solidFill>
              </a:rPr>
              <a:t>料: </a:t>
            </a:r>
            <a:r>
              <a:rPr lang="en-US" altLang="zh-CN" sz="1200">
                <a:solidFill>
                  <a:schemeClr val="tx1">
                    <a:lumMod val="75000"/>
                    <a:lumOff val="25000"/>
                  </a:schemeClr>
                </a:solidFill>
                <a:sym typeface="+mn-ea"/>
              </a:rPr>
              <a:t>低聚果糖</a:t>
            </a:r>
            <a:r>
              <a:rPr lang="en-US" altLang="zh-CN" sz="1200">
                <a:solidFill>
                  <a:schemeClr val="tx1">
                    <a:lumMod val="75000"/>
                    <a:lumOff val="25000"/>
                  </a:schemeClr>
                </a:solidFill>
                <a:sym typeface="+mn-ea"/>
              </a:rPr>
              <a:t>; 抗性糊精; 麦芽糊精</a:t>
            </a:r>
            <a:endParaRPr lang="zh-CN" altLang="en-US" sz="1200">
              <a:solidFill>
                <a:schemeClr val="tx1">
                  <a:lumMod val="75000"/>
                  <a:lumOff val="25000"/>
                </a:schemeClr>
              </a:solidFill>
            </a:endParaRPr>
          </a:p>
        </p:txBody>
      </p:sp>
      <p:graphicFrame>
        <p:nvGraphicFramePr>
          <p:cNvPr id="37" name="表格 36"/>
          <p:cNvGraphicFramePr/>
          <p:nvPr userDrawn="1"/>
        </p:nvGraphicFramePr>
        <p:xfrm>
          <a:off x="703580" y="5631180"/>
          <a:ext cx="6816090" cy="280670"/>
        </p:xfrm>
        <a:graphic>
          <a:graphicData uri="http://schemas.openxmlformats.org/drawingml/2006/table">
            <a:tbl>
              <a:tblPr firstRow="1" bandRow="1">
                <a:tableStyleId>{5C22544A-7EE6-4342-B048-85BDC9FD1C3A}</a:tableStyleId>
              </a:tblPr>
              <a:tblGrid>
                <a:gridCol w="2874010"/>
                <a:gridCol w="3942080"/>
              </a:tblGrid>
              <a:tr h="280670">
                <a:tc>
                  <a:txBody>
                    <a:bodyPr/>
                    <a:lstStyle/>
                    <a:p>
                      <a:pPr>
                        <a:buNone/>
                      </a:pPr>
                      <a:r>
                        <a:rPr lang="it-IT" sz="900" dirty="0">
                          <a:solidFill>
                            <a:srgbClr val="462B6B"/>
                          </a:solidFill>
                          <a:latin typeface="Arial" panose="020B0604020202020204" pitchFamily="34" charset="0"/>
                          <a:ea typeface="黑体" panose="02010609060101010101" charset="-122"/>
                          <a:cs typeface="Arial" panose="020B0604020202020204" pitchFamily="34" charset="0"/>
                          <a:sym typeface="+mn-ea"/>
                        </a:rPr>
                        <a:t>BLa80: </a:t>
                      </a:r>
                      <a:r>
                        <a:rPr lang="it-IT"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ChiCTR2300074956</a:t>
                      </a:r>
                      <a:endParaRPr lang="it-IT" sz="900" b="0" strike="noStrike" kern="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buNone/>
                      </a:pPr>
                      <a:r>
                        <a:rPr lang="it-IT"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NCT06412042</a:t>
                      </a:r>
                      <a:endParaRPr kumimoji="1" lang="it-IT"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a:buNone/>
                      </a:pPr>
                      <a:r>
                        <a:rPr lang="it-IT" sz="900" dirty="0">
                          <a:solidFill>
                            <a:srgbClr val="462B6B"/>
                          </a:solidFill>
                          <a:latin typeface="Arial" panose="020B0604020202020204" pitchFamily="34" charset="0"/>
                          <a:ea typeface="黑体" panose="02010609060101010101" charset="-122"/>
                          <a:cs typeface="Arial" panose="020B0604020202020204" pitchFamily="34" charset="0"/>
                          <a:sym typeface="+mn-ea"/>
                        </a:rPr>
                        <a:t>LRa05: </a:t>
                      </a:r>
                      <a:r>
                        <a:rPr lang="it-IT"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NCT05989295</a:t>
                      </a:r>
                      <a:endParaRPr lang="en-US" sz="900" b="0" strike="noStrike" kern="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a:buNone/>
                      </a:pPr>
                      <a:endParaRPr kumimoji="1" lang="en-US" altLang="zh-CN" sz="900" b="0" strike="noStrike" kern="12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939655" cy="398780"/>
            <a:chOff x="400" y="1020"/>
            <a:chExt cx="1565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71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婴幼儿湿疹风险管理</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544195" y="1521460"/>
            <a:ext cx="2741295" cy="3377565"/>
          </a:xfrm>
          <a:prstGeom prst="roundRect">
            <a:avLst>
              <a:gd name="adj" fmla="val 5726"/>
            </a:avLst>
          </a:prstGeom>
          <a:solidFill>
            <a:schemeClr val="bg1"/>
          </a:solidFill>
          <a:ln>
            <a:solidFill>
              <a:srgbClr val="FFE4F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56" name="文本框 55"/>
          <p:cNvSpPr txBox="1"/>
          <p:nvPr/>
        </p:nvSpPr>
        <p:spPr>
          <a:xfrm>
            <a:off x="690367" y="1822499"/>
            <a:ext cx="2341880" cy="398878"/>
          </a:xfrm>
          <a:prstGeom prst="rect">
            <a:avLst/>
          </a:prstGeom>
          <a:noFill/>
        </p:spPr>
        <p:txBody>
          <a:bodyPr wrap="square">
            <a:no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462B6B"/>
                </a:solidFill>
                <a:effectLst/>
                <a:uLnTx/>
                <a:uFillTx/>
                <a:latin typeface="Arial" panose="020B0604020202020204" pitchFamily="34" charset="0"/>
                <a:ea typeface="黑体" panose="02010609060101010101" charset="-122"/>
                <a:cs typeface="Arial" panose="020B0604020202020204" pitchFamily="34" charset="0"/>
              </a:rPr>
              <a:t>研究成果</a:t>
            </a:r>
            <a:endParaRPr kumimoji="0" lang="en-US" altLang="zh-CN" sz="1800" b="1" i="0" u="none" strike="noStrike" kern="1200" cap="none" spc="0" normalizeH="0" baseline="0" noProof="0" dirty="0">
              <a:ln>
                <a:noFill/>
              </a:ln>
              <a:solidFill>
                <a:srgbClr val="462B6B"/>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 name="矩形 1"/>
          <p:cNvSpPr/>
          <p:nvPr/>
        </p:nvSpPr>
        <p:spPr>
          <a:xfrm>
            <a:off x="7359015" y="6000115"/>
            <a:ext cx="4683125" cy="72072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744220" y="2221230"/>
            <a:ext cx="2350135" cy="2414905"/>
          </a:xfrm>
          <a:prstGeom prst="rect">
            <a:avLst/>
          </a:prstGeom>
          <a:noFill/>
        </p:spPr>
        <p:txBody>
          <a:bodyPr wrap="square" rtlCol="0">
            <a:spAutoFit/>
          </a:bodyPr>
          <a:lstStyle/>
          <a:p>
            <a:pPr marL="285750" marR="0" lvl="0" indent="-179705" algn="just" defTabSz="914400" rtl="0" eaLnBrk="1" fontAlgn="auto" latinLnBrk="0" hangingPunct="1">
              <a:lnSpc>
                <a:spcPct val="180000"/>
              </a:lnSpc>
              <a:spcBef>
                <a:spcPts val="0"/>
              </a:spcBef>
              <a:spcAft>
                <a:spcPts val="0"/>
              </a:spcAft>
              <a:buClrTx/>
              <a:buSzTx/>
              <a:buFont typeface="Arial" panose="020B0604020202020204" pitchFamily="34" charset="0"/>
              <a:buChar char="•"/>
              <a:defRPr/>
            </a:pPr>
            <a:r>
              <a:rPr lang="zh-CN" altLang="en-US"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益生菌干预后显著提高湿疹改善率</a:t>
            </a:r>
            <a:endPar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just" defTabSz="914400" rtl="0" eaLnBrk="1" fontAlgn="auto" latinLnBrk="0" hangingPunct="1">
              <a:lnSpc>
                <a:spcPct val="180000"/>
              </a:lnSpc>
              <a:spcBef>
                <a:spcPts val="0"/>
              </a:spcBef>
              <a:spcAft>
                <a:spcPts val="0"/>
              </a:spcAft>
              <a:buClrTx/>
              <a:buSzTx/>
              <a:buFont typeface="Arial" panose="020B0604020202020204" pitchFamily="34" charset="0"/>
              <a:buChar char="•"/>
              <a:defRPr/>
            </a:pPr>
            <a:r>
              <a:rPr lang="zh-CN" altLang="en-US"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益生菌干预后显著降低湿疹的发生次数</a:t>
            </a:r>
            <a:endPar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just" defTabSz="914400" rtl="0" eaLnBrk="1" fontAlgn="auto" latinLnBrk="0" hangingPunct="1">
              <a:lnSpc>
                <a:spcPct val="180000"/>
              </a:lnSpc>
              <a:spcBef>
                <a:spcPts val="0"/>
              </a:spcBef>
              <a:spcAft>
                <a:spcPts val="0"/>
              </a:spcAft>
              <a:buClrTx/>
              <a:buSzTx/>
              <a:buFont typeface="Arial" panose="020B0604020202020204" pitchFamily="34" charset="0"/>
              <a:buChar char="•"/>
              <a:defRPr/>
            </a:pPr>
            <a:r>
              <a:rPr lang="zh-CN" altLang="en-US" sz="14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益生菌干预后显著提高皮肤含水量</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4" name="圆角矩形 3"/>
          <p:cNvSpPr/>
          <p:nvPr/>
        </p:nvSpPr>
        <p:spPr>
          <a:xfrm>
            <a:off x="8172206" y="1240155"/>
            <a:ext cx="3664683" cy="4966335"/>
          </a:xfrm>
          <a:prstGeom prst="roundRect">
            <a:avLst>
              <a:gd name="adj" fmla="val 5726"/>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7" name="圆角矩形 6"/>
          <p:cNvSpPr/>
          <p:nvPr/>
        </p:nvSpPr>
        <p:spPr>
          <a:xfrm>
            <a:off x="3757686" y="1240155"/>
            <a:ext cx="4112895" cy="4965700"/>
          </a:xfrm>
          <a:prstGeom prst="roundRect">
            <a:avLst>
              <a:gd name="adj" fmla="val 5726"/>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10" name="组合 9"/>
          <p:cNvGrpSpPr/>
          <p:nvPr>
            <p:custDataLst>
              <p:tags r:id="rId1"/>
            </p:custDataLst>
          </p:nvPr>
        </p:nvGrpSpPr>
        <p:grpSpPr>
          <a:xfrm>
            <a:off x="3757686" y="1240155"/>
            <a:ext cx="1255395" cy="337185"/>
            <a:chOff x="6617" y="1786"/>
            <a:chExt cx="1977" cy="531"/>
          </a:xfrm>
        </p:grpSpPr>
        <p:sp>
          <p:nvSpPr>
            <p:cNvPr id="14" name="文本框 13"/>
            <p:cNvSpPr txBox="1"/>
            <p:nvPr>
              <p:custDataLst>
                <p:tags r:id="rId2"/>
              </p:custDataLst>
            </p:nvPr>
          </p:nvSpPr>
          <p:spPr>
            <a:xfrm>
              <a:off x="6617" y="1786"/>
              <a:ext cx="1977" cy="531"/>
            </a:xfrm>
            <a:prstGeom prst="rect">
              <a:avLst/>
            </a:prstGeom>
            <a:noFill/>
            <a:ln>
              <a:noFill/>
            </a:ln>
          </p:spPr>
          <p:txBody>
            <a:bodyPr wrap="square" rtlCol="0">
              <a:spAutoFit/>
            </a:bodyPr>
            <a:p>
              <a:pPr algn="ctr"/>
              <a:r>
                <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12 周</a:t>
              </a:r>
              <a:endPar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5" name="圆角矩形 14"/>
            <p:cNvSpPr/>
            <p:nvPr>
              <p:custDataLst>
                <p:tags r:id="rId3"/>
              </p:custDataLst>
            </p:nvPr>
          </p:nvSpPr>
          <p:spPr>
            <a:xfrm>
              <a:off x="6928" y="1828"/>
              <a:ext cx="1382"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6" name="文本框 15"/>
          <p:cNvSpPr txBox="1"/>
          <p:nvPr/>
        </p:nvSpPr>
        <p:spPr>
          <a:xfrm>
            <a:off x="3906655" y="4875568"/>
            <a:ext cx="3814936" cy="975995"/>
          </a:xfrm>
          <a:prstGeom prst="rect">
            <a:avLst/>
          </a:prstGeom>
          <a:noFill/>
        </p:spPr>
        <p:txBody>
          <a:bodyPr wrap="square">
            <a:spAutoFit/>
          </a:bodyPr>
          <a:lstStyle/>
          <a:p>
            <a:pPr marR="0" lvl="0" indent="0" algn="l" defTabSz="914400" rtl="0" fontAlgn="auto">
              <a:lnSpc>
                <a:spcPct val="12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出生后</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15</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天</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-36</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月龄的婴幼儿发生湿疹的平均次数均显著降低，在出生后</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15</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天</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-6</a:t>
            </a:r>
            <a:r>
              <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月龄婴幼儿中，益生菌干预组的发生湿疹次数低于母乳喂养组</a:t>
            </a:r>
            <a:r>
              <a:rPr kumimoji="0" lang="en-US" altLang="zh-CN"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endPar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R="0" lvl="0" indent="0" algn="l" defTabSz="914400" rtl="0" fontAlgn="auto">
              <a:lnSpc>
                <a:spcPct val="120000"/>
              </a:lnSpc>
              <a:spcBef>
                <a:spcPts val="0"/>
              </a:spcBef>
              <a:spcAft>
                <a:spcPts val="0"/>
              </a:spcAft>
              <a:buClrTx/>
              <a:buSzTx/>
              <a:buFontTx/>
              <a:buNone/>
              <a:defRPr/>
            </a:pPr>
            <a:endParaRPr kumimoji="0" lang="zh-CN" altLang="en-US" sz="120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22" name="文本框 21"/>
          <p:cNvSpPr txBox="1"/>
          <p:nvPr/>
        </p:nvSpPr>
        <p:spPr>
          <a:xfrm>
            <a:off x="8384657" y="4875506"/>
            <a:ext cx="3239711" cy="810260"/>
          </a:xfrm>
          <a:prstGeom prst="rect">
            <a:avLst/>
          </a:prstGeom>
          <a:noFill/>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200" noProof="0" dirty="0">
                <a:ln>
                  <a:noFill/>
                </a:ln>
                <a:solidFill>
                  <a:schemeClr val="tx1">
                    <a:lumMod val="65000"/>
                    <a:lumOff val="35000"/>
                  </a:schemeClr>
                </a:solidFill>
                <a:effectLst/>
                <a:uLnTx/>
                <a:uFillTx/>
                <a:latin typeface="Arial" panose="020B0604020202020204" pitchFamily="34" charset="0"/>
                <a:ea typeface="黑体" panose="02010609060101010101" charset="-122"/>
                <a:cs typeface="Arial" panose="020B0604020202020204" pitchFamily="34" charset="0"/>
                <a:sym typeface="+mn-ea"/>
              </a:rPr>
              <a:t>与安慰剂相比，益生菌干预后，湿疹改善率显著提高</a:t>
            </a:r>
            <a:r>
              <a:rPr lang="en-US" altLang="zh-CN" sz="1200" noProof="0" dirty="0">
                <a:ln>
                  <a:noFill/>
                </a:ln>
                <a:solidFill>
                  <a:schemeClr val="tx1">
                    <a:lumMod val="65000"/>
                    <a:lumOff val="3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endParaRPr kumimoji="0" lang="en-US" altLang="zh-CN" sz="12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pic>
        <p:nvPicPr>
          <p:cNvPr id="23" name="图片 22"/>
          <p:cNvPicPr>
            <a:picLocks noChangeAspect="1"/>
          </p:cNvPicPr>
          <p:nvPr/>
        </p:nvPicPr>
        <p:blipFill>
          <a:blip r:embed="rId4"/>
          <a:stretch>
            <a:fillRect/>
          </a:stretch>
        </p:blipFill>
        <p:spPr>
          <a:xfrm>
            <a:off x="3888496" y="1588135"/>
            <a:ext cx="3997325" cy="3187700"/>
          </a:xfrm>
          <a:prstGeom prst="rect">
            <a:avLst/>
          </a:prstGeom>
        </p:spPr>
      </p:pic>
      <p:pic>
        <p:nvPicPr>
          <p:cNvPr id="24" name="图片 23"/>
          <p:cNvPicPr>
            <a:picLocks noChangeAspect="1"/>
          </p:cNvPicPr>
          <p:nvPr/>
        </p:nvPicPr>
        <p:blipFill>
          <a:blip r:embed="rId5"/>
          <a:stretch>
            <a:fillRect/>
          </a:stretch>
        </p:blipFill>
        <p:spPr>
          <a:xfrm>
            <a:off x="8596728" y="1654199"/>
            <a:ext cx="2774315" cy="3055620"/>
          </a:xfrm>
          <a:prstGeom prst="rect">
            <a:avLst/>
          </a:prstGeom>
        </p:spPr>
      </p:pic>
      <p:sp>
        <p:nvSpPr>
          <p:cNvPr id="25" name="文本框 24"/>
          <p:cNvSpPr txBox="1"/>
          <p:nvPr/>
        </p:nvSpPr>
        <p:spPr>
          <a:xfrm>
            <a:off x="526171" y="4899025"/>
            <a:ext cx="2783840" cy="302895"/>
          </a:xfrm>
          <a:prstGeom prst="rect">
            <a:avLst/>
          </a:prstGeom>
          <a:noFill/>
        </p:spPr>
        <p:txBody>
          <a:bodyPr wrap="square">
            <a:spAutoFit/>
          </a:bodyPr>
          <a:lstStyle/>
          <a:p>
            <a:pPr marL="0" marR="0" lvl="0" indent="0" algn="l" defTabSz="914400" rtl="0" eaLnBrk="1" fontAlgn="auto" latinLnBrk="0" hangingPunct="1">
              <a:lnSpc>
                <a:spcPts val="1650"/>
              </a:lnSpc>
              <a:spcBef>
                <a:spcPts val="0"/>
              </a:spcBef>
              <a:spcAft>
                <a:spcPts val="0"/>
              </a:spcAft>
              <a:buClrTx/>
              <a:buSzTx/>
              <a:buFontTx/>
              <a:buNone/>
              <a:defRPr/>
            </a:pPr>
            <a:r>
              <a:rPr kumimoji="0" lang="en-US"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rPr>
              <a:t>DOI: </a:t>
            </a:r>
            <a:r>
              <a:rPr kumimoji="0" lang="en-US"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hlinkClick r:id="rId6"/>
              </a:rPr>
              <a:t>https://doi.org/10.3345/cep.2025.01256</a:t>
            </a:r>
            <a:endParaRPr kumimoji="0" lang="en-US"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hlinkClick r:id="rId6"/>
            </a:endParaRPr>
          </a:p>
        </p:txBody>
      </p:sp>
      <p:sp>
        <p:nvSpPr>
          <p:cNvPr id="3" name="文本框 2"/>
          <p:cNvSpPr txBox="1"/>
          <p:nvPr/>
        </p:nvSpPr>
        <p:spPr>
          <a:xfrm>
            <a:off x="9151620" y="2683510"/>
            <a:ext cx="901700" cy="363855"/>
          </a:xfrm>
          <a:prstGeom prst="rect">
            <a:avLst/>
          </a:prstGeom>
          <a:solidFill>
            <a:schemeClr val="bg1"/>
          </a:solidFill>
        </p:spPr>
        <p:txBody>
          <a:bodyPr wrap="square" rtlCol="0">
            <a:noAutofit/>
          </a:bodyPr>
          <a:p>
            <a:pPr algn="ctr"/>
            <a:r>
              <a:rPr lang="en-US" altLang="zh-CN" sz="1400" b="1">
                <a:solidFill>
                  <a:schemeClr val="tx1">
                    <a:lumMod val="75000"/>
                    <a:lumOff val="25000"/>
                  </a:schemeClr>
                </a:solidFill>
              </a:rPr>
              <a:t>   </a:t>
            </a:r>
            <a:r>
              <a:rPr lang="zh-CN" altLang="en-US" sz="1400" b="1">
                <a:solidFill>
                  <a:schemeClr val="tx1">
                    <a:lumMod val="75000"/>
                    <a:lumOff val="25000"/>
                  </a:schemeClr>
                </a:solidFill>
              </a:rPr>
              <a:t>无提升</a:t>
            </a:r>
            <a:endParaRPr lang="zh-CN" altLang="en-US" sz="1400" b="1">
              <a:solidFill>
                <a:schemeClr val="tx1">
                  <a:lumMod val="75000"/>
                  <a:lumOff val="25000"/>
                </a:schemeClr>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9735820" cy="398780"/>
            <a:chOff x="400" y="1020"/>
            <a:chExt cx="15332"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397"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婴童神经发育支持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圆角矩形 1"/>
          <p:cNvSpPr/>
          <p:nvPr userDrawn="1"/>
        </p:nvSpPr>
        <p:spPr>
          <a:xfrm>
            <a:off x="506095" y="2353310"/>
            <a:ext cx="11179810" cy="1812925"/>
          </a:xfrm>
          <a:prstGeom prst="roundRect">
            <a:avLst>
              <a:gd name="adj" fmla="val 6306"/>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userDrawn="1">
            <p:custDataLst>
              <p:tags r:id="rId1"/>
            </p:custDataLst>
          </p:nvPr>
        </p:nvSpPr>
        <p:spPr>
          <a:xfrm>
            <a:off x="617855" y="4997607"/>
            <a:ext cx="4102682" cy="275590"/>
          </a:xfrm>
          <a:prstGeom prst="rect">
            <a:avLst/>
          </a:prstGeom>
          <a:noFill/>
        </p:spPr>
        <p:txBody>
          <a:bodyPr wrap="square" rtlCol="0">
            <a:spAutoFit/>
          </a:bodyPr>
          <a:p>
            <a:r>
              <a:rPr kumimoji="1" lang="en-US" altLang="zh-CN" sz="1200" b="1" dirty="0">
                <a:solidFill>
                  <a:srgbClr val="462B6B"/>
                </a:solidFill>
                <a:latin typeface="Arial" panose="020B0604020202020204" pitchFamily="34" charset="0"/>
                <a:cs typeface="Arial" panose="020B0604020202020204" pitchFamily="34" charset="0"/>
                <a:sym typeface="+mn-ea"/>
              </a:rPr>
              <a:t>临床研究</a:t>
            </a:r>
            <a:endParaRPr kumimoji="1" lang="en-US" altLang="zh-CN" sz="1200" b="1" dirty="0">
              <a:solidFill>
                <a:srgbClr val="462B6B"/>
              </a:solidFill>
              <a:latin typeface="Arial" panose="020B0604020202020204" pitchFamily="34" charset="0"/>
              <a:ea typeface="黑体" panose="02010609060101010101" charset="-122"/>
              <a:cs typeface="Arial" panose="020B0604020202020204" pitchFamily="34" charset="0"/>
              <a:sym typeface="+mn-ea"/>
            </a:endParaRPr>
          </a:p>
        </p:txBody>
      </p:sp>
      <p:sp>
        <p:nvSpPr>
          <p:cNvPr id="4" name="文本框 3"/>
          <p:cNvSpPr txBox="1"/>
          <p:nvPr userDrawn="1"/>
        </p:nvSpPr>
        <p:spPr>
          <a:xfrm>
            <a:off x="617855" y="4526280"/>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2" name="文本框 31"/>
          <p:cNvSpPr txBox="1"/>
          <p:nvPr/>
        </p:nvSpPr>
        <p:spPr>
          <a:xfrm>
            <a:off x="543560" y="1373505"/>
            <a:ext cx="6481445" cy="975995"/>
          </a:xfrm>
          <a:prstGeom prst="rect">
            <a:avLst/>
          </a:prstGeom>
          <a:noFill/>
        </p:spPr>
        <p:txBody>
          <a:bodyPr wrap="square" rtlCol="0">
            <a:noAutofit/>
          </a:bodyPr>
          <a:lstStyle/>
          <a:p>
            <a:pPr indent="0" fontAlgn="auto">
              <a:lnSpc>
                <a:spcPct val="150000"/>
              </a:lnSpc>
            </a:pPr>
            <a:r>
              <a:rPr lang="en-US" altLang="zh-CN" sz="1200">
                <a:solidFill>
                  <a:srgbClr val="462B6B"/>
                </a:solidFill>
                <a:latin typeface="Arial" panose="020B0604020202020204" pitchFamily="34" charset="0"/>
                <a:cs typeface="Arial" panose="020B0604020202020204" pitchFamily="34" charset="0"/>
                <a:sym typeface="+mn-ea"/>
              </a:rPr>
              <a:t>动物双歧杆菌乳亚种 BLa80;</a:t>
            </a:r>
            <a:r>
              <a:rPr lang="en-US" altLang="zh-CN" sz="1200" b="1">
                <a:solidFill>
                  <a:srgbClr val="462B6B"/>
                </a:solidFill>
                <a:latin typeface="Arial" panose="020B0604020202020204" pitchFamily="34" charset="0"/>
                <a:cs typeface="Arial" panose="020B0604020202020204" pitchFamily="34" charset="0"/>
                <a:sym typeface="+mn-ea"/>
              </a:rPr>
              <a:t> </a:t>
            </a:r>
            <a:endParaRPr lang="en-US" altLang="zh-CN" sz="1200" b="1">
              <a:solidFill>
                <a:srgbClr val="462B6B"/>
              </a:solidFill>
              <a:latin typeface="Arial" panose="020B0604020202020204" pitchFamily="34" charset="0"/>
              <a:cs typeface="Arial" panose="020B0604020202020204" pitchFamily="34" charset="0"/>
              <a:sym typeface="+mn-ea"/>
            </a:endParaRPr>
          </a:p>
          <a:p>
            <a:pPr indent="0" fontAlgn="auto">
              <a:lnSpc>
                <a:spcPct val="150000"/>
              </a:lnSpc>
            </a:pPr>
            <a:r>
              <a:rPr lang="en-US" altLang="zh-CN" sz="1200">
                <a:solidFill>
                  <a:srgbClr val="462B6B"/>
                </a:solidFill>
                <a:latin typeface="Arial" panose="020B0604020202020204" pitchFamily="34" charset="0"/>
                <a:cs typeface="Arial" panose="020B0604020202020204" pitchFamily="34" charset="0"/>
                <a:sym typeface="+mn-ea"/>
              </a:rPr>
              <a:t>鼠李糖乳酪杆菌 LRa05</a:t>
            </a:r>
            <a:endParaRPr kumimoji="1" lang="en-US" altLang="zh-CN" sz="1200" b="1" dirty="0">
              <a:solidFill>
                <a:srgbClr val="462B6B"/>
              </a:solidFill>
              <a:latin typeface="Arial" panose="020B0604020202020204" pitchFamily="34" charset="0"/>
              <a:cs typeface="Arial" panose="020B0604020202020204" pitchFamily="34" charset="0"/>
              <a:sym typeface="+mn-ea"/>
            </a:endParaRPr>
          </a:p>
        </p:txBody>
      </p:sp>
      <p:grpSp>
        <p:nvGrpSpPr>
          <p:cNvPr id="6" name="组合 5"/>
          <p:cNvGrpSpPr/>
          <p:nvPr userDrawn="1"/>
        </p:nvGrpSpPr>
        <p:grpSpPr>
          <a:xfrm>
            <a:off x="8791575" y="3054350"/>
            <a:ext cx="2490470" cy="847090"/>
            <a:chOff x="13645" y="4359"/>
            <a:chExt cx="3922" cy="1334"/>
          </a:xfrm>
        </p:grpSpPr>
        <p:cxnSp>
          <p:nvCxnSpPr>
            <p:cNvPr id="11" name="直接连接符 10"/>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4845" y="4359"/>
              <a:ext cx="2722" cy="1334"/>
              <a:chOff x="13645" y="4359"/>
              <a:chExt cx="3922" cy="1334"/>
            </a:xfrm>
          </p:grpSpPr>
          <p:cxnSp>
            <p:nvCxnSpPr>
              <p:cNvPr id="18" name="直接连接符 17"/>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703580" y="2882900"/>
            <a:ext cx="7321550" cy="1060450"/>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促进肌肉运动技能发育</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提升语言学习技能</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支持婴童神经发育</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717165"/>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2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3097530"/>
            <a:ext cx="22606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836930" y="2545715"/>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1" name="文本框 30"/>
          <p:cNvSpPr txBox="1"/>
          <p:nvPr/>
        </p:nvSpPr>
        <p:spPr>
          <a:xfrm>
            <a:off x="8791575" y="3564255"/>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3" name="文本框 22"/>
          <p:cNvSpPr txBox="1"/>
          <p:nvPr/>
        </p:nvSpPr>
        <p:spPr>
          <a:xfrm>
            <a:off x="8791575" y="1353820"/>
            <a:ext cx="3075305" cy="1139190"/>
          </a:xfrm>
          <a:prstGeom prst="rect">
            <a:avLst/>
          </a:prstGeom>
          <a:noFill/>
        </p:spPr>
        <p:txBody>
          <a:bodyPr wrap="square" rtlCol="0">
            <a:noAutofit/>
          </a:bodyPr>
          <a:p>
            <a:pPr>
              <a:lnSpc>
                <a:spcPct val="150000"/>
              </a:lnSpc>
              <a:spcBef>
                <a:spcPts val="0"/>
              </a:spcBef>
              <a:spcAft>
                <a:spcPts val="0"/>
              </a:spcAft>
            </a:pPr>
            <a:r>
              <a:rPr lang="en-US" altLang="zh-CN" sz="1200" b="1">
                <a:solidFill>
                  <a:schemeClr val="tx1">
                    <a:lumMod val="75000"/>
                    <a:lumOff val="25000"/>
                  </a:schemeClr>
                </a:solidFill>
              </a:rPr>
              <a:t>核心辅料:</a:t>
            </a:r>
            <a:r>
              <a:rPr lang="en-US" altLang="zh-CN" sz="1200">
                <a:solidFill>
                  <a:schemeClr val="tx1">
                    <a:lumMod val="75000"/>
                    <a:lumOff val="25000"/>
                  </a:schemeClr>
                </a:solidFill>
              </a:rPr>
              <a:t> 维生素D3; 葡萄糖酸锌</a:t>
            </a:r>
            <a:endParaRPr lang="en-US" altLang="zh-CN" sz="1200">
              <a:solidFill>
                <a:schemeClr val="tx1">
                  <a:lumMod val="75000"/>
                  <a:lumOff val="25000"/>
                </a:schemeClr>
              </a:solidFill>
            </a:endParaRPr>
          </a:p>
          <a:p>
            <a:pPr>
              <a:lnSpc>
                <a:spcPct val="150000"/>
              </a:lnSpc>
              <a:spcBef>
                <a:spcPts val="0"/>
              </a:spcBef>
              <a:spcAft>
                <a:spcPts val="0"/>
              </a:spcAft>
            </a:pPr>
            <a:r>
              <a:rPr lang="en-US" altLang="zh-CN" sz="1200" b="1">
                <a:solidFill>
                  <a:schemeClr val="tx1">
                    <a:lumMod val="75000"/>
                    <a:lumOff val="25000"/>
                  </a:schemeClr>
                </a:solidFill>
              </a:rPr>
              <a:t>其他辅</a:t>
            </a:r>
            <a:r>
              <a:rPr lang="en-US" altLang="zh-CN" sz="1200" b="1">
                <a:solidFill>
                  <a:schemeClr val="tx1">
                    <a:lumMod val="75000"/>
                    <a:lumOff val="25000"/>
                  </a:schemeClr>
                </a:solidFill>
              </a:rPr>
              <a:t>料: </a:t>
            </a:r>
            <a:r>
              <a:rPr lang="en-US" altLang="zh-CN" sz="1200">
                <a:solidFill>
                  <a:schemeClr val="tx1">
                    <a:lumMod val="75000"/>
                    <a:lumOff val="25000"/>
                  </a:schemeClr>
                </a:solidFill>
                <a:sym typeface="+mn-ea"/>
              </a:rPr>
              <a:t>低聚果糖</a:t>
            </a:r>
            <a:r>
              <a:rPr lang="en-US" altLang="zh-CN" sz="1200">
                <a:solidFill>
                  <a:schemeClr val="tx1">
                    <a:lumMod val="75000"/>
                    <a:lumOff val="25000"/>
                  </a:schemeClr>
                </a:solidFill>
                <a:sym typeface="+mn-ea"/>
              </a:rPr>
              <a:t>; 抗性糊精; 麦芽糊精</a:t>
            </a:r>
            <a:endParaRPr lang="zh-CN" altLang="en-US" sz="1200">
              <a:solidFill>
                <a:schemeClr val="tx1">
                  <a:lumMod val="75000"/>
                  <a:lumOff val="25000"/>
                </a:schemeClr>
              </a:solidFill>
            </a:endParaRPr>
          </a:p>
        </p:txBody>
      </p:sp>
      <p:graphicFrame>
        <p:nvGraphicFramePr>
          <p:cNvPr id="37" name="表格 36"/>
          <p:cNvGraphicFramePr/>
          <p:nvPr userDrawn="1"/>
        </p:nvGraphicFramePr>
        <p:xfrm>
          <a:off x="703580" y="5631180"/>
          <a:ext cx="6816090" cy="294640"/>
        </p:xfrm>
        <a:graphic>
          <a:graphicData uri="http://schemas.openxmlformats.org/drawingml/2006/table">
            <a:tbl>
              <a:tblPr firstRow="1" bandRow="1">
                <a:tableStyleId>{5C22544A-7EE6-4342-B048-85BDC9FD1C3A}</a:tableStyleId>
              </a:tblPr>
              <a:tblGrid>
                <a:gridCol w="2874010"/>
                <a:gridCol w="3942080"/>
              </a:tblGrid>
              <a:tr h="294640">
                <a:tc>
                  <a:txBody>
                    <a:bodyPr/>
                    <a:lstStyle/>
                    <a:p>
                      <a:pPr>
                        <a:buNone/>
                      </a:pPr>
                      <a:r>
                        <a:rPr kumimoji="1" lang="en-US" altLang="zh-CN" sz="900" b="1" dirty="0">
                          <a:solidFill>
                            <a:srgbClr val="462B6B"/>
                          </a:solidFill>
                          <a:latin typeface="Arial" panose="020B0604020202020204" pitchFamily="34" charset="0"/>
                          <a:cs typeface="Arial" panose="020B0604020202020204" pitchFamily="34" charset="0"/>
                          <a:sym typeface="+mn-ea"/>
                        </a:rPr>
                        <a:t>BLa80</a:t>
                      </a:r>
                      <a:r>
                        <a:rPr kumimoji="1" lang="en-US" altLang="zh-CN" sz="900" b="0" dirty="0">
                          <a:solidFill>
                            <a:srgbClr val="462B6B"/>
                          </a:solidFill>
                          <a:latin typeface="Arial" panose="020B0604020202020204" pitchFamily="34" charset="0"/>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NCT06412042</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kumimoji="1" lang="en-US" altLang="zh-CN" sz="900" dirty="0">
                          <a:solidFill>
                            <a:srgbClr val="462B6B"/>
                          </a:solidFill>
                          <a:latin typeface="Arial" panose="020B0604020202020204" pitchFamily="34" charset="0"/>
                          <a:cs typeface="Arial" panose="020B0604020202020204" pitchFamily="34" charset="0"/>
                          <a:sym typeface="+mn-ea"/>
                        </a:rPr>
                        <a:t>BLa80+L</a:t>
                      </a:r>
                      <a:r>
                        <a:rPr kumimoji="1" lang="en-US" altLang="zh-CN" sz="900" b="1" dirty="0">
                          <a:solidFill>
                            <a:srgbClr val="462B6B"/>
                          </a:solidFill>
                          <a:latin typeface="Arial" panose="020B0604020202020204" pitchFamily="34" charset="0"/>
                          <a:cs typeface="Arial" panose="020B0604020202020204" pitchFamily="34" charset="0"/>
                          <a:sym typeface="+mn-ea"/>
                        </a:rPr>
                        <a:t>Ra05</a:t>
                      </a:r>
                      <a:r>
                        <a:rPr kumimoji="1" lang="en-US" altLang="zh-CN" sz="900" b="0" dirty="0">
                          <a:solidFill>
                            <a:srgbClr val="462B6B"/>
                          </a:solidFill>
                          <a:latin typeface="Arial" panose="020B0604020202020204" pitchFamily="34" charset="0"/>
                          <a:cs typeface="Arial" panose="020B0604020202020204" pitchFamily="34" charset="0"/>
                          <a:sym typeface="+mn-ea"/>
                        </a:rPr>
                        <a:t>:</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NCT06348121</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7359015" y="6000115"/>
            <a:ext cx="4683125" cy="72072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圆角矩形 16"/>
          <p:cNvSpPr/>
          <p:nvPr/>
        </p:nvSpPr>
        <p:spPr>
          <a:xfrm>
            <a:off x="4203065" y="1521460"/>
            <a:ext cx="7522210" cy="4592955"/>
          </a:xfrm>
          <a:prstGeom prst="roundRect">
            <a:avLst>
              <a:gd name="adj" fmla="val 5726"/>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9939655" cy="398780"/>
            <a:chOff x="400" y="1020"/>
            <a:chExt cx="1565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71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婴童神经发育支持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722841" y="5206732"/>
            <a:ext cx="6813550" cy="650240"/>
          </a:xfrm>
          <a:prstGeom prst="rect">
            <a:avLst/>
          </a:prstGeom>
        </p:spPr>
        <p:txBody>
          <a:bodyPr wrap="square">
            <a:spAutoFit/>
          </a:bodyPr>
          <a:p>
            <a:pPr marL="0" indent="0">
              <a:lnSpc>
                <a:spcPct val="130000"/>
              </a:lnSpc>
            </a:pPr>
            <a:r>
              <a:rPr lang="zh-CN" altLang="en-US" sz="1400" b="0" i="0">
                <a:solidFill>
                  <a:schemeClr val="tx1">
                    <a:lumMod val="65000"/>
                    <a:lumOff val="35000"/>
                  </a:schemeClr>
                </a:solidFill>
                <a:latin typeface="黑体" panose="02010609060101010101" charset="-122"/>
                <a:ea typeface="黑体" panose="02010609060101010101" charset="-122"/>
                <a:cs typeface="+mn-lt"/>
              </a:rPr>
              <a:t>与无干预组和安慰剂相比，只有益生菌干预前后肌肉运动技能得到了提升，并且益生菌干预后语言学习技能也得到了提高，表明益生菌干预对婴童生长发育具有积极影响</a:t>
            </a:r>
            <a:endParaRPr lang="zh-CN" altLang="en-US" sz="1400" b="0" i="0">
              <a:solidFill>
                <a:schemeClr val="tx1">
                  <a:lumMod val="65000"/>
                  <a:lumOff val="35000"/>
                </a:schemeClr>
              </a:solidFill>
              <a:latin typeface="黑体" panose="02010609060101010101" charset="-122"/>
              <a:ea typeface="黑体" panose="02010609060101010101" charset="-122"/>
              <a:cs typeface="+mn-lt"/>
            </a:endParaRPr>
          </a:p>
        </p:txBody>
      </p:sp>
      <p:pic>
        <p:nvPicPr>
          <p:cNvPr id="14" name="图片 13"/>
          <p:cNvPicPr>
            <a:picLocks noChangeAspect="1"/>
          </p:cNvPicPr>
          <p:nvPr/>
        </p:nvPicPr>
        <p:blipFill>
          <a:blip r:embed="rId1"/>
          <a:stretch>
            <a:fillRect/>
          </a:stretch>
        </p:blipFill>
        <p:spPr>
          <a:xfrm>
            <a:off x="4537182" y="1616431"/>
            <a:ext cx="3389670" cy="3499407"/>
          </a:xfrm>
          <a:prstGeom prst="rect">
            <a:avLst/>
          </a:prstGeom>
        </p:spPr>
      </p:pic>
      <p:pic>
        <p:nvPicPr>
          <p:cNvPr id="16" name="图片 15"/>
          <p:cNvPicPr>
            <a:picLocks noChangeAspect="1"/>
          </p:cNvPicPr>
          <p:nvPr/>
        </p:nvPicPr>
        <p:blipFill>
          <a:blip r:embed="rId2"/>
          <a:stretch>
            <a:fillRect/>
          </a:stretch>
        </p:blipFill>
        <p:spPr>
          <a:xfrm>
            <a:off x="7905649" y="1621262"/>
            <a:ext cx="3462828" cy="3261643"/>
          </a:xfrm>
          <a:prstGeom prst="rect">
            <a:avLst/>
          </a:prstGeom>
        </p:spPr>
      </p:pic>
      <p:sp>
        <p:nvSpPr>
          <p:cNvPr id="75" name="圆角矩形 74"/>
          <p:cNvSpPr/>
          <p:nvPr/>
        </p:nvSpPr>
        <p:spPr>
          <a:xfrm>
            <a:off x="792480" y="1521460"/>
            <a:ext cx="2875280" cy="3262630"/>
          </a:xfrm>
          <a:prstGeom prst="roundRect">
            <a:avLst>
              <a:gd name="adj" fmla="val 5726"/>
            </a:avLst>
          </a:prstGeom>
          <a:solidFill>
            <a:schemeClr val="bg1"/>
          </a:solidFill>
          <a:ln>
            <a:solidFill>
              <a:srgbClr val="FFE4F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56" name="文本框 55"/>
          <p:cNvSpPr txBox="1"/>
          <p:nvPr/>
        </p:nvSpPr>
        <p:spPr>
          <a:xfrm>
            <a:off x="986155" y="1783007"/>
            <a:ext cx="2341880" cy="368300"/>
          </a:xfrm>
          <a:prstGeom prst="rect">
            <a:avLst/>
          </a:prstGeom>
          <a:noFill/>
        </p:spPr>
        <p:txBody>
          <a:bodyPr wrap="square">
            <a:sp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462B6B"/>
                </a:solidFill>
                <a:effectLst/>
                <a:uLnTx/>
                <a:uFillTx/>
                <a:latin typeface="Arial" panose="020B0604020202020204" pitchFamily="34" charset="0"/>
                <a:ea typeface="黑体" panose="02010609060101010101" charset="-122"/>
                <a:cs typeface="Arial" panose="020B0604020202020204" pitchFamily="34" charset="0"/>
              </a:rPr>
              <a:t>研究成果</a:t>
            </a:r>
            <a:endParaRPr kumimoji="0" lang="en-US" altLang="zh-CN" sz="1800" b="1" i="0" u="none" strike="noStrike" kern="1200" cap="none" spc="0" normalizeH="0" baseline="0" noProof="0" dirty="0">
              <a:ln>
                <a:noFill/>
              </a:ln>
              <a:solidFill>
                <a:srgbClr val="462B6B"/>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3" name="文本框 12"/>
          <p:cNvSpPr txBox="1"/>
          <p:nvPr/>
        </p:nvSpPr>
        <p:spPr>
          <a:xfrm>
            <a:off x="884555" y="2233295"/>
            <a:ext cx="2653665" cy="3517900"/>
          </a:xfrm>
          <a:prstGeom prst="rect">
            <a:avLst/>
          </a:prstGeom>
          <a:noFill/>
        </p:spPr>
        <p:txBody>
          <a:bodyPr wrap="square" rtlCol="0">
            <a:noAutofit/>
          </a:bodyPr>
          <a:lstStyle/>
          <a:p>
            <a:pPr marL="285750" marR="0" lvl="0" indent="-179705" algn="l" defTabSz="914400" rtl="0" fontAlgn="auto">
              <a:lnSpc>
                <a:spcPct val="18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促进运动技能发育，提升语言学习能力</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8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支持婴幼儿健康神经发育</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8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为早期生长发育提供安全、科学的微生态营养支持</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4" name="文本框 3"/>
          <p:cNvSpPr txBox="1"/>
          <p:nvPr/>
        </p:nvSpPr>
        <p:spPr>
          <a:xfrm>
            <a:off x="792211" y="4784066"/>
            <a:ext cx="2783840" cy="367665"/>
          </a:xfrm>
          <a:prstGeom prst="rect">
            <a:avLst/>
          </a:prstGeom>
          <a:noFill/>
        </p:spPr>
        <p:txBody>
          <a:bodyPr wrap="square">
            <a:noAutofit/>
          </a:bodyPr>
          <a:lstStyle/>
          <a:p>
            <a:pPr marL="0" marR="0" lvl="0" indent="0" algn="l" defTabSz="914400" rtl="0" eaLnBrk="1" fontAlgn="auto" latinLnBrk="0" hangingPunct="1">
              <a:lnSpc>
                <a:spcPts val="165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hlinkClick r:id="rId3"/>
              </a:rPr>
              <a:t>DOI:</a:t>
            </a:r>
            <a:r>
              <a:rPr kumimoji="0" lang="en-US" altLang="en-US" sz="9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hlinkClick r:id="rId3"/>
              </a:rPr>
              <a:t> </a:t>
            </a:r>
            <a:r>
              <a:rPr kumimoji="0" lang="en-US" altLang="zh-CN" sz="9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hlinkClick r:id="rId3"/>
              </a:rPr>
              <a:t>10.3345/cep.2025.01256</a:t>
            </a:r>
            <a:endParaRPr kumimoji="0" lang="en-US" altLang="zh-CN" sz="9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hlinkClick r:id="rId3"/>
            </a:endParaRPr>
          </a:p>
          <a:p>
            <a:pPr marL="0" marR="0" lvl="0" indent="0" algn="l" defTabSz="914400" rtl="0" eaLnBrk="1" fontAlgn="auto" latinLnBrk="0" hangingPunct="1">
              <a:lnSpc>
                <a:spcPts val="1650"/>
              </a:lnSpc>
              <a:spcBef>
                <a:spcPts val="0"/>
              </a:spcBef>
              <a:spcAft>
                <a:spcPts val="0"/>
              </a:spcAft>
              <a:buClrTx/>
              <a:buSzTx/>
              <a:buFontTx/>
              <a:buNone/>
              <a:defRPr/>
            </a:pPr>
            <a:endParaRPr kumimoji="0" lang="en-US" altLang="zh-CN" sz="9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644130" cy="398780"/>
            <a:chOff x="400" y="1020"/>
            <a:chExt cx="12038"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103"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呼吸道健康与免疫支持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圆角矩形 1"/>
          <p:cNvSpPr/>
          <p:nvPr userDrawn="1"/>
        </p:nvSpPr>
        <p:spPr>
          <a:xfrm>
            <a:off x="506095" y="2103755"/>
            <a:ext cx="11179810" cy="1812925"/>
          </a:xfrm>
          <a:prstGeom prst="roundRect">
            <a:avLst>
              <a:gd name="adj" fmla="val 6306"/>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43560" y="1226820"/>
            <a:ext cx="6481445" cy="975995"/>
          </a:xfrm>
          <a:prstGeom prst="rect">
            <a:avLst/>
          </a:prstGeom>
          <a:noFill/>
        </p:spPr>
        <p:txBody>
          <a:bodyPr wrap="square" rtlCol="0">
            <a:noAutofit/>
          </a:bodyPr>
          <a:lstStyle/>
          <a:p>
            <a:pPr indent="0" fontAlgn="auto">
              <a:lnSpc>
                <a:spcPct val="150000"/>
              </a:lnSpc>
            </a:pPr>
            <a:r>
              <a:rPr lang="en-US" altLang="zh-CN" sz="1200">
                <a:solidFill>
                  <a:srgbClr val="462B6B"/>
                </a:solidFill>
                <a:latin typeface="Arial" panose="020B0604020202020204" pitchFamily="34" charset="0"/>
                <a:cs typeface="Arial" panose="020B0604020202020204" pitchFamily="34" charset="0"/>
                <a:sym typeface="+mn-ea"/>
              </a:rPr>
              <a:t>动物双歧杆菌乳亚种 BLa80;</a:t>
            </a:r>
            <a:r>
              <a:rPr lang="en-US" altLang="zh-CN" sz="1200" b="1">
                <a:solidFill>
                  <a:srgbClr val="462B6B"/>
                </a:solidFill>
                <a:latin typeface="Arial" panose="020B0604020202020204" pitchFamily="34" charset="0"/>
                <a:cs typeface="Arial" panose="020B0604020202020204" pitchFamily="34" charset="0"/>
                <a:sym typeface="+mn-ea"/>
              </a:rPr>
              <a:t> </a:t>
            </a:r>
            <a:endParaRPr lang="en-US" altLang="zh-CN" sz="1200" b="1">
              <a:solidFill>
                <a:srgbClr val="462B6B"/>
              </a:solidFill>
              <a:latin typeface="Arial" panose="020B0604020202020204" pitchFamily="34" charset="0"/>
              <a:cs typeface="Arial" panose="020B0604020202020204" pitchFamily="34" charset="0"/>
              <a:sym typeface="+mn-ea"/>
            </a:endParaRPr>
          </a:p>
          <a:p>
            <a:pPr indent="0" fontAlgn="auto">
              <a:lnSpc>
                <a:spcPct val="150000"/>
              </a:lnSpc>
            </a:pPr>
            <a:r>
              <a:rPr lang="en-US" altLang="zh-CN" sz="1200">
                <a:solidFill>
                  <a:srgbClr val="462B6B"/>
                </a:solidFill>
                <a:latin typeface="Arial" panose="020B0604020202020204" pitchFamily="34" charset="0"/>
                <a:cs typeface="Arial" panose="020B0604020202020204" pitchFamily="34" charset="0"/>
                <a:sym typeface="+mn-ea"/>
              </a:rPr>
              <a:t>鼠李糖乳酪杆菌 LRa05</a:t>
            </a:r>
            <a:endParaRPr kumimoji="1" lang="en-US" altLang="zh-CN" sz="1200" b="1" dirty="0">
              <a:solidFill>
                <a:srgbClr val="462B6B"/>
              </a:solidFill>
              <a:latin typeface="Arial" panose="020B0604020202020204" pitchFamily="34" charset="0"/>
              <a:cs typeface="Arial" panose="020B0604020202020204" pitchFamily="34" charset="0"/>
              <a:sym typeface="+mn-ea"/>
            </a:endParaRPr>
          </a:p>
        </p:txBody>
      </p:sp>
      <p:sp>
        <p:nvSpPr>
          <p:cNvPr id="13" name="文本框 12"/>
          <p:cNvSpPr txBox="1"/>
          <p:nvPr userDrawn="1">
            <p:custDataLst>
              <p:tags r:id="rId1"/>
            </p:custDataLst>
          </p:nvPr>
        </p:nvSpPr>
        <p:spPr>
          <a:xfrm>
            <a:off x="744855" y="4736622"/>
            <a:ext cx="4102682" cy="275590"/>
          </a:xfrm>
          <a:prstGeom prst="rect">
            <a:avLst/>
          </a:prstGeom>
          <a:noFill/>
        </p:spPr>
        <p:txBody>
          <a:bodyPr wrap="square" rtlCol="0">
            <a:spAutoFit/>
          </a:bodyPr>
          <a:p>
            <a:r>
              <a:rPr kumimoji="1" lang="en-US" altLang="zh-CN" sz="1200" b="1" dirty="0">
                <a:solidFill>
                  <a:srgbClr val="462B6B"/>
                </a:solidFill>
                <a:latin typeface="Arial" panose="020B0604020202020204" pitchFamily="34" charset="0"/>
                <a:cs typeface="Arial" panose="020B0604020202020204" pitchFamily="34" charset="0"/>
                <a:sym typeface="+mn-ea"/>
              </a:rPr>
              <a:t>临床研究</a:t>
            </a:r>
            <a:endParaRPr kumimoji="1" lang="en-US" altLang="zh-CN" sz="1200" b="1" dirty="0">
              <a:solidFill>
                <a:srgbClr val="462B6B"/>
              </a:solidFill>
              <a:latin typeface="Arial" panose="020B0604020202020204" pitchFamily="34" charset="0"/>
              <a:ea typeface="黑体" panose="02010609060101010101" charset="-122"/>
              <a:cs typeface="Arial" panose="020B0604020202020204" pitchFamily="34" charset="0"/>
              <a:sym typeface="+mn-ea"/>
            </a:endParaRPr>
          </a:p>
        </p:txBody>
      </p:sp>
      <p:sp>
        <p:nvSpPr>
          <p:cNvPr id="17" name="文本框 16"/>
          <p:cNvSpPr txBox="1"/>
          <p:nvPr userDrawn="1"/>
        </p:nvSpPr>
        <p:spPr>
          <a:xfrm>
            <a:off x="744855" y="4265295"/>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pSp>
        <p:nvGrpSpPr>
          <p:cNvPr id="18" name="组合 17"/>
          <p:cNvGrpSpPr/>
          <p:nvPr userDrawn="1"/>
        </p:nvGrpSpPr>
        <p:grpSpPr>
          <a:xfrm>
            <a:off x="8791575" y="2804795"/>
            <a:ext cx="2490470" cy="847090"/>
            <a:chOff x="13645" y="4359"/>
            <a:chExt cx="3922" cy="1334"/>
          </a:xfrm>
        </p:grpSpPr>
        <p:cxnSp>
          <p:nvCxnSpPr>
            <p:cNvPr id="19" name="直接连接符 18"/>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4845" y="4359"/>
              <a:ext cx="2722" cy="1334"/>
              <a:chOff x="13645" y="4359"/>
              <a:chExt cx="3922" cy="1334"/>
            </a:xfrm>
          </p:grpSpPr>
          <p:cxnSp>
            <p:nvCxnSpPr>
              <p:cNvPr id="22" name="直接连接符 21"/>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5" name="直接连接符 24"/>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703580" y="2429510"/>
            <a:ext cx="7321550" cy="1189355"/>
          </a:xfrm>
          <a:prstGeom prst="rect">
            <a:avLst/>
          </a:prstGeom>
          <a:noFill/>
        </p:spPr>
        <p:txBody>
          <a:bodyPr wrap="square" rtlCol="0">
            <a:spAutoFit/>
          </a:bodyPr>
          <a:lstStyle/>
          <a:p>
            <a:pPr marL="285750" indent="-285750" fontAlgn="auto">
              <a:lnSpc>
                <a:spcPct val="17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显著降低婴幼儿急性上呼吸道感染发病率</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7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显著降低婴幼儿湿疹发病率</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7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激活肠道抗菌肽防御系统</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46761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2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2847975"/>
            <a:ext cx="22606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836930" y="2173605"/>
            <a:ext cx="1533525"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1" name="文本框 30"/>
          <p:cNvSpPr txBox="1"/>
          <p:nvPr/>
        </p:nvSpPr>
        <p:spPr>
          <a:xfrm>
            <a:off x="8791575" y="3314700"/>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aphicFrame>
        <p:nvGraphicFramePr>
          <p:cNvPr id="37" name="表格 36"/>
          <p:cNvGraphicFramePr/>
          <p:nvPr userDrawn="1"/>
        </p:nvGraphicFramePr>
        <p:xfrm>
          <a:off x="543560" y="5243195"/>
          <a:ext cx="4359275" cy="275590"/>
        </p:xfrm>
        <a:graphic>
          <a:graphicData uri="http://schemas.openxmlformats.org/drawingml/2006/table">
            <a:tbl>
              <a:tblPr firstRow="1" bandRow="1">
                <a:tableStyleId>{5C22544A-7EE6-4342-B048-85BDC9FD1C3A}</a:tableStyleId>
              </a:tblPr>
              <a:tblGrid>
                <a:gridCol w="208080"/>
                <a:gridCol w="4151195"/>
              </a:tblGrid>
              <a:tr h="275590">
                <a:tc>
                  <a:txBody>
                    <a:bodyPr/>
                    <a:lstStyle/>
                    <a:p>
                      <a:pPr>
                        <a:buNone/>
                      </a:pPr>
                      <a:endParaRPr lang="en-US" altLang="zh-CN" sz="900" b="0" dirty="0">
                        <a:solidFill>
                          <a:srgbClr val="462B6B"/>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kumimoji="1" lang="en-US" altLang="zh-CN" sz="900" dirty="0">
                          <a:solidFill>
                            <a:srgbClr val="462B6B"/>
                          </a:solidFill>
                          <a:latin typeface="Arial" panose="020B0604020202020204" pitchFamily="34" charset="0"/>
                          <a:cs typeface="Arial" panose="020B0604020202020204" pitchFamily="34" charset="0"/>
                          <a:sym typeface="+mn-ea"/>
                        </a:rPr>
                        <a:t>BLa80+L</a:t>
                      </a:r>
                      <a:r>
                        <a:rPr kumimoji="1" lang="en-US" altLang="zh-CN" sz="900" b="1" dirty="0">
                          <a:solidFill>
                            <a:srgbClr val="462B6B"/>
                          </a:solidFill>
                          <a:latin typeface="Arial" panose="020B0604020202020204" pitchFamily="34" charset="0"/>
                          <a:cs typeface="Arial" panose="020B0604020202020204" pitchFamily="34" charset="0"/>
                          <a:sym typeface="+mn-ea"/>
                        </a:rPr>
                        <a:t>Ra05</a:t>
                      </a:r>
                      <a:r>
                        <a:rPr kumimoji="1" lang="en-US" altLang="zh-CN" sz="900" b="0" dirty="0">
                          <a:solidFill>
                            <a:srgbClr val="462B6B"/>
                          </a:solidFill>
                          <a:latin typeface="Arial" panose="020B0604020202020204" pitchFamily="34" charset="0"/>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NCT06348095</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
        <p:nvSpPr>
          <p:cNvPr id="29" name="文本框 28"/>
          <p:cNvSpPr txBox="1"/>
          <p:nvPr/>
        </p:nvSpPr>
        <p:spPr>
          <a:xfrm>
            <a:off x="8837930" y="1237615"/>
            <a:ext cx="2847975" cy="720090"/>
          </a:xfrm>
          <a:prstGeom prst="rect">
            <a:avLst/>
          </a:prstGeom>
          <a:noFill/>
        </p:spPr>
        <p:txBody>
          <a:bodyPr wrap="square" rtlCol="0">
            <a:noAutofit/>
          </a:bodyPr>
          <a:p>
            <a:pPr>
              <a:lnSpc>
                <a:spcPct val="150000"/>
              </a:lnSpc>
              <a:spcBef>
                <a:spcPts val="0"/>
              </a:spcBef>
              <a:spcAft>
                <a:spcPts val="0"/>
              </a:spcAft>
            </a:pPr>
            <a:r>
              <a:rPr lang="en-US" altLang="zh-CN" sz="1200" b="1">
                <a:solidFill>
                  <a:schemeClr val="tx1">
                    <a:lumMod val="75000"/>
                    <a:lumOff val="25000"/>
                  </a:schemeClr>
                </a:solidFill>
              </a:rPr>
              <a:t>辅</a:t>
            </a:r>
            <a:r>
              <a:rPr lang="en-US" altLang="zh-CN" sz="1200" b="1">
                <a:solidFill>
                  <a:schemeClr val="tx1">
                    <a:lumMod val="75000"/>
                    <a:lumOff val="25000"/>
                  </a:schemeClr>
                </a:solidFill>
              </a:rPr>
              <a:t>料:</a:t>
            </a:r>
            <a:r>
              <a:rPr lang="en-US" altLang="zh-CN" sz="1200">
                <a:solidFill>
                  <a:schemeClr val="tx1">
                    <a:lumMod val="75000"/>
                    <a:lumOff val="25000"/>
                  </a:schemeClr>
                </a:solidFill>
              </a:rPr>
              <a:t> </a:t>
            </a:r>
            <a:r>
              <a:rPr lang="en-US" altLang="zh-CN" sz="1200">
                <a:solidFill>
                  <a:schemeClr val="tx1">
                    <a:lumMod val="75000"/>
                    <a:lumOff val="25000"/>
                  </a:schemeClr>
                </a:solidFill>
                <a:sym typeface="+mn-ea"/>
              </a:rPr>
              <a:t>低聚果糖</a:t>
            </a:r>
            <a:r>
              <a:rPr lang="en-US" altLang="zh-CN" sz="1200">
                <a:solidFill>
                  <a:schemeClr val="tx1">
                    <a:lumMod val="75000"/>
                    <a:lumOff val="25000"/>
                  </a:schemeClr>
                </a:solidFill>
                <a:sym typeface="+mn-ea"/>
              </a:rPr>
              <a:t>; 抗性糊精; 麦芽糊精</a:t>
            </a:r>
            <a:endParaRPr lang="zh-CN" altLang="en-US" sz="1200">
              <a:solidFill>
                <a:schemeClr val="tx1">
                  <a:lumMod val="75000"/>
                  <a:lumOff val="25000"/>
                </a:schemeClr>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8935085" cy="398780"/>
            <a:chOff x="400" y="1020"/>
            <a:chExt cx="14071"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2136"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呼吸道健康与免疫支持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3838575" y="4956169"/>
            <a:ext cx="4292551" cy="1209675"/>
          </a:xfrm>
          <a:prstGeom prst="rect">
            <a:avLst/>
          </a:prstGeom>
          <a:noFill/>
        </p:spPr>
        <p:txBody>
          <a:bodyPr wrap="square">
            <a:noAutofit/>
          </a:bodyPr>
          <a:lstStyle/>
          <a:p>
            <a:pPr lvl="0">
              <a:lnSpc>
                <a:spcPct val="120000"/>
              </a:lnSpc>
              <a:defRPr/>
            </a:pPr>
            <a:r>
              <a:rPr lang="zh-CN" altLang="en-US" sz="1200" dirty="0">
                <a:solidFill>
                  <a:schemeClr val="tx1">
                    <a:lumMod val="75000"/>
                    <a:lumOff val="25000"/>
                  </a:schemeClr>
                </a:solidFill>
                <a:latin typeface="黑体" panose="02010609060101010101" charset="-122"/>
                <a:ea typeface="黑体" panose="02010609060101010101" charset="-122"/>
                <a:cs typeface="Arial" panose="020B0604020202020204" pitchFamily="34" charset="0"/>
              </a:rPr>
              <a:t>婴幼儿急性上呼吸道感染和湿疹的发病率显著降低，表明益生菌干预能够有效减少婴幼儿常见疾病的发生率</a:t>
            </a:r>
            <a:r>
              <a:rPr lang="en-US" altLang="zh-CN" sz="1200" dirty="0">
                <a:solidFill>
                  <a:schemeClr val="tx1">
                    <a:lumMod val="75000"/>
                    <a:lumOff val="25000"/>
                  </a:schemeClr>
                </a:solidFill>
                <a:latin typeface="黑体" panose="02010609060101010101" charset="-122"/>
                <a:ea typeface="黑体" panose="02010609060101010101" charset="-122"/>
                <a:cs typeface="Arial" panose="020B0604020202020204" pitchFamily="34" charset="0"/>
              </a:rPr>
              <a:t>。</a:t>
            </a:r>
            <a:endParaRPr lang="zh-CN" altLang="en-US" sz="1200" dirty="0">
              <a:solidFill>
                <a:schemeClr val="tx1">
                  <a:lumMod val="75000"/>
                  <a:lumOff val="25000"/>
                </a:schemeClr>
              </a:solidFill>
              <a:latin typeface="黑体" panose="02010609060101010101" charset="-122"/>
              <a:ea typeface="黑体" panose="02010609060101010101" charset="-122"/>
              <a:cs typeface="Arial" panose="020B0604020202020204" pitchFamily="34" charset="0"/>
            </a:endParaRPr>
          </a:p>
          <a:p>
            <a:pPr lvl="0">
              <a:lnSpc>
                <a:spcPct val="120000"/>
              </a:lnSpc>
              <a:defRPr/>
            </a:pPr>
            <a:endParaRPr lang="zh-CN" altLang="en-US" sz="1200" dirty="0">
              <a:solidFill>
                <a:schemeClr val="tx1">
                  <a:lumMod val="75000"/>
                  <a:lumOff val="25000"/>
                </a:schemeClr>
              </a:solidFill>
              <a:latin typeface="黑体" panose="02010609060101010101" charset="-122"/>
              <a:ea typeface="黑体" panose="02010609060101010101" charset="-122"/>
              <a:cs typeface="Arial" panose="020B0604020202020204" pitchFamily="34" charset="0"/>
            </a:endParaRPr>
          </a:p>
        </p:txBody>
      </p:sp>
      <p:sp>
        <p:nvSpPr>
          <p:cNvPr id="15" name="文本框 14"/>
          <p:cNvSpPr txBox="1"/>
          <p:nvPr/>
        </p:nvSpPr>
        <p:spPr>
          <a:xfrm>
            <a:off x="8290374" y="4951555"/>
            <a:ext cx="3705860" cy="699135"/>
          </a:xfrm>
          <a:prstGeom prst="rect">
            <a:avLst/>
          </a:prstGeom>
          <a:noFill/>
        </p:spPr>
        <p:txBody>
          <a:bodyPr wrap="square">
            <a:spAutoFit/>
          </a:bodyPr>
          <a:lstStyle/>
          <a:p>
            <a:pPr lvl="0">
              <a:lnSpc>
                <a:spcPct val="110000"/>
              </a:lnSpc>
              <a:defRPr/>
            </a:pPr>
            <a:r>
              <a:rPr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婴幼儿肠道中</a:t>
            </a:r>
            <a:r>
              <a:rPr lang="en-US" altLang="zh-CN"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LL-37</a:t>
            </a:r>
            <a:r>
              <a:rPr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和</a:t>
            </a:r>
            <a:r>
              <a:rPr lang="en-US" altLang="zh-CN"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HBD-2</a:t>
            </a:r>
            <a:r>
              <a:rPr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水平显著增加，表明益生菌干预能够增强肠道黏膜先天免疫功能</a:t>
            </a:r>
            <a:r>
              <a:rPr lang="en-US" altLang="zh-CN"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a:t>
            </a:r>
            <a:endParaRPr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a:p>
            <a:pPr lvl="0">
              <a:lnSpc>
                <a:spcPct val="110000"/>
              </a:lnSpc>
              <a:defRPr/>
            </a:pPr>
            <a:endParaRPr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pic>
        <p:nvPicPr>
          <p:cNvPr id="18" name="图片 17"/>
          <p:cNvPicPr>
            <a:picLocks noChangeAspect="1"/>
          </p:cNvPicPr>
          <p:nvPr/>
        </p:nvPicPr>
        <p:blipFill>
          <a:blip r:embed="rId1"/>
          <a:stretch>
            <a:fillRect/>
          </a:stretch>
        </p:blipFill>
        <p:spPr>
          <a:xfrm>
            <a:off x="3630389" y="2476047"/>
            <a:ext cx="2414225" cy="2225233"/>
          </a:xfrm>
          <a:prstGeom prst="rect">
            <a:avLst/>
          </a:prstGeom>
        </p:spPr>
      </p:pic>
      <p:pic>
        <p:nvPicPr>
          <p:cNvPr id="21" name="图片 20"/>
          <p:cNvPicPr>
            <a:picLocks noChangeAspect="1"/>
          </p:cNvPicPr>
          <p:nvPr/>
        </p:nvPicPr>
        <p:blipFill>
          <a:blip r:embed="rId2"/>
          <a:stretch>
            <a:fillRect/>
          </a:stretch>
        </p:blipFill>
        <p:spPr>
          <a:xfrm>
            <a:off x="5722997" y="2537012"/>
            <a:ext cx="2408129" cy="2164268"/>
          </a:xfrm>
          <a:prstGeom prst="rect">
            <a:avLst/>
          </a:prstGeom>
        </p:spPr>
      </p:pic>
      <p:pic>
        <p:nvPicPr>
          <p:cNvPr id="23" name="图片 22"/>
          <p:cNvPicPr>
            <a:picLocks noChangeAspect="1"/>
          </p:cNvPicPr>
          <p:nvPr/>
        </p:nvPicPr>
        <p:blipFill>
          <a:blip r:embed="rId3"/>
          <a:stretch>
            <a:fillRect/>
          </a:stretch>
        </p:blipFill>
        <p:spPr>
          <a:xfrm>
            <a:off x="8320898" y="2610207"/>
            <a:ext cx="1975275" cy="1993565"/>
          </a:xfrm>
          <a:prstGeom prst="rect">
            <a:avLst/>
          </a:prstGeom>
        </p:spPr>
      </p:pic>
      <p:pic>
        <p:nvPicPr>
          <p:cNvPr id="25" name="图片 24"/>
          <p:cNvPicPr>
            <a:picLocks noChangeAspect="1"/>
          </p:cNvPicPr>
          <p:nvPr/>
        </p:nvPicPr>
        <p:blipFill>
          <a:blip r:embed="rId4"/>
          <a:stretch>
            <a:fillRect/>
          </a:stretch>
        </p:blipFill>
        <p:spPr>
          <a:xfrm>
            <a:off x="10072531" y="2573628"/>
            <a:ext cx="1908213" cy="2030144"/>
          </a:xfrm>
          <a:prstGeom prst="rect">
            <a:avLst/>
          </a:prstGeom>
        </p:spPr>
      </p:pic>
      <p:sp>
        <p:nvSpPr>
          <p:cNvPr id="9" name="文本框 8"/>
          <p:cNvSpPr txBox="1"/>
          <p:nvPr/>
        </p:nvSpPr>
        <p:spPr>
          <a:xfrm>
            <a:off x="4223357" y="1770432"/>
            <a:ext cx="3522859" cy="737235"/>
          </a:xfrm>
          <a:prstGeom prst="rect">
            <a:avLst/>
          </a:prstGeom>
          <a:noFill/>
        </p:spPr>
        <p:txBody>
          <a:bodyPr wrap="square" rtlCol="0" anchor="t">
            <a:noAutofit/>
          </a:bodyPr>
          <a:p>
            <a:pPr marL="0" indent="0" algn="ctr"/>
            <a:r>
              <a:rPr lang="zh-CN" altLang="en-US" sz="1600" b="1">
                <a:solidFill>
                  <a:srgbClr val="404040"/>
                </a:solidFill>
                <a:latin typeface="Arial" panose="020B0604020202020204" pitchFamily="34" charset="0"/>
                <a:cs typeface="Arial" panose="020B0604020202020204" pitchFamily="34" charset="0"/>
                <a:sym typeface="+mn-ea"/>
              </a:rPr>
              <a:t>显著降低婴幼儿常见疾病发病率</a:t>
            </a:r>
            <a:endParaRPr lang="zh-CN" altLang="en-US" sz="1600" b="1">
              <a:solidFill>
                <a:srgbClr val="404040"/>
              </a:solidFill>
              <a:latin typeface="Arial" panose="020B0604020202020204" pitchFamily="34" charset="0"/>
              <a:cs typeface="Arial" panose="020B0604020202020204" pitchFamily="34" charset="0"/>
              <a:sym typeface="+mn-ea"/>
            </a:endParaRPr>
          </a:p>
          <a:p>
            <a:pPr marL="0" indent="0" algn="ctr"/>
            <a:endParaRPr lang="zh-CN" altLang="en-US" sz="1600" b="1">
              <a:solidFill>
                <a:srgbClr val="404040"/>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8509157" y="1770432"/>
            <a:ext cx="3268260" cy="737235"/>
          </a:xfrm>
          <a:prstGeom prst="rect">
            <a:avLst/>
          </a:prstGeom>
          <a:noFill/>
        </p:spPr>
        <p:txBody>
          <a:bodyPr wrap="square" rtlCol="0" anchor="t">
            <a:noAutofit/>
          </a:bodyPr>
          <a:p>
            <a:pPr marL="0" indent="0" algn="ctr"/>
            <a:r>
              <a:rPr lang="zh-CN" altLang="en-US" sz="1600" b="1">
                <a:solidFill>
                  <a:srgbClr val="404040"/>
                </a:solidFill>
                <a:latin typeface="Arial" panose="020B0604020202020204" pitchFamily="34" charset="0"/>
                <a:cs typeface="Arial" panose="020B0604020202020204" pitchFamily="34" charset="0"/>
                <a:sym typeface="+mn-ea"/>
              </a:rPr>
              <a:t>提高婴幼儿免疫力</a:t>
            </a:r>
            <a:endParaRPr lang="zh-CN" altLang="en-US" sz="1600" b="1">
              <a:solidFill>
                <a:srgbClr val="404040"/>
              </a:solidFill>
              <a:latin typeface="Arial" panose="020B0604020202020204" pitchFamily="34" charset="0"/>
              <a:cs typeface="Arial" panose="020B0604020202020204" pitchFamily="34" charset="0"/>
              <a:sym typeface="+mn-ea"/>
            </a:endParaRPr>
          </a:p>
          <a:p>
            <a:pPr marL="0" indent="0" algn="ctr"/>
            <a:endParaRPr lang="zh-CN" altLang="en-US" sz="1600" b="1">
              <a:solidFill>
                <a:srgbClr val="404040"/>
              </a:solidFill>
              <a:latin typeface="Arial" panose="020B0604020202020204" pitchFamily="34" charset="0"/>
              <a:cs typeface="Arial" panose="020B0604020202020204" pitchFamily="34" charset="0"/>
              <a:sym typeface="+mn-ea"/>
            </a:endParaRPr>
          </a:p>
        </p:txBody>
      </p:sp>
      <p:sp>
        <p:nvSpPr>
          <p:cNvPr id="75" name="圆角矩形 74"/>
          <p:cNvSpPr/>
          <p:nvPr/>
        </p:nvSpPr>
        <p:spPr>
          <a:xfrm>
            <a:off x="510540" y="1521460"/>
            <a:ext cx="2721610" cy="3931285"/>
          </a:xfrm>
          <a:prstGeom prst="roundRect">
            <a:avLst>
              <a:gd name="adj" fmla="val 5726"/>
            </a:avLst>
          </a:prstGeom>
          <a:solidFill>
            <a:schemeClr val="bg1"/>
          </a:solidFill>
          <a:ln>
            <a:solidFill>
              <a:srgbClr val="FFE4F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56" name="文本框 55"/>
          <p:cNvSpPr txBox="1"/>
          <p:nvPr/>
        </p:nvSpPr>
        <p:spPr>
          <a:xfrm>
            <a:off x="543584" y="1770404"/>
            <a:ext cx="2407285" cy="460375"/>
          </a:xfrm>
          <a:prstGeom prst="rect">
            <a:avLst/>
          </a:prstGeom>
          <a:noFill/>
        </p:spPr>
        <p:txBody>
          <a:bodyPr wrap="square">
            <a:no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462B6B"/>
                </a:solidFill>
                <a:effectLst/>
                <a:uLnTx/>
                <a:uFillTx/>
                <a:latin typeface="Arial" panose="020B0604020202020204" pitchFamily="34" charset="0"/>
                <a:ea typeface="黑体" panose="02010609060101010101" charset="-122"/>
                <a:cs typeface="Arial" panose="020B0604020202020204" pitchFamily="34" charset="0"/>
              </a:rPr>
              <a:t>研究成果</a:t>
            </a:r>
            <a:endParaRPr kumimoji="0" lang="en-US" altLang="zh-CN" sz="1800" b="1" i="0" u="none" strike="noStrike" kern="1200" cap="none" spc="0" normalizeH="0" baseline="0" noProof="0" dirty="0">
              <a:ln>
                <a:noFill/>
              </a:ln>
              <a:solidFill>
                <a:srgbClr val="462B6B"/>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3" name="文本框 12"/>
          <p:cNvSpPr txBox="1"/>
          <p:nvPr/>
        </p:nvSpPr>
        <p:spPr>
          <a:xfrm>
            <a:off x="543560" y="2181860"/>
            <a:ext cx="2535555" cy="3200400"/>
          </a:xfrm>
          <a:prstGeom prst="rect">
            <a:avLst/>
          </a:prstGeom>
          <a:noFill/>
        </p:spPr>
        <p:txBody>
          <a:bodyPr wrap="square" rtlCol="0">
            <a:noAutofit/>
          </a:bodyPr>
          <a:lstStyle/>
          <a:p>
            <a:pPr marL="285750" marR="0" lvl="0" indent="-179705" algn="l" defTabSz="914400" rtl="0" fontAlgn="auto">
              <a:lnSpc>
                <a:spcPct val="13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显著降低急性呼吸道感染及湿疹的发生率</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通过激活肠</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肺免疫轴，增强来源于肠道的免疫防御能力</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179705" algn="l" defTabSz="914400" rtl="0" fontAlgn="auto">
              <a:lnSpc>
                <a:spcPct val="130000"/>
              </a:lnSpc>
              <a:spcBef>
                <a:spcPts val="0"/>
              </a:spcBef>
              <a:spcAft>
                <a:spcPts val="12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提供一种安全且有效的、基于肠道微生物调控的策略，用于支持呼吸道免疫健康</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cxnSp>
        <p:nvCxnSpPr>
          <p:cNvPr id="8" name="直接连接符 7"/>
          <p:cNvCxnSpPr/>
          <p:nvPr/>
        </p:nvCxnSpPr>
        <p:spPr>
          <a:xfrm>
            <a:off x="3535045" y="1533525"/>
            <a:ext cx="0" cy="4408805"/>
          </a:xfrm>
          <a:prstGeom prst="line">
            <a:avLst/>
          </a:prstGeom>
          <a:noFill/>
          <a:ln w="25400" cap="flat" cmpd="sng" algn="ctr">
            <a:solidFill>
              <a:srgbClr val="FFFFFF">
                <a:lumMod val="85000"/>
              </a:srgbClr>
            </a:solidFill>
            <a:prstDash val="sysDot"/>
          </a:ln>
          <a:effectLst/>
        </p:spPr>
      </p:cxnSp>
      <p:cxnSp>
        <p:nvCxnSpPr>
          <p:cNvPr id="2" name="直接连接符 1"/>
          <p:cNvCxnSpPr/>
          <p:nvPr/>
        </p:nvCxnSpPr>
        <p:spPr>
          <a:xfrm>
            <a:off x="8157845" y="1533525"/>
            <a:ext cx="0" cy="4408805"/>
          </a:xfrm>
          <a:prstGeom prst="line">
            <a:avLst/>
          </a:prstGeom>
          <a:noFill/>
          <a:ln w="25400" cap="flat" cmpd="sng" algn="ctr">
            <a:solidFill>
              <a:srgbClr val="FFFFFF">
                <a:lumMod val="85000"/>
              </a:srgbClr>
            </a:solidFill>
            <a:prstDash val="sysDot"/>
          </a:ln>
          <a:effectLst/>
        </p:spPr>
      </p:cxnSp>
      <p:sp>
        <p:nvSpPr>
          <p:cNvPr id="4" name="文本框 3"/>
          <p:cNvSpPr txBox="1"/>
          <p:nvPr/>
        </p:nvSpPr>
        <p:spPr>
          <a:xfrm>
            <a:off x="514985" y="5467203"/>
            <a:ext cx="2783840" cy="367665"/>
          </a:xfrm>
          <a:prstGeom prst="rect">
            <a:avLst/>
          </a:prstGeom>
          <a:noFill/>
        </p:spPr>
        <p:txBody>
          <a:bodyPr wrap="square">
            <a:noAutofit/>
          </a:bodyPr>
          <a:lstStyle/>
          <a:p>
            <a:pPr marL="0" marR="0" lvl="0" indent="0" algn="l" defTabSz="914400" rtl="0" eaLnBrk="1" fontAlgn="auto" latinLnBrk="0" hangingPunct="1">
              <a:lnSpc>
                <a:spcPts val="1650"/>
              </a:lnSpc>
              <a:spcBef>
                <a:spcPts val="0"/>
              </a:spcBef>
              <a:spcAft>
                <a:spcPts val="0"/>
              </a:spcAft>
              <a:buClrTx/>
              <a:buSzTx/>
              <a:buFontTx/>
              <a:buNone/>
              <a:defRPr/>
            </a:pPr>
            <a:r>
              <a:rPr kumimoji="0" lang="en-US" altLang="zh-CN"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hlinkClick r:id="rId5"/>
              </a:rPr>
              <a:t>DOI:</a:t>
            </a:r>
            <a:r>
              <a:rPr kumimoji="0" lang="en-US" altLang="en-US"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hlinkClick r:id="rId5"/>
              </a:rPr>
              <a:t> </a:t>
            </a:r>
            <a:r>
              <a:rPr kumimoji="0" lang="en-US" altLang="zh-CN"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hlinkClick r:id="rId5"/>
              </a:rPr>
              <a:t>10.3345/cep.2025.01256</a:t>
            </a:r>
            <a:endParaRPr kumimoji="0" lang="en-US" altLang="zh-CN" sz="9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hlinkClick r:id="rId5"/>
            </a:endParaRPr>
          </a:p>
          <a:p>
            <a:pPr marL="0" marR="0" lvl="0" indent="0" algn="l" defTabSz="914400" rtl="0" eaLnBrk="1" fontAlgn="auto" latinLnBrk="0" hangingPunct="1">
              <a:lnSpc>
                <a:spcPts val="1650"/>
              </a:lnSpc>
              <a:spcBef>
                <a:spcPts val="0"/>
              </a:spcBef>
              <a:spcAft>
                <a:spcPts val="0"/>
              </a:spcAft>
              <a:buClrTx/>
              <a:buSzTx/>
              <a:buFontTx/>
              <a:buNone/>
              <a:defRPr/>
            </a:pPr>
            <a:endParaRPr kumimoji="0" lang="en-US" altLang="zh-CN" sz="9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ts val="1650"/>
              </a:lnSpc>
              <a:spcBef>
                <a:spcPts val="0"/>
              </a:spcBef>
              <a:spcAft>
                <a:spcPts val="0"/>
              </a:spcAft>
              <a:buClrTx/>
              <a:buSzTx/>
              <a:buFontTx/>
              <a:buNone/>
              <a:defRPr/>
            </a:pPr>
            <a:endParaRPr kumimoji="0" lang="en-US" altLang="zh-CN" sz="9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0049510" cy="398780"/>
            <a:chOff x="400" y="1020"/>
            <a:chExt cx="15826"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891"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支持剖腹产婴儿肠道菌群调节</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圆角矩形 1"/>
          <p:cNvSpPr/>
          <p:nvPr userDrawn="1"/>
        </p:nvSpPr>
        <p:spPr>
          <a:xfrm>
            <a:off x="701040" y="2353310"/>
            <a:ext cx="10807065" cy="2247900"/>
          </a:xfrm>
          <a:prstGeom prst="roundRect">
            <a:avLst>
              <a:gd name="adj" fmla="val 6306"/>
            </a:avLst>
          </a:prstGeom>
          <a:solidFill>
            <a:srgbClr val="FA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6" name="文本框 5"/>
          <p:cNvSpPr txBox="1"/>
          <p:nvPr/>
        </p:nvSpPr>
        <p:spPr>
          <a:xfrm>
            <a:off x="701029" y="1355121"/>
            <a:ext cx="6481445" cy="975995"/>
          </a:xfrm>
          <a:prstGeom prst="rect">
            <a:avLst/>
          </a:prstGeom>
          <a:noFill/>
        </p:spPr>
        <p:txBody>
          <a:bodyPr wrap="square" rtlCol="0">
            <a:noAutofit/>
          </a:bodyPr>
          <a:lstStyle/>
          <a:p>
            <a:pPr indent="0" fontAlgn="auto">
              <a:lnSpc>
                <a:spcPct val="130000"/>
              </a:lnSpc>
            </a:pPr>
            <a:r>
              <a:rPr lang="en-US" altLang="zh-CN" sz="1200">
                <a:solidFill>
                  <a:srgbClr val="462B6B"/>
                </a:solidFill>
                <a:latin typeface="Arial" panose="020B0604020202020204" pitchFamily="34" charset="0"/>
                <a:cs typeface="Arial" panose="020B0604020202020204" pitchFamily="34" charset="0"/>
                <a:sym typeface="+mn-ea"/>
              </a:rPr>
              <a:t>动物双歧杆菌乳亚种 BLa80;</a:t>
            </a:r>
            <a:r>
              <a:rPr lang="en-US" altLang="zh-CN" sz="1200" b="1">
                <a:solidFill>
                  <a:srgbClr val="462B6B"/>
                </a:solidFill>
                <a:latin typeface="Arial" panose="020B0604020202020204" pitchFamily="34" charset="0"/>
                <a:cs typeface="Arial" panose="020B0604020202020204" pitchFamily="34" charset="0"/>
                <a:sym typeface="+mn-ea"/>
              </a:rPr>
              <a:t> </a:t>
            </a:r>
            <a:endParaRPr lang="en-US" altLang="zh-CN" sz="1200" b="1">
              <a:solidFill>
                <a:srgbClr val="462B6B"/>
              </a:solidFill>
              <a:latin typeface="Arial" panose="020B0604020202020204" pitchFamily="34" charset="0"/>
              <a:cs typeface="Arial" panose="020B0604020202020204" pitchFamily="34" charset="0"/>
              <a:sym typeface="+mn-ea"/>
            </a:endParaRPr>
          </a:p>
          <a:p>
            <a:pPr indent="0" fontAlgn="auto">
              <a:lnSpc>
                <a:spcPct val="130000"/>
              </a:lnSpc>
            </a:pPr>
            <a:r>
              <a:rPr lang="en-US" altLang="zh-CN" sz="1200">
                <a:solidFill>
                  <a:srgbClr val="462B6B"/>
                </a:solidFill>
                <a:latin typeface="Arial" panose="020B0604020202020204" pitchFamily="34" charset="0"/>
                <a:cs typeface="Arial" panose="020B0604020202020204" pitchFamily="34" charset="0"/>
                <a:sym typeface="+mn-ea"/>
              </a:rPr>
              <a:t>鼠李糖乳酪杆菌 LRa05</a:t>
            </a:r>
            <a:endParaRPr kumimoji="1" lang="en-US" altLang="zh-CN" sz="1200" b="1" dirty="0">
              <a:solidFill>
                <a:srgbClr val="462B6B"/>
              </a:solidFill>
              <a:latin typeface="Arial" panose="020B0604020202020204" pitchFamily="34" charset="0"/>
              <a:cs typeface="Arial" panose="020B0604020202020204" pitchFamily="34" charset="0"/>
              <a:sym typeface="+mn-ea"/>
            </a:endParaRPr>
          </a:p>
        </p:txBody>
      </p:sp>
      <p:sp>
        <p:nvSpPr>
          <p:cNvPr id="26" name="文本框 25"/>
          <p:cNvSpPr txBox="1"/>
          <p:nvPr/>
        </p:nvSpPr>
        <p:spPr>
          <a:xfrm>
            <a:off x="836930" y="3058795"/>
            <a:ext cx="6880860" cy="737235"/>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Improve constipation-related symptoms and quality of life</a:t>
            </a:r>
            <a:endPar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en-US" altLang="zh-CN"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30" name="文本框 29"/>
          <p:cNvSpPr txBox="1"/>
          <p:nvPr/>
        </p:nvSpPr>
        <p:spPr>
          <a:xfrm>
            <a:off x="916940" y="2606675"/>
            <a:ext cx="202692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9" name="文本框 28"/>
          <p:cNvSpPr txBox="1"/>
          <p:nvPr/>
        </p:nvSpPr>
        <p:spPr>
          <a:xfrm>
            <a:off x="7960360" y="1554480"/>
            <a:ext cx="3471545" cy="932815"/>
          </a:xfrm>
          <a:prstGeom prst="rect">
            <a:avLst/>
          </a:prstGeom>
          <a:noFill/>
        </p:spPr>
        <p:txBody>
          <a:bodyPr wrap="square" rtlCol="0">
            <a:noAutofit/>
          </a:bodyPr>
          <a:p>
            <a:pPr>
              <a:lnSpc>
                <a:spcPct val="150000"/>
              </a:lnSpc>
              <a:spcBef>
                <a:spcPts val="0"/>
              </a:spcBef>
              <a:spcAft>
                <a:spcPts val="0"/>
              </a:spcAft>
            </a:pPr>
            <a:r>
              <a:rPr lang="en-US" altLang="zh-CN" sz="1200" b="1">
                <a:solidFill>
                  <a:schemeClr val="tx1">
                    <a:lumMod val="75000"/>
                    <a:lumOff val="25000"/>
                  </a:schemeClr>
                </a:solidFill>
              </a:rPr>
              <a:t>辅</a:t>
            </a:r>
            <a:r>
              <a:rPr lang="en-US" altLang="zh-CN" sz="1200" b="1">
                <a:solidFill>
                  <a:schemeClr val="tx1">
                    <a:lumMod val="75000"/>
                    <a:lumOff val="25000"/>
                  </a:schemeClr>
                </a:solidFill>
              </a:rPr>
              <a:t>料: </a:t>
            </a:r>
            <a:r>
              <a:rPr lang="en-US" altLang="zh-CN" sz="1200">
                <a:solidFill>
                  <a:schemeClr val="tx1">
                    <a:lumMod val="75000"/>
                    <a:lumOff val="25000"/>
                  </a:schemeClr>
                </a:solidFill>
                <a:sym typeface="+mn-ea"/>
              </a:rPr>
              <a:t>低聚果糖</a:t>
            </a:r>
            <a:r>
              <a:rPr lang="en-US" altLang="zh-CN" sz="1200">
                <a:solidFill>
                  <a:schemeClr val="tx1">
                    <a:lumMod val="75000"/>
                    <a:lumOff val="25000"/>
                  </a:schemeClr>
                </a:solidFill>
                <a:sym typeface="+mn-ea"/>
              </a:rPr>
              <a:t>; 低聚半乳糖; 抗性糊精</a:t>
            </a:r>
            <a:r>
              <a:rPr lang="en-US" altLang="zh-CN" sz="1200">
                <a:solidFill>
                  <a:schemeClr val="tx1">
                    <a:lumMod val="75000"/>
                    <a:lumOff val="25000"/>
                  </a:schemeClr>
                </a:solidFill>
                <a:sym typeface="+mn-ea"/>
              </a:rPr>
              <a:t>; 麦芽糊精</a:t>
            </a:r>
            <a:endParaRPr lang="en-US" altLang="zh-CN" sz="1200">
              <a:solidFill>
                <a:schemeClr val="tx1">
                  <a:lumMod val="75000"/>
                  <a:lumOff val="25000"/>
                </a:schemeClr>
              </a:solidFill>
              <a:sym typeface="+mn-ea"/>
            </a:endParaRPr>
          </a:p>
        </p:txBody>
      </p:sp>
      <p:grpSp>
        <p:nvGrpSpPr>
          <p:cNvPr id="18" name="组合 17"/>
          <p:cNvGrpSpPr/>
          <p:nvPr userDrawn="1"/>
        </p:nvGrpSpPr>
        <p:grpSpPr>
          <a:xfrm>
            <a:off x="8791575" y="3133725"/>
            <a:ext cx="2490470" cy="847090"/>
            <a:chOff x="13645" y="4359"/>
            <a:chExt cx="3922" cy="1334"/>
          </a:xfrm>
        </p:grpSpPr>
        <p:cxnSp>
          <p:nvCxnSpPr>
            <p:cNvPr id="19" name="直接连接符 18"/>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4845" y="4359"/>
              <a:ext cx="2722" cy="1334"/>
              <a:chOff x="13645" y="4359"/>
              <a:chExt cx="3922" cy="1334"/>
            </a:xfrm>
          </p:grpSpPr>
          <p:cxnSp>
            <p:nvCxnSpPr>
              <p:cNvPr id="22" name="直接连接符 21"/>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5" name="直接连接符 24"/>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8791575" y="279654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2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4" name="文本框 3"/>
          <p:cNvSpPr txBox="1"/>
          <p:nvPr/>
        </p:nvSpPr>
        <p:spPr>
          <a:xfrm>
            <a:off x="8791575" y="3176905"/>
            <a:ext cx="22606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8791575" y="3643630"/>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nvSpPr>
        <p:spPr>
          <a:xfrm>
            <a:off x="700405" y="1772920"/>
            <a:ext cx="2620010" cy="2950845"/>
          </a:xfrm>
          <a:prstGeom prst="roundRect">
            <a:avLst>
              <a:gd name="adj" fmla="val 4428"/>
            </a:avLst>
          </a:prstGeom>
          <a:solidFill>
            <a:srgbClr val="FFFFFF"/>
          </a:solidFill>
          <a:ln w="25400" cap="flat" cmpd="sng" algn="ctr">
            <a:solidFill>
              <a:srgbClr val="C30000">
                <a:lumMod val="20000"/>
                <a:lumOff val="80000"/>
                <a:alpha val="100000"/>
              </a:srgbClr>
            </a:solidFill>
            <a:prstDash val="solid"/>
          </a:ln>
          <a:effectLst/>
        </p:spPr>
        <p:txBody>
          <a:bodyPr rtlCol="0" anchor="ctr"/>
          <a:lstStyle/>
          <a:p>
            <a:pPr algn="ctr"/>
            <a:endParaRPr lang="zh-CN" altLang="en-US">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8122285" cy="704850"/>
            <a:chOff x="400" y="1020"/>
            <a:chExt cx="12791"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856"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辅助真菌性阴道炎</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endParaRPr>
          </a:p>
        </p:txBody>
      </p:sp>
      <p:grpSp>
        <p:nvGrpSpPr>
          <p:cNvPr id="22" name="组合 21"/>
          <p:cNvGrpSpPr/>
          <p:nvPr/>
        </p:nvGrpSpPr>
        <p:grpSpPr>
          <a:xfrm>
            <a:off x="4288797" y="1773066"/>
            <a:ext cx="3627120" cy="3756660"/>
            <a:chOff x="8420770" y="1714077"/>
            <a:chExt cx="3627120" cy="3756660"/>
          </a:xfrm>
        </p:grpSpPr>
        <p:sp>
          <p:nvSpPr>
            <p:cNvPr id="3" name="文本框 2"/>
            <p:cNvSpPr txBox="1"/>
            <p:nvPr/>
          </p:nvSpPr>
          <p:spPr>
            <a:xfrm>
              <a:off x="9030370" y="4974167"/>
              <a:ext cx="2611755" cy="496570"/>
            </a:xfrm>
            <a:prstGeom prst="rect">
              <a:avLst/>
            </a:prstGeom>
            <a:noFill/>
          </p:spPr>
          <p:txBody>
            <a:bodyPr wrap="square">
              <a:spAutoFit/>
            </a:bodyPr>
            <a:lstStyle/>
            <a:p>
              <a:pPr marR="0" lvl="0" indent="0" algn="l" defTabSz="914400" rtl="0" fontAlgn="auto">
                <a:lnSpc>
                  <a:spcPct val="110000"/>
                </a:lnSpc>
                <a:spcBef>
                  <a:spcPts val="0"/>
                </a:spcBef>
                <a:spcAft>
                  <a:spcPts val="0"/>
                </a:spcAft>
                <a:buClrTx/>
                <a:buSzTx/>
                <a:buNone/>
                <a:defRPr/>
              </a:pPr>
              <a:r>
                <a:rPr kumimoji="0"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rPr>
                <a:t>念珠菌阳性率与白细胞酯酶阳性率均有所降低。</a:t>
              </a:r>
              <a:endParaRPr kumimoji="0" lang="zh-CN" altLang="en-US" sz="120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Arial" panose="020B0604020202020204" pitchFamily="34" charset="0"/>
              </a:endParaRPr>
            </a:p>
          </p:txBody>
        </p:sp>
        <p:sp>
          <p:nvSpPr>
            <p:cNvPr id="4" name="文本框 3"/>
            <p:cNvSpPr txBox="1"/>
            <p:nvPr/>
          </p:nvSpPr>
          <p:spPr>
            <a:xfrm>
              <a:off x="8420770" y="1714077"/>
              <a:ext cx="3627120" cy="337185"/>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减少与病原体相关的生物标志物水平</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grpSp>
      <p:grpSp>
        <p:nvGrpSpPr>
          <p:cNvPr id="21" name="组合 20"/>
          <p:cNvGrpSpPr/>
          <p:nvPr/>
        </p:nvGrpSpPr>
        <p:grpSpPr>
          <a:xfrm>
            <a:off x="8255623" y="1772863"/>
            <a:ext cx="3785870" cy="4036252"/>
            <a:chOff x="4840180" y="1661132"/>
            <a:chExt cx="3785870" cy="4036252"/>
          </a:xfrm>
        </p:grpSpPr>
        <p:sp>
          <p:nvSpPr>
            <p:cNvPr id="8" name="文本框 7"/>
            <p:cNvSpPr txBox="1"/>
            <p:nvPr/>
          </p:nvSpPr>
          <p:spPr>
            <a:xfrm>
              <a:off x="5095843" y="4921414"/>
              <a:ext cx="3341805" cy="775970"/>
            </a:xfrm>
            <a:prstGeom prst="rect">
              <a:avLst/>
            </a:prstGeom>
            <a:noFill/>
          </p:spPr>
          <p:txBody>
            <a:bodyPr wrap="square">
              <a:spAutoFit/>
            </a:bodyPr>
            <a:lstStyle/>
            <a:p>
              <a:pPr lvl="0" indent="0" algn="l" fontAlgn="auto">
                <a:lnSpc>
                  <a:spcPct val="110000"/>
                </a:lnSpc>
                <a:spcAft>
                  <a:spcPts val="600"/>
                </a:spcAft>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阴道清洁度由</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III–IV </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级（感染状态）改善为</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I–II </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级（健康状态）。</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lvl="0" indent="0" algn="l" fontAlgn="auto">
                <a:lnSpc>
                  <a:spcPct val="110000"/>
                </a:lnSpc>
                <a:spcAft>
                  <a:spcPts val="600"/>
                </a:spcAft>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阴道上皮脱落减少，完整性提升。</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9" name="文本框 8"/>
            <p:cNvSpPr txBox="1"/>
            <p:nvPr/>
          </p:nvSpPr>
          <p:spPr>
            <a:xfrm>
              <a:off x="4840180" y="1661132"/>
              <a:ext cx="3785870" cy="337185"/>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显著改善阴道清洁度与上皮</a:t>
              </a:r>
              <a:r>
                <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细胞完整性</a:t>
              </a:r>
              <a:endParaRPr lang="zh-CN" altLang="en-US" sz="1600" b="1"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pic>
          <p:nvPicPr>
            <p:cNvPr id="18" name="图片 17"/>
            <p:cNvPicPr>
              <a:picLocks noChangeAspect="1"/>
            </p:cNvPicPr>
            <p:nvPr/>
          </p:nvPicPr>
          <p:blipFill>
            <a:blip r:embed="rId1"/>
            <a:stretch>
              <a:fillRect/>
            </a:stretch>
          </p:blipFill>
          <p:spPr>
            <a:xfrm>
              <a:off x="6660725" y="2483457"/>
              <a:ext cx="1558290" cy="2286635"/>
            </a:xfrm>
            <a:prstGeom prst="rect">
              <a:avLst/>
            </a:prstGeom>
          </p:spPr>
        </p:pic>
        <p:pic>
          <p:nvPicPr>
            <p:cNvPr id="19" name="图片 18"/>
            <p:cNvPicPr>
              <a:picLocks noChangeAspect="1"/>
            </p:cNvPicPr>
            <p:nvPr/>
          </p:nvPicPr>
          <p:blipFill>
            <a:blip r:embed="rId2"/>
            <a:stretch>
              <a:fillRect/>
            </a:stretch>
          </p:blipFill>
          <p:spPr>
            <a:xfrm>
              <a:off x="4900505" y="2482822"/>
              <a:ext cx="1606550" cy="2286635"/>
            </a:xfrm>
            <a:prstGeom prst="rect">
              <a:avLst/>
            </a:prstGeom>
          </p:spPr>
        </p:pic>
      </p:grpSp>
      <p:sp>
        <p:nvSpPr>
          <p:cNvPr id="23" name="文本框 22"/>
          <p:cNvSpPr txBox="1"/>
          <p:nvPr/>
        </p:nvSpPr>
        <p:spPr>
          <a:xfrm>
            <a:off x="774165" y="2443468"/>
            <a:ext cx="2371014" cy="3169241"/>
          </a:xfrm>
          <a:prstGeom prst="rect">
            <a:avLst/>
          </a:prstGeom>
          <a:noFill/>
        </p:spPr>
        <p:txBody>
          <a:bodyPr wrap="square" rtlCol="0">
            <a:noAutofit/>
          </a:bodyPr>
          <a:lstStyle/>
          <a:p>
            <a:pPr marL="285750" indent="-285750">
              <a:lnSpc>
                <a:spcPct val="14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降低念珠菌等致病菌感染，并减少白细胞酯酶阳性率</a:t>
            </a:r>
            <a:endPar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a:p>
            <a:pPr marL="285750" indent="-285750">
              <a:lnSpc>
                <a:spcPct val="140000"/>
              </a:lnSpc>
              <a:spcAft>
                <a:spcPts val="600"/>
              </a:spcAft>
              <a:buFont typeface="Arial" panose="020B0604020202020204" pitchFamily="34" charset="0"/>
              <a:buChar char="•"/>
            </a:pP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改善了阴道清洁度与上皮完整性，并修复了黏膜屏障</a:t>
            </a:r>
            <a:endParaRPr lang="zh-CN" altLang="en-US">
              <a:latin typeface="Arial" panose="020B0604020202020204" pitchFamily="34" charset="0"/>
              <a:ea typeface="黑体" panose="02010609060101010101" charset="-122"/>
              <a:cs typeface="Arial" panose="020B0604020202020204" pitchFamily="34" charset="0"/>
            </a:endParaRPr>
          </a:p>
        </p:txBody>
      </p:sp>
      <p:pic>
        <p:nvPicPr>
          <p:cNvPr id="13" name="图片 12"/>
          <p:cNvPicPr>
            <a:picLocks noChangeAspect="1"/>
          </p:cNvPicPr>
          <p:nvPr/>
        </p:nvPicPr>
        <p:blipFill>
          <a:blip r:embed="rId3"/>
          <a:stretch>
            <a:fillRect/>
          </a:stretch>
        </p:blipFill>
        <p:spPr>
          <a:xfrm>
            <a:off x="4377690" y="2426970"/>
            <a:ext cx="2176145" cy="2475230"/>
          </a:xfrm>
          <a:prstGeom prst="rect">
            <a:avLst/>
          </a:prstGeom>
        </p:spPr>
      </p:pic>
      <p:pic>
        <p:nvPicPr>
          <p:cNvPr id="15" name="图片 14"/>
          <p:cNvPicPr>
            <a:picLocks noChangeAspect="1"/>
          </p:cNvPicPr>
          <p:nvPr/>
        </p:nvPicPr>
        <p:blipFill>
          <a:blip r:embed="rId4"/>
          <a:stretch>
            <a:fillRect/>
          </a:stretch>
        </p:blipFill>
        <p:spPr>
          <a:xfrm>
            <a:off x="6062345" y="2397760"/>
            <a:ext cx="2359660" cy="2508250"/>
          </a:xfrm>
          <a:prstGeom prst="rect">
            <a:avLst/>
          </a:prstGeom>
        </p:spPr>
      </p:pic>
      <p:cxnSp>
        <p:nvCxnSpPr>
          <p:cNvPr id="45" name="直接连接符 44"/>
          <p:cNvCxnSpPr/>
          <p:nvPr/>
        </p:nvCxnSpPr>
        <p:spPr>
          <a:xfrm>
            <a:off x="8230235" y="1935480"/>
            <a:ext cx="25400" cy="3458845"/>
          </a:xfrm>
          <a:prstGeom prst="line">
            <a:avLst/>
          </a:prstGeom>
          <a:noFill/>
          <a:ln w="25400" cap="flat" cmpd="sng" algn="ctr">
            <a:solidFill>
              <a:srgbClr val="FFFFFF">
                <a:lumMod val="85000"/>
              </a:srgbClr>
            </a:solidFill>
            <a:prstDash val="sysDot"/>
          </a:ln>
          <a:effectLst/>
        </p:spPr>
      </p:cxnSp>
      <p:sp>
        <p:nvSpPr>
          <p:cNvPr id="36" name="文本框 35"/>
          <p:cNvSpPr txBox="1"/>
          <p:nvPr/>
        </p:nvSpPr>
        <p:spPr>
          <a:xfrm>
            <a:off x="889635" y="1935480"/>
            <a:ext cx="2306320" cy="368300"/>
          </a:xfrm>
          <a:prstGeom prst="rect">
            <a:avLst/>
          </a:prstGeom>
          <a:noFill/>
        </p:spPr>
        <p:txBody>
          <a:bodyPr wrap="square" rtlCol="0">
            <a:spAutoFit/>
          </a:bodyPr>
          <a:lstStyle/>
          <a:p>
            <a:pPr algn="ct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研究</a:t>
            </a:r>
            <a:r>
              <a:rPr lang="zh-CN" altLang="en-US" b="1" dirty="0">
                <a:solidFill>
                  <a:srgbClr val="8B1A48"/>
                </a:solidFill>
                <a:latin typeface="Arial" panose="020B0604020202020204" pitchFamily="34" charset="0"/>
                <a:ea typeface="黑体" panose="02010609060101010101" charset="-122"/>
                <a:cs typeface="Arial" panose="020B0604020202020204" pitchFamily="34" charset="0"/>
              </a:rPr>
              <a:t>成果</a:t>
            </a:r>
            <a:endParaRPr lang="zh-CN" altLang="en-US" b="1" dirty="0">
              <a:solidFill>
                <a:srgbClr val="8B1A48"/>
              </a:solidFill>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10023475" cy="398780"/>
            <a:chOff x="400" y="1020"/>
            <a:chExt cx="15785"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3850"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支持剖腹产婴儿肠道菌群调节</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898765" cy="398780"/>
            <a:chOff x="400" y="1020"/>
            <a:chExt cx="12439"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504"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口腔菌群与局部免疫支持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350770"/>
            <a:ext cx="11179810" cy="2035175"/>
          </a:xfrm>
          <a:prstGeom prst="roundRect">
            <a:avLst>
              <a:gd name="adj" fmla="val 6306"/>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5191917"/>
            <a:ext cx="4102682" cy="275590"/>
          </a:xfrm>
          <a:prstGeom prst="rect">
            <a:avLst/>
          </a:prstGeom>
          <a:noFill/>
        </p:spPr>
        <p:txBody>
          <a:bodyPr wrap="square" rtlCol="0">
            <a:spAutoFit/>
          </a:bodyPr>
          <a:p>
            <a:r>
              <a:rPr kumimoji="1" lang="en-US" altLang="zh-CN" sz="1200" b="1" dirty="0">
                <a:solidFill>
                  <a:srgbClr val="053B75"/>
                </a:solidFill>
                <a:latin typeface="Arial" panose="020B0604020202020204" pitchFamily="34" charset="0"/>
                <a:cs typeface="Arial" panose="020B0604020202020204" pitchFamily="34" charset="0"/>
                <a:sym typeface="+mn-ea"/>
              </a:rPr>
              <a:t>临床研究</a:t>
            </a:r>
            <a:endParaRPr kumimoji="1" lang="en-US" altLang="zh-CN" sz="1200" b="1" dirty="0">
              <a:solidFill>
                <a:srgbClr val="053B75"/>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620260"/>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543599" y="1296853"/>
            <a:ext cx="6481445" cy="1008562"/>
          </a:xfrm>
          <a:prstGeom prst="rect">
            <a:avLst/>
          </a:prstGeom>
          <a:noFill/>
        </p:spPr>
        <p:txBody>
          <a:bodyPr wrap="square" rtlCol="0">
            <a:noAutofit/>
          </a:bodyPr>
          <a:lstStyle/>
          <a:p>
            <a:pPr>
              <a:lnSpc>
                <a:spcPct val="130000"/>
              </a:lnSpc>
            </a:pPr>
            <a:r>
              <a:rPr kumimoji="1" lang="en-US" altLang="zh-CN" sz="1200" dirty="0">
                <a:solidFill>
                  <a:srgbClr val="001F60"/>
                </a:solidFill>
                <a:latin typeface="Arial" panose="020B0604020202020204" pitchFamily="34" charset="0"/>
                <a:cs typeface="Arial" panose="020B0604020202020204" pitchFamily="34" charset="0"/>
                <a:sym typeface="+mn-ea"/>
              </a:rPr>
              <a:t>唾液联合乳杆菌 LS97; </a:t>
            </a:r>
            <a:endParaRPr kumimoji="1" lang="en-US" altLang="zh-CN" sz="1200" dirty="0">
              <a:solidFill>
                <a:srgbClr val="001F60"/>
              </a:solidFill>
              <a:latin typeface="Arial" panose="020B0604020202020204" pitchFamily="34" charset="0"/>
              <a:cs typeface="Arial" panose="020B0604020202020204" pitchFamily="34" charset="0"/>
              <a:sym typeface="+mn-ea"/>
            </a:endParaRPr>
          </a:p>
          <a:p>
            <a:pPr>
              <a:lnSpc>
                <a:spcPct val="130000"/>
              </a:lnSpc>
            </a:pPr>
            <a:r>
              <a:rPr kumimoji="1" lang="en-US" altLang="zh-CN" sz="1200" dirty="0">
                <a:solidFill>
                  <a:srgbClr val="001F60"/>
                </a:solidFill>
                <a:latin typeface="Arial" panose="020B0604020202020204" pitchFamily="34" charset="0"/>
                <a:cs typeface="Arial" panose="020B0604020202020204" pitchFamily="34" charset="0"/>
                <a:sym typeface="+mn-ea"/>
              </a:rPr>
              <a:t>嗜酸乳杆菌 LA85;</a:t>
            </a:r>
            <a:endParaRPr kumimoji="1" lang="en-US" altLang="zh-CN" sz="1200" dirty="0">
              <a:solidFill>
                <a:srgbClr val="001F60"/>
              </a:solidFill>
              <a:latin typeface="Arial" panose="020B0604020202020204" pitchFamily="34" charset="0"/>
              <a:cs typeface="Arial" panose="020B0604020202020204" pitchFamily="34" charset="0"/>
              <a:sym typeface="+mn-ea"/>
            </a:endParaRPr>
          </a:p>
          <a:p>
            <a:pPr>
              <a:lnSpc>
                <a:spcPct val="130000"/>
              </a:lnSpc>
            </a:pPr>
            <a:r>
              <a:rPr kumimoji="1" lang="en-US" altLang="zh-CN" sz="1200" dirty="0">
                <a:solidFill>
                  <a:srgbClr val="001F60"/>
                </a:solidFill>
                <a:latin typeface="Arial" panose="020B0604020202020204" pitchFamily="34" charset="0"/>
                <a:cs typeface="Arial" panose="020B0604020202020204" pitchFamily="34" charset="0"/>
                <a:sym typeface="+mn-ea"/>
              </a:rPr>
              <a:t>副干酪乳酪杆菌 LC86</a:t>
            </a:r>
            <a:endParaRPr kumimoji="1" lang="en-US" altLang="zh-CN" sz="1200" b="1" dirty="0">
              <a:solidFill>
                <a:srgbClr val="001F60"/>
              </a:solidFill>
              <a:latin typeface="Arial" panose="020B0604020202020204" pitchFamily="34" charset="0"/>
              <a:cs typeface="Arial" panose="020B0604020202020204" pitchFamily="34" charset="0"/>
              <a:sym typeface="+mn-ea"/>
            </a:endParaRPr>
          </a:p>
          <a:p>
            <a:pPr>
              <a:lnSpc>
                <a:spcPct val="150000"/>
              </a:lnSpc>
            </a:pPr>
            <a:endParaRPr kumimoji="1" lang="en-US" altLang="zh-CN" sz="1200" b="1" dirty="0">
              <a:solidFill>
                <a:srgbClr val="001F60"/>
              </a:solidFill>
              <a:latin typeface="Arial" panose="020B0604020202020204" pitchFamily="34" charset="0"/>
              <a:cs typeface="Arial" panose="020B0604020202020204" pitchFamily="34" charset="0"/>
              <a:sym typeface="+mn-ea"/>
            </a:endParaRPr>
          </a:p>
        </p:txBody>
      </p:sp>
      <p:grpSp>
        <p:nvGrpSpPr>
          <p:cNvPr id="18" name="组合 17"/>
          <p:cNvGrpSpPr/>
          <p:nvPr userDrawn="1"/>
        </p:nvGrpSpPr>
        <p:grpSpPr>
          <a:xfrm>
            <a:off x="8791575" y="3121025"/>
            <a:ext cx="2490470" cy="847090"/>
            <a:chOff x="13645" y="4359"/>
            <a:chExt cx="3922" cy="1334"/>
          </a:xfrm>
        </p:grpSpPr>
        <p:cxnSp>
          <p:nvCxnSpPr>
            <p:cNvPr id="3" name="直接连接符 2"/>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4845" y="4359"/>
              <a:ext cx="2722" cy="1334"/>
              <a:chOff x="13645" y="4359"/>
              <a:chExt cx="3922" cy="1334"/>
            </a:xfrm>
          </p:grpSpPr>
          <p:cxnSp>
            <p:nvCxnSpPr>
              <p:cNvPr id="22" name="直接连接符 21"/>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5" name="直接连接符 24"/>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703580" y="3002280"/>
            <a:ext cx="7321550" cy="1383665"/>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改善口腔菌群结构</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增强口腔免疫防御力</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改善口腔微环境</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78384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3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3164205"/>
            <a:ext cx="22606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836930" y="2609850"/>
            <a:ext cx="2172970" cy="368300"/>
          </a:xfrm>
          <a:prstGeom prst="rect">
            <a:avLst/>
          </a:prstGeom>
          <a:noFill/>
        </p:spPr>
        <p:txBody>
          <a:bodyPr wrap="square" rtlCol="0" anchor="t">
            <a:spAutoFit/>
          </a:bodyPr>
          <a:lstStyle/>
          <a:p>
            <a:r>
              <a:rPr kumimoji="1" lang="en-US" altLang="zh-CN"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aphicFrame>
        <p:nvGraphicFramePr>
          <p:cNvPr id="37" name="表格 36"/>
          <p:cNvGraphicFramePr/>
          <p:nvPr userDrawn="1">
            <p:custDataLst>
              <p:tags r:id="rId2"/>
            </p:custDataLst>
          </p:nvPr>
        </p:nvGraphicFramePr>
        <p:xfrm>
          <a:off x="703580" y="5621443"/>
          <a:ext cx="5404485" cy="337185"/>
        </p:xfrm>
        <a:graphic>
          <a:graphicData uri="http://schemas.openxmlformats.org/drawingml/2006/table">
            <a:tbl>
              <a:tblPr firstRow="1" bandRow="1">
                <a:tableStyleId>{5C22544A-7EE6-4342-B048-85BDC9FD1C3A}</a:tableStyleId>
              </a:tblPr>
              <a:tblGrid>
                <a:gridCol w="2665095"/>
                <a:gridCol w="2739390"/>
              </a:tblGrid>
              <a:tr h="337185">
                <a:tc>
                  <a:txBody>
                    <a:bodyPr/>
                    <a:lstStyle/>
                    <a:p>
                      <a:pPr algn="l">
                        <a:buNone/>
                      </a:pPr>
                      <a:r>
                        <a:rPr lang="en-US" altLang="zh-CN" sz="900" dirty="0">
                          <a:solidFill>
                            <a:srgbClr val="001F60"/>
                          </a:solidFill>
                          <a:effectLst/>
                          <a:latin typeface="Arial" panose="020B0604020202020204" pitchFamily="34" charset="0"/>
                          <a:ea typeface="黑体" panose="02010609060101010101" charset="-122"/>
                          <a:cs typeface="Arial" panose="020B0604020202020204" pitchFamily="34" charset="0"/>
                          <a:sym typeface="+mn-ea"/>
                        </a:rPr>
                        <a:t>LS97+LA85+LC86</a:t>
                      </a:r>
                      <a:r>
                        <a:rPr lang="en-US" altLang="zh-CN" sz="900" b="0" dirty="0">
                          <a:solidFill>
                            <a:srgbClr val="001F60"/>
                          </a:solidFill>
                          <a:effectLst/>
                          <a:latin typeface="Arial" panose="020B0604020202020204" pitchFamily="34" charset="0"/>
                          <a:ea typeface="黑体" panose="02010609060101010101" charset="-122"/>
                          <a:cs typeface="Arial" panose="020B0604020202020204" pitchFamily="34" charset="0"/>
                          <a:sym typeface="+mn-ea"/>
                        </a:rPr>
                        <a:t>:</a:t>
                      </a:r>
                      <a:r>
                        <a:rPr lang="zh-CN" altLang="en-US" sz="900" b="0" dirty="0">
                          <a:solidFill>
                            <a:srgbClr val="001F60"/>
                          </a:solidFill>
                          <a:effectLst/>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effectLst/>
                          <a:latin typeface="Arial" panose="020B0604020202020204" pitchFamily="34" charset="0"/>
                          <a:ea typeface="黑体" panose="02010609060101010101" charset="-122"/>
                          <a:cs typeface="Arial" panose="020B0604020202020204" pitchFamily="34" charset="0"/>
                          <a:sym typeface="+mn-ea"/>
                        </a:rPr>
                        <a:t>ChiCTR2300074088</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latinLnBrk="0" hangingPunct="1"/>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
        <p:nvSpPr>
          <p:cNvPr id="4" name="文本框 3"/>
          <p:cNvSpPr txBox="1"/>
          <p:nvPr/>
        </p:nvSpPr>
        <p:spPr>
          <a:xfrm>
            <a:off x="8791628" y="3628989"/>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custDataLst>
              <p:tags r:id="rId1"/>
            </p:custDataLst>
          </p:nvPr>
        </p:nvSpPr>
        <p:spPr>
          <a:xfrm>
            <a:off x="7363248" y="6028055"/>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0" name="组合 39"/>
          <p:cNvGrpSpPr/>
          <p:nvPr/>
        </p:nvGrpSpPr>
        <p:grpSpPr>
          <a:xfrm>
            <a:off x="543560" y="600710"/>
            <a:ext cx="8717280" cy="704850"/>
            <a:chOff x="400" y="1020"/>
            <a:chExt cx="13728"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1793"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口腔菌群与局部免疫支持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354330" y="1743710"/>
            <a:ext cx="3524250" cy="3476625"/>
          </a:xfrm>
          <a:prstGeom prst="roundRect">
            <a:avLst>
              <a:gd name="adj" fmla="val 5726"/>
            </a:avLst>
          </a:prstGeom>
          <a:solidFill>
            <a:schemeClr val="bg1"/>
          </a:solidFill>
          <a:ln>
            <a:solidFill>
              <a:srgbClr val="00B0F0">
                <a:alpha val="5000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56" name="文本框 55"/>
          <p:cNvSpPr txBox="1"/>
          <p:nvPr/>
        </p:nvSpPr>
        <p:spPr>
          <a:xfrm>
            <a:off x="624628" y="1872216"/>
            <a:ext cx="2780665" cy="368300"/>
          </a:xfrm>
          <a:prstGeom prst="rect">
            <a:avLst/>
          </a:prstGeom>
          <a:noFill/>
        </p:spPr>
        <p:txBody>
          <a:bodyPr wrap="square">
            <a:sp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1" lang="en-US" altLang="zh-CN" b="1" noProof="0" dirty="0">
                <a:ln>
                  <a:noFill/>
                </a:ln>
                <a:solidFill>
                  <a:srgbClr val="053B75"/>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0" lang="zh-CN" altLang="en-US" sz="1800" b="1" i="0" u="none" strike="noStrike" kern="1200" cap="none" spc="0" normalizeH="0" baseline="0" noProof="0" dirty="0">
              <a:ln>
                <a:noFill/>
              </a:ln>
              <a:solidFill>
                <a:srgbClr val="053B75"/>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 name="圆角矩形 6"/>
          <p:cNvSpPr/>
          <p:nvPr>
            <p:custDataLst>
              <p:tags r:id="rId2"/>
            </p:custDataLst>
          </p:nvPr>
        </p:nvSpPr>
        <p:spPr>
          <a:xfrm>
            <a:off x="4393777" y="4123055"/>
            <a:ext cx="7428230" cy="2527935"/>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6" name="圆角矩形 15"/>
          <p:cNvSpPr/>
          <p:nvPr>
            <p:custDataLst>
              <p:tags r:id="rId3"/>
            </p:custDataLst>
          </p:nvPr>
        </p:nvSpPr>
        <p:spPr>
          <a:xfrm>
            <a:off x="4393777" y="1305560"/>
            <a:ext cx="7428230" cy="2548255"/>
          </a:xfrm>
          <a:prstGeom prst="roundRect">
            <a:avLst>
              <a:gd name="adj" fmla="val 5011"/>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8" name="组合 7"/>
          <p:cNvGrpSpPr/>
          <p:nvPr>
            <p:custDataLst>
              <p:tags r:id="rId4"/>
            </p:custDataLst>
          </p:nvPr>
        </p:nvGrpSpPr>
        <p:grpSpPr>
          <a:xfrm>
            <a:off x="4440767" y="1310640"/>
            <a:ext cx="983615" cy="337185"/>
            <a:chOff x="6869" y="1786"/>
            <a:chExt cx="1549" cy="531"/>
          </a:xfrm>
        </p:grpSpPr>
        <p:sp>
          <p:nvSpPr>
            <p:cNvPr id="9" name="文本框 8"/>
            <p:cNvSpPr txBox="1"/>
            <p:nvPr>
              <p:custDataLst>
                <p:tags r:id="rId5"/>
              </p:custDataLst>
            </p:nvPr>
          </p:nvSpPr>
          <p:spPr>
            <a:xfrm>
              <a:off x="6869" y="1786"/>
              <a:ext cx="1549" cy="531"/>
            </a:xfrm>
            <a:prstGeom prst="rect">
              <a:avLst/>
            </a:prstGeom>
            <a:noFill/>
            <a:ln>
              <a:noFill/>
            </a:ln>
          </p:spPr>
          <p:txBody>
            <a:bodyPr wrap="square" rtlCol="0">
              <a:spAutoFit/>
            </a:bodyPr>
            <a:p>
              <a:pPr algn="ctr"/>
              <a:r>
                <a:rPr 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a:t>
              </a:r>
              <a:r>
                <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10" name="圆角矩形 9"/>
            <p:cNvSpPr/>
            <p:nvPr>
              <p:custDataLst>
                <p:tags r:id="rId6"/>
              </p:custDataLst>
            </p:nvPr>
          </p:nvSpPr>
          <p:spPr>
            <a:xfrm>
              <a:off x="6928" y="1828"/>
              <a:ext cx="1483"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4" name="组合 23"/>
          <p:cNvGrpSpPr/>
          <p:nvPr>
            <p:custDataLst>
              <p:tags r:id="rId7"/>
            </p:custDataLst>
          </p:nvPr>
        </p:nvGrpSpPr>
        <p:grpSpPr>
          <a:xfrm>
            <a:off x="4690957" y="1843405"/>
            <a:ext cx="4389967" cy="1853353"/>
            <a:chOff x="6096000" y="1173124"/>
            <a:chExt cx="5258468" cy="2442342"/>
          </a:xfrm>
        </p:grpSpPr>
        <p:pic>
          <p:nvPicPr>
            <p:cNvPr id="19" name="图片 18"/>
            <p:cNvPicPr>
              <a:picLocks noChangeAspect="1"/>
            </p:cNvPicPr>
            <p:nvPr>
              <p:custDataLst>
                <p:tags r:id="rId8"/>
              </p:custDataLst>
            </p:nvPr>
          </p:nvPicPr>
          <p:blipFill rotWithShape="1">
            <a:blip r:embed="rId9" cstate="email"/>
            <a:srcRect/>
            <a:stretch>
              <a:fillRect/>
            </a:stretch>
          </p:blipFill>
          <p:spPr>
            <a:xfrm>
              <a:off x="8761212" y="1173124"/>
              <a:ext cx="2593256" cy="2442043"/>
            </a:xfrm>
            <a:prstGeom prst="rect">
              <a:avLst/>
            </a:prstGeom>
          </p:spPr>
        </p:pic>
        <p:pic>
          <p:nvPicPr>
            <p:cNvPr id="20" name="图片 19"/>
            <p:cNvPicPr>
              <a:picLocks noChangeAspect="1"/>
            </p:cNvPicPr>
            <p:nvPr>
              <p:custDataLst>
                <p:tags r:id="rId10"/>
              </p:custDataLst>
            </p:nvPr>
          </p:nvPicPr>
          <p:blipFill rotWithShape="1">
            <a:blip r:embed="rId11" cstate="email"/>
            <a:srcRect/>
            <a:stretch>
              <a:fillRect/>
            </a:stretch>
          </p:blipFill>
          <p:spPr>
            <a:xfrm>
              <a:off x="6096000" y="1173423"/>
              <a:ext cx="2535100" cy="2442043"/>
            </a:xfrm>
            <a:prstGeom prst="rect">
              <a:avLst/>
            </a:prstGeom>
          </p:spPr>
        </p:pic>
      </p:grpSp>
      <p:sp>
        <p:nvSpPr>
          <p:cNvPr id="12" name="文本框 11"/>
          <p:cNvSpPr txBox="1"/>
          <p:nvPr>
            <p:custDataLst>
              <p:tags r:id="rId12"/>
            </p:custDataLst>
          </p:nvPr>
        </p:nvSpPr>
        <p:spPr>
          <a:xfrm>
            <a:off x="5601248" y="1439034"/>
            <a:ext cx="4690844"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益生菌干预显著提升口腔唾液</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IgA</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rPr>
              <a:t>与乙酸水平</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p:txBody>
      </p:sp>
      <p:pic>
        <p:nvPicPr>
          <p:cNvPr id="25" name="图片 24"/>
          <p:cNvPicPr>
            <a:picLocks noChangeAspect="1"/>
          </p:cNvPicPr>
          <p:nvPr>
            <p:custDataLst>
              <p:tags r:id="rId13"/>
            </p:custDataLst>
          </p:nvPr>
        </p:nvPicPr>
        <p:blipFill>
          <a:blip r:embed="rId14"/>
          <a:stretch>
            <a:fillRect/>
          </a:stretch>
        </p:blipFill>
        <p:spPr>
          <a:xfrm>
            <a:off x="4799542" y="4570730"/>
            <a:ext cx="5020945" cy="2035175"/>
          </a:xfrm>
          <a:prstGeom prst="rect">
            <a:avLst/>
          </a:prstGeom>
        </p:spPr>
      </p:pic>
      <p:sp>
        <p:nvSpPr>
          <p:cNvPr id="26" name="文本框 25"/>
          <p:cNvSpPr txBox="1"/>
          <p:nvPr>
            <p:custDataLst>
              <p:tags r:id="rId15"/>
            </p:custDataLst>
          </p:nvPr>
        </p:nvSpPr>
        <p:spPr>
          <a:xfrm>
            <a:off x="5601283" y="4157342"/>
            <a:ext cx="4447236" cy="33343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益生菌组停用后口腔菌群</a:t>
            </a:r>
            <a:r>
              <a:rPr kumimoji="1" lang="el-GR" altLang="zh-CN" sz="1400" b="1"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α-</a:t>
            </a:r>
            <a:r>
              <a:rPr kumimoji="1" lang="zh-CN" altLang="en-US" sz="1400" b="1"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rPr>
              <a:t>多样性仍高于安慰剂组</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sym typeface="+mn-ea"/>
            </a:endParaRPr>
          </a:p>
        </p:txBody>
      </p:sp>
      <p:sp>
        <p:nvSpPr>
          <p:cNvPr id="14" name="文本框 13"/>
          <p:cNvSpPr txBox="1"/>
          <p:nvPr>
            <p:custDataLst>
              <p:tags r:id="rId16"/>
            </p:custDataLst>
          </p:nvPr>
        </p:nvSpPr>
        <p:spPr>
          <a:xfrm>
            <a:off x="9711330" y="1960721"/>
            <a:ext cx="1926294" cy="1706070"/>
          </a:xfrm>
          <a:prstGeom prst="rect">
            <a:avLst/>
          </a:prstGeom>
          <a:noFill/>
        </p:spPr>
        <p:txBody>
          <a:bodyPr wrap="square" rtlCol="0">
            <a:no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与使用普通牙膏的安慰剂组相比，使用后生元牙膏的受试者</a:t>
            </a:r>
            <a:r>
              <a:rPr kumimoji="1" lang="zh-CN" altLang="en-US" sz="12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唾液免疫球蛋白</a:t>
            </a:r>
            <a:r>
              <a:rPr kumimoji="1" lang="en-US" altLang="zh-CN" sz="12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a:t>
            </a:r>
            <a:r>
              <a:rPr kumimoji="1" lang="zh-CN" altLang="en-US" sz="12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r>
              <a:rPr kumimoji="1" lang="en-US" altLang="zh-CN" sz="12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IgA</a:t>
            </a:r>
            <a:r>
              <a:rPr kumimoji="1" lang="zh-CN" altLang="en-US" sz="12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）和有益短链脂肪酸水平显著提高</a:t>
            </a:r>
            <a:r>
              <a:rPr kumimoji="1" lang="en-US" altLang="zh-CN" sz="12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endParaRPr kumimoji="1"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endParaRPr>
          </a:p>
        </p:txBody>
      </p:sp>
      <p:sp>
        <p:nvSpPr>
          <p:cNvPr id="15" name="文本框 14"/>
          <p:cNvSpPr txBox="1"/>
          <p:nvPr>
            <p:custDataLst>
              <p:tags r:id="rId17"/>
            </p:custDataLst>
          </p:nvPr>
        </p:nvSpPr>
        <p:spPr>
          <a:xfrm>
            <a:off x="9968230" y="4669155"/>
            <a:ext cx="1753235" cy="1050925"/>
          </a:xfrm>
          <a:prstGeom prst="rect">
            <a:avLst/>
          </a:prstGeom>
          <a:noFill/>
        </p:spPr>
        <p:txBody>
          <a:bodyPr wrap="square" rtlCol="0">
            <a:spAutoFit/>
          </a:bodyPr>
          <a:p>
            <a:pPr>
              <a:lnSpc>
                <a:spcPct val="140000"/>
              </a:lnSpc>
            </a:pPr>
            <a:r>
              <a:rPr kumimoji="1" lang="zh-CN" altLang="en-US" sz="1200" b="1"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口腔微生物多样性得到改善</a:t>
            </a:r>
            <a:r>
              <a:rPr kumimoji="1" lang="zh-CN" altLang="en-US"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，且整体菌群结构未发生显著改变</a:t>
            </a:r>
            <a:r>
              <a:rPr kumimoji="1" lang="en-US" altLang="zh-CN" sz="120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sym typeface="+mn-ea"/>
              </a:rPr>
              <a:t>。</a:t>
            </a:r>
            <a:endPar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endParaRPr kumimoji="1"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grpSp>
        <p:nvGrpSpPr>
          <p:cNvPr id="18" name="组合 17"/>
          <p:cNvGrpSpPr/>
          <p:nvPr>
            <p:custDataLst>
              <p:tags r:id="rId18"/>
            </p:custDataLst>
          </p:nvPr>
        </p:nvGrpSpPr>
        <p:grpSpPr>
          <a:xfrm>
            <a:off x="4393777" y="4130675"/>
            <a:ext cx="983615" cy="337185"/>
            <a:chOff x="6869" y="1786"/>
            <a:chExt cx="1549" cy="531"/>
          </a:xfrm>
        </p:grpSpPr>
        <p:sp>
          <p:nvSpPr>
            <p:cNvPr id="27" name="文本框 26"/>
            <p:cNvSpPr txBox="1"/>
            <p:nvPr>
              <p:custDataLst>
                <p:tags r:id="rId19"/>
              </p:custDataLst>
            </p:nvPr>
          </p:nvSpPr>
          <p:spPr>
            <a:xfrm>
              <a:off x="6869" y="1786"/>
              <a:ext cx="1549" cy="531"/>
            </a:xfrm>
            <a:prstGeom prst="rect">
              <a:avLst/>
            </a:prstGeom>
            <a:noFill/>
            <a:ln>
              <a:noFill/>
            </a:ln>
          </p:spPr>
          <p:txBody>
            <a:bodyPr wrap="square" rtlCol="0">
              <a:spAutoFit/>
            </a:bodyPr>
            <a:p>
              <a:pPr algn="ctr"/>
              <a:r>
                <a:rPr lang="en-US"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8 </a:t>
              </a:r>
              <a:r>
                <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周</a:t>
              </a:r>
              <a:endParaRPr lang="en-US" altLang="zh-CN" sz="160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endParaRPr>
            </a:p>
          </p:txBody>
        </p:sp>
        <p:sp>
          <p:nvSpPr>
            <p:cNvPr id="28" name="圆角矩形 27"/>
            <p:cNvSpPr/>
            <p:nvPr>
              <p:custDataLst>
                <p:tags r:id="rId20"/>
              </p:custDataLst>
            </p:nvPr>
          </p:nvSpPr>
          <p:spPr>
            <a:xfrm>
              <a:off x="6928" y="1828"/>
              <a:ext cx="1483" cy="471"/>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9" name="文本框 28"/>
          <p:cNvSpPr txBox="1"/>
          <p:nvPr/>
        </p:nvSpPr>
        <p:spPr>
          <a:xfrm>
            <a:off x="495935" y="2240280"/>
            <a:ext cx="3193415" cy="3476625"/>
          </a:xfrm>
          <a:prstGeom prst="rect">
            <a:avLst/>
          </a:prstGeom>
          <a:noFill/>
        </p:spPr>
        <p:txBody>
          <a:bodyPr wrap="square" rtlCol="0">
            <a:noAutofit/>
          </a:bodyPr>
          <a:lstStyle/>
          <a:p>
            <a:pPr marL="285750" marR="0" lvl="0" indent="-285750" algn="l" defTabSz="914400" rtl="0" fontAlgn="auto">
              <a:lnSpc>
                <a:spcPct val="19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增强口腔免疫防御，显著提高唾液免疫球蛋白</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IgA</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9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支持健康口腔微环境，提升有益短链脂肪酸（如乙酸、丙酸）含量</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9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促进口腔菌群平衡，增加微生物多样性，并减少部分潜在有害菌数量</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898765" cy="398780"/>
            <a:chOff x="400" y="1020"/>
            <a:chExt cx="12439"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504"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牙周健康改善支持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350770"/>
            <a:ext cx="11179810" cy="2035175"/>
          </a:xfrm>
          <a:prstGeom prst="roundRect">
            <a:avLst>
              <a:gd name="adj" fmla="val 6306"/>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5191917"/>
            <a:ext cx="4102682" cy="275590"/>
          </a:xfrm>
          <a:prstGeom prst="rect">
            <a:avLst/>
          </a:prstGeom>
          <a:noFill/>
        </p:spPr>
        <p:txBody>
          <a:bodyPr wrap="square" rtlCol="0">
            <a:spAutoFit/>
          </a:bodyPr>
          <a:p>
            <a:r>
              <a:rPr kumimoji="1" lang="en-US" altLang="zh-CN" sz="1200" b="1" dirty="0">
                <a:solidFill>
                  <a:srgbClr val="053B75"/>
                </a:solidFill>
                <a:latin typeface="Arial" panose="020B0604020202020204" pitchFamily="34" charset="0"/>
                <a:cs typeface="Arial" panose="020B0604020202020204" pitchFamily="34" charset="0"/>
                <a:sym typeface="+mn-ea"/>
              </a:rPr>
              <a:t>临床研究</a:t>
            </a:r>
            <a:endParaRPr kumimoji="1" lang="en-US" altLang="zh-CN" sz="1200" b="1" dirty="0">
              <a:solidFill>
                <a:srgbClr val="053B75"/>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620260"/>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617898" y="1219831"/>
            <a:ext cx="6481445" cy="1335405"/>
          </a:xfrm>
          <a:prstGeom prst="rect">
            <a:avLst/>
          </a:prstGeom>
          <a:noFill/>
        </p:spPr>
        <p:txBody>
          <a:bodyPr wrap="square" rtlCol="0">
            <a:noAutofit/>
          </a:bodyPr>
          <a:lstStyle/>
          <a:p>
            <a:pPr>
              <a:lnSpc>
                <a:spcPct val="150000"/>
              </a:lnSpc>
            </a:pPr>
            <a:r>
              <a:rPr lang="en-US" altLang="zh-CN" sz="1200">
                <a:solidFill>
                  <a:srgbClr val="053B75"/>
                </a:solidFill>
                <a:latin typeface="Arial" panose="020B0604020202020204" pitchFamily="34" charset="0"/>
                <a:cs typeface="Arial" panose="020B0604020202020204" pitchFamily="34" charset="0"/>
                <a:sym typeface="+mn-ea"/>
              </a:rPr>
              <a:t>唾液联合乳杆菌 LS97;</a:t>
            </a:r>
            <a:r>
              <a:rPr lang="en-US" altLang="zh-CN" sz="1200" b="1">
                <a:solidFill>
                  <a:srgbClr val="053B75"/>
                </a:solidFill>
                <a:latin typeface="Arial" panose="020B0604020202020204" pitchFamily="34" charset="0"/>
                <a:cs typeface="Arial" panose="020B0604020202020204" pitchFamily="34" charset="0"/>
                <a:sym typeface="+mn-ea"/>
              </a:rPr>
              <a:t> </a:t>
            </a:r>
            <a:endParaRPr lang="en-US" altLang="zh-CN" sz="1200" b="1">
              <a:solidFill>
                <a:srgbClr val="053B75"/>
              </a:solidFill>
              <a:latin typeface="Arial" panose="020B0604020202020204" pitchFamily="34" charset="0"/>
              <a:cs typeface="Arial" panose="020B0604020202020204" pitchFamily="34" charset="0"/>
              <a:sym typeface="+mn-ea"/>
            </a:endParaRPr>
          </a:p>
          <a:p>
            <a:pPr>
              <a:lnSpc>
                <a:spcPct val="150000"/>
              </a:lnSpc>
            </a:pPr>
            <a:r>
              <a:rPr lang="en-US" altLang="zh-CN" sz="1200">
                <a:solidFill>
                  <a:srgbClr val="053B75"/>
                </a:solidFill>
                <a:latin typeface="Arial" panose="020B0604020202020204" pitchFamily="34" charset="0"/>
                <a:cs typeface="Arial" panose="020B0604020202020204" pitchFamily="34" charset="0"/>
                <a:sym typeface="+mn-ea"/>
              </a:rPr>
              <a:t>嗜酸乳杆菌 LA85;</a:t>
            </a:r>
            <a:endParaRPr lang="en-US" altLang="zh-CN" sz="1200" b="1">
              <a:solidFill>
                <a:srgbClr val="053B75"/>
              </a:solidFill>
              <a:latin typeface="Arial" panose="020B0604020202020204" pitchFamily="34" charset="0"/>
              <a:cs typeface="Arial" panose="020B0604020202020204" pitchFamily="34" charset="0"/>
              <a:sym typeface="+mn-ea"/>
            </a:endParaRPr>
          </a:p>
          <a:p>
            <a:pPr>
              <a:lnSpc>
                <a:spcPct val="150000"/>
              </a:lnSpc>
            </a:pPr>
            <a:r>
              <a:rPr kumimoji="1" lang="en-US" altLang="zh-CN" sz="1200" dirty="0">
                <a:solidFill>
                  <a:srgbClr val="053B75"/>
                </a:solidFill>
                <a:latin typeface="Arial" panose="020B0604020202020204" pitchFamily="34" charset="0"/>
                <a:cs typeface="Arial" panose="020B0604020202020204" pitchFamily="34" charset="0"/>
                <a:sym typeface="+mn-ea"/>
              </a:rPr>
              <a:t>副干酪乳酪杆菌 LC86</a:t>
            </a:r>
            <a:endParaRPr kumimoji="1" lang="en-US" altLang="zh-CN" sz="1200" b="1" dirty="0">
              <a:solidFill>
                <a:srgbClr val="053B75"/>
              </a:solidFill>
              <a:latin typeface="Arial" panose="020B0604020202020204" pitchFamily="34" charset="0"/>
              <a:cs typeface="Arial" panose="020B0604020202020204" pitchFamily="34" charset="0"/>
              <a:sym typeface="+mn-ea"/>
            </a:endParaRPr>
          </a:p>
        </p:txBody>
      </p:sp>
      <p:grpSp>
        <p:nvGrpSpPr>
          <p:cNvPr id="18" name="组合 17"/>
          <p:cNvGrpSpPr/>
          <p:nvPr userDrawn="1"/>
        </p:nvGrpSpPr>
        <p:grpSpPr>
          <a:xfrm>
            <a:off x="8791575" y="3121025"/>
            <a:ext cx="2490470" cy="847090"/>
            <a:chOff x="13645" y="4359"/>
            <a:chExt cx="3922" cy="1334"/>
          </a:xfrm>
        </p:grpSpPr>
        <p:cxnSp>
          <p:nvCxnSpPr>
            <p:cNvPr id="3" name="直接连接符 2"/>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4845" y="4359"/>
              <a:ext cx="2722" cy="1334"/>
              <a:chOff x="13645" y="4359"/>
              <a:chExt cx="3922" cy="1334"/>
            </a:xfrm>
          </p:grpSpPr>
          <p:cxnSp>
            <p:nvCxnSpPr>
              <p:cNvPr id="22" name="直接连接符 21"/>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5" name="直接连接符 24"/>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703580" y="3002915"/>
            <a:ext cx="7321550" cy="1060450"/>
          </a:xfrm>
          <a:prstGeom prst="rect">
            <a:avLst/>
          </a:prstGeom>
          <a:noFill/>
        </p:spPr>
        <p:txBody>
          <a:bodyPr wrap="square" rtlCol="0">
            <a:spAutoFit/>
          </a:bodyPr>
          <a:lstStyle/>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增强口腔黏膜免疫防御</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减少牙周袋深度</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fontAlgn="auto">
              <a:lnSpc>
                <a:spcPct val="150000"/>
              </a:lnSpc>
              <a:buClr>
                <a:srgbClr val="AF3014"/>
              </a:buClr>
              <a:buSzPct val="70000"/>
              <a:buFont typeface="Arial" panose="020B0604020202020204" pitchFamily="34" charset="0"/>
              <a:buChar char="l"/>
            </a:pPr>
            <a:r>
              <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改善牙龈出血与炎症</a:t>
            </a:r>
            <a:endParaRPr lang="zh-CN" altLang="en-US" sz="14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27" name="文本框 26"/>
          <p:cNvSpPr txBox="1"/>
          <p:nvPr/>
        </p:nvSpPr>
        <p:spPr>
          <a:xfrm>
            <a:off x="8791575" y="278384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3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3164205"/>
            <a:ext cx="22606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836930" y="2610485"/>
            <a:ext cx="21729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aphicFrame>
        <p:nvGraphicFramePr>
          <p:cNvPr id="37" name="表格 36"/>
          <p:cNvGraphicFramePr/>
          <p:nvPr userDrawn="1">
            <p:custDataLst>
              <p:tags r:id="rId2"/>
            </p:custDataLst>
          </p:nvPr>
        </p:nvGraphicFramePr>
        <p:xfrm>
          <a:off x="377825" y="5610860"/>
          <a:ext cx="4016375" cy="337185"/>
        </p:xfrm>
        <a:graphic>
          <a:graphicData uri="http://schemas.openxmlformats.org/drawingml/2006/table">
            <a:tbl>
              <a:tblPr firstRow="1" bandRow="1">
                <a:tableStyleId>{5C22544A-7EE6-4342-B048-85BDC9FD1C3A}</a:tableStyleId>
              </a:tblPr>
              <a:tblGrid>
                <a:gridCol w="246380"/>
                <a:gridCol w="3751580"/>
              </a:tblGrid>
              <a:tr h="337185">
                <a:tc>
                  <a:txBody>
                    <a:bodyPr/>
                    <a:lstStyle/>
                    <a:p>
                      <a:pPr>
                        <a:buNone/>
                      </a:pPr>
                      <a:endParaRPr lang="en-US" altLang="zh-CN" sz="900" b="0" dirty="0">
                        <a:solidFill>
                          <a:srgbClr val="053B75"/>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lang="en-US" altLang="zh-CN" sz="900" b="1" dirty="0">
                          <a:solidFill>
                            <a:srgbClr val="053B75"/>
                          </a:solidFill>
                          <a:latin typeface="Arial" panose="020B0604020202020204" pitchFamily="34" charset="0"/>
                          <a:ea typeface="黑体" panose="02010609060101010101" charset="-122"/>
                          <a:cs typeface="Arial" panose="020B0604020202020204" pitchFamily="34" charset="0"/>
                          <a:sym typeface="+mn-ea"/>
                        </a:rPr>
                        <a:t>LS97+LA85+LC86</a:t>
                      </a:r>
                      <a:r>
                        <a:rPr lang="en-US" altLang="zh-CN" sz="900" b="0" dirty="0">
                          <a:solidFill>
                            <a:srgbClr val="053B75"/>
                          </a:solidFill>
                          <a:latin typeface="Arial" panose="020B0604020202020204" pitchFamily="34" charset="0"/>
                          <a:ea typeface="黑体" panose="02010609060101010101" charset="-122"/>
                          <a:cs typeface="Arial" panose="020B0604020202020204" pitchFamily="34" charset="0"/>
                          <a:sym typeface="+mn-ea"/>
                        </a:rPr>
                        <a:t>: </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ChiCTR2300074108</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marL="0" algn="l" defTabSz="914400" rtl="0" eaLnBrk="1" fontAlgn="ctr" latinLnBrk="0" hangingPunct="1"/>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
        <p:nvSpPr>
          <p:cNvPr id="4" name="文本框 3"/>
          <p:cNvSpPr txBox="1"/>
          <p:nvPr/>
        </p:nvSpPr>
        <p:spPr>
          <a:xfrm>
            <a:off x="8791628" y="3628989"/>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7439234" y="1541691"/>
            <a:ext cx="4114851" cy="3491114"/>
          </a:xfrm>
          <a:prstGeom prst="roundRect">
            <a:avLst>
              <a:gd name="adj" fmla="val 5726"/>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17" name="圆角矩形 16"/>
          <p:cNvSpPr/>
          <p:nvPr/>
        </p:nvSpPr>
        <p:spPr>
          <a:xfrm>
            <a:off x="4173881" y="1484019"/>
            <a:ext cx="2906853" cy="3491114"/>
          </a:xfrm>
          <a:prstGeom prst="roundRect">
            <a:avLst>
              <a:gd name="adj" fmla="val 5726"/>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7712075" cy="398780"/>
            <a:chOff x="400" y="1020"/>
            <a:chExt cx="12145"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210"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牙周健康改善支持</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289165" y="5972810"/>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圆角矩形 74"/>
          <p:cNvSpPr/>
          <p:nvPr/>
        </p:nvSpPr>
        <p:spPr>
          <a:xfrm>
            <a:off x="543560" y="1483995"/>
            <a:ext cx="3071495" cy="3859530"/>
          </a:xfrm>
          <a:prstGeom prst="roundRect">
            <a:avLst>
              <a:gd name="adj" fmla="val 5726"/>
            </a:avLst>
          </a:prstGeom>
          <a:solidFill>
            <a:schemeClr val="bg1"/>
          </a:solidFill>
          <a:ln>
            <a:solidFill>
              <a:srgbClr val="00B0F0">
                <a:alpha val="5000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56" name="文本框 55"/>
          <p:cNvSpPr txBox="1"/>
          <p:nvPr/>
        </p:nvSpPr>
        <p:spPr>
          <a:xfrm>
            <a:off x="642024" y="1688489"/>
            <a:ext cx="2780665" cy="368300"/>
          </a:xfrm>
          <a:prstGeom prst="rect">
            <a:avLst/>
          </a:prstGeom>
          <a:noFill/>
        </p:spPr>
        <p:txBody>
          <a:bodyPr wrap="square">
            <a:sp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1" lang="en-US" altLang="zh-CN" b="1" noProof="0" dirty="0">
                <a:ln>
                  <a:noFill/>
                </a:ln>
                <a:solidFill>
                  <a:srgbClr val="053B75"/>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0" lang="zh-CN" altLang="en-US" sz="1800" b="1" i="0" u="none" strike="noStrike" kern="1200" cap="none" spc="0" normalizeH="0" baseline="0" noProof="0" dirty="0">
              <a:ln>
                <a:noFill/>
              </a:ln>
              <a:solidFill>
                <a:srgbClr val="053B75"/>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3" name="文本框 2"/>
          <p:cNvSpPr txBox="1"/>
          <p:nvPr/>
        </p:nvSpPr>
        <p:spPr>
          <a:xfrm>
            <a:off x="543560" y="2171065"/>
            <a:ext cx="2977515" cy="3314065"/>
          </a:xfrm>
          <a:prstGeom prst="rect">
            <a:avLst/>
          </a:prstGeom>
          <a:noFill/>
        </p:spPr>
        <p:txBody>
          <a:bodyPr wrap="square" rtlCol="0">
            <a:noAutofit/>
          </a:bodyPr>
          <a:lstStyle/>
          <a:p>
            <a:pPr marL="285750" marR="0" lvl="0" indent="-285750" algn="l" defTabSz="914400" rtl="0" fontAlgn="auto">
              <a:lnSpc>
                <a:spcPct val="18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显著提升牙周炎人群的唾液</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    IgA </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8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降低牙周探诊袋深（</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PPD</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），并减少探诊出血指数（</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BOP</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8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在免疫防御与组织炎症调控方面发挥双重作用，为牙周健康提供基于微生态的科学解决方案</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11" name="文本框 10"/>
          <p:cNvSpPr txBox="1"/>
          <p:nvPr/>
        </p:nvSpPr>
        <p:spPr>
          <a:xfrm>
            <a:off x="4017644" y="1687381"/>
            <a:ext cx="3271520" cy="369570"/>
          </a:xfrm>
          <a:prstGeom prst="rect">
            <a:avLst/>
          </a:prstGeom>
          <a:noFill/>
        </p:spPr>
        <p:txBody>
          <a:bodyPr wrap="square" rtlCol="0">
            <a:noAutofit/>
          </a:bodyPr>
          <a:lstStyle/>
          <a:p>
            <a:pPr algn="ctr"/>
            <a:r>
              <a:rPr lang="zh-CN" altLang="en-US" sz="1600" b="1" dirty="0">
                <a:solidFill>
                  <a:srgbClr val="404040"/>
                </a:solidFill>
                <a:latin typeface="Arial" panose="020B0604020202020204" pitchFamily="34" charset="0"/>
                <a:ea typeface="黑体" panose="02010609060101010101" charset="-122"/>
                <a:cs typeface="Arial" panose="020B0604020202020204" pitchFamily="34" charset="0"/>
              </a:rPr>
              <a:t>增强免疫力</a:t>
            </a:r>
            <a:r>
              <a:rPr lang="en-US" altLang="zh-CN" sz="1600" b="1" dirty="0">
                <a:solidFill>
                  <a:srgbClr val="404040"/>
                </a:solidFill>
                <a:latin typeface="Arial" panose="020B0604020202020204" pitchFamily="34" charset="0"/>
                <a:ea typeface="黑体" panose="02010609060101010101" charset="-122"/>
                <a:cs typeface="Arial" panose="020B0604020202020204" pitchFamily="34" charset="0"/>
              </a:rPr>
              <a:t> </a:t>
            </a:r>
            <a:endParaRPr lang="en-US" altLang="zh-CN" sz="1600" b="1" dirty="0">
              <a:solidFill>
                <a:srgbClr val="404040"/>
              </a:solidFill>
              <a:latin typeface="Arial" panose="020B0604020202020204" pitchFamily="34" charset="0"/>
              <a:ea typeface="黑体" panose="02010609060101010101" charset="-122"/>
              <a:cs typeface="Arial" panose="020B0604020202020204" pitchFamily="34" charset="0"/>
            </a:endParaRPr>
          </a:p>
          <a:p>
            <a:pPr algn="ctr"/>
            <a:endParaRPr lang="en-US" altLang="zh-CN" sz="1600" b="1" dirty="0">
              <a:solidFill>
                <a:srgbClr val="404040"/>
              </a:solidFill>
              <a:latin typeface="Arial" panose="020B0604020202020204" pitchFamily="34" charset="0"/>
              <a:ea typeface="黑体" panose="02010609060101010101" charset="-122"/>
              <a:cs typeface="Arial" panose="020B0604020202020204" pitchFamily="34" charset="0"/>
            </a:endParaRPr>
          </a:p>
        </p:txBody>
      </p:sp>
      <p:sp>
        <p:nvSpPr>
          <p:cNvPr id="13" name="文本框 12"/>
          <p:cNvSpPr txBox="1"/>
          <p:nvPr/>
        </p:nvSpPr>
        <p:spPr>
          <a:xfrm>
            <a:off x="4266054" y="5216863"/>
            <a:ext cx="7137967" cy="650240"/>
          </a:xfrm>
          <a:prstGeom prst="rect">
            <a:avLst/>
          </a:prstGeom>
          <a:noFill/>
        </p:spPr>
        <p:txBody>
          <a:bodyPr wrap="square">
            <a:noAutofit/>
          </a:bodyPr>
          <a:lstStyle/>
          <a:p>
            <a:pPr lvl="0">
              <a:lnSpc>
                <a:spcPct val="140000"/>
              </a:lnSpc>
              <a:defRPr/>
            </a:pP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rPr>
              <a:t>益</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生菌干预后唾液</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IgA</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水平显著增加，显著缩小牙周袋深度（</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PD</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）、探诊出血指数（</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BOP</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）数值，表明益生菌干预有效缓解牙周炎症状，支持牙周组织修复</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a:t>
            </a:r>
            <a:endPar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lvl="0">
              <a:lnSpc>
                <a:spcPct val="140000"/>
              </a:lnSpc>
              <a:defRPr/>
            </a:pPr>
            <a:endPar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pic>
        <p:nvPicPr>
          <p:cNvPr id="21" name="图片 20"/>
          <p:cNvPicPr>
            <a:picLocks noChangeAspect="1"/>
          </p:cNvPicPr>
          <p:nvPr/>
        </p:nvPicPr>
        <p:blipFill>
          <a:blip r:embed="rId1"/>
          <a:stretch>
            <a:fillRect/>
          </a:stretch>
        </p:blipFill>
        <p:spPr>
          <a:xfrm>
            <a:off x="4513251" y="2171019"/>
            <a:ext cx="2438611" cy="2786113"/>
          </a:xfrm>
          <a:prstGeom prst="rect">
            <a:avLst/>
          </a:prstGeom>
        </p:spPr>
      </p:pic>
      <p:pic>
        <p:nvPicPr>
          <p:cNvPr id="22" name="图片 21"/>
          <p:cNvPicPr>
            <a:picLocks noChangeAspect="1"/>
          </p:cNvPicPr>
          <p:nvPr/>
        </p:nvPicPr>
        <p:blipFill>
          <a:blip r:embed="rId2"/>
          <a:stretch>
            <a:fillRect/>
          </a:stretch>
        </p:blipFill>
        <p:spPr>
          <a:xfrm>
            <a:off x="7490588" y="2270876"/>
            <a:ext cx="2371550" cy="2780017"/>
          </a:xfrm>
          <a:prstGeom prst="rect">
            <a:avLst/>
          </a:prstGeom>
        </p:spPr>
      </p:pic>
      <p:pic>
        <p:nvPicPr>
          <p:cNvPr id="23" name="图片 22"/>
          <p:cNvPicPr>
            <a:picLocks noChangeAspect="1"/>
          </p:cNvPicPr>
          <p:nvPr/>
        </p:nvPicPr>
        <p:blipFill>
          <a:blip r:embed="rId3"/>
          <a:stretch>
            <a:fillRect/>
          </a:stretch>
        </p:blipFill>
        <p:spPr>
          <a:xfrm>
            <a:off x="9374246" y="2270876"/>
            <a:ext cx="2517866" cy="2780017"/>
          </a:xfrm>
          <a:prstGeom prst="rect">
            <a:avLst/>
          </a:prstGeom>
        </p:spPr>
      </p:pic>
      <p:sp>
        <p:nvSpPr>
          <p:cNvPr id="4" name="文本框 3"/>
          <p:cNvSpPr txBox="1"/>
          <p:nvPr/>
        </p:nvSpPr>
        <p:spPr>
          <a:xfrm>
            <a:off x="7995775" y="1687381"/>
            <a:ext cx="3001645" cy="583565"/>
          </a:xfrm>
          <a:prstGeom prst="rect">
            <a:avLst/>
          </a:prstGeom>
          <a:noFill/>
        </p:spPr>
        <p:txBody>
          <a:bodyPr wrap="square" rtlCol="0" anchor="t">
            <a:spAutoFit/>
          </a:bodyPr>
          <a:p>
            <a:pPr algn="ctr"/>
            <a:r>
              <a:rPr lang="zh-CN" altLang="en-US" sz="1600" b="1" dirty="0">
                <a:solidFill>
                  <a:srgbClr val="404040"/>
                </a:solidFill>
                <a:latin typeface="Arial" panose="020B0604020202020204" pitchFamily="34" charset="0"/>
                <a:ea typeface="黑体" panose="02010609060101010101" charset="-122"/>
                <a:cs typeface="Arial" panose="020B0604020202020204" pitchFamily="34" charset="0"/>
                <a:sym typeface="+mn-ea"/>
              </a:rPr>
              <a:t>牙周炎症状缓解</a:t>
            </a:r>
            <a:endParaRPr lang="zh-CN" altLang="en-US" sz="1600" b="1" dirty="0">
              <a:solidFill>
                <a:srgbClr val="404040"/>
              </a:solidFill>
              <a:latin typeface="Arial" panose="020B0604020202020204" pitchFamily="34" charset="0"/>
              <a:ea typeface="黑体" panose="02010609060101010101" charset="-122"/>
              <a:cs typeface="Arial" panose="020B0604020202020204" pitchFamily="34" charset="0"/>
              <a:sym typeface="+mn-ea"/>
            </a:endParaRPr>
          </a:p>
          <a:p>
            <a:pPr algn="ctr"/>
            <a:endParaRPr lang="zh-CN" altLang="en-US" sz="1600" b="1" dirty="0">
              <a:solidFill>
                <a:srgbClr val="404040"/>
              </a:solidFill>
              <a:latin typeface="Arial" panose="020B0604020202020204" pitchFamily="34" charset="0"/>
              <a:ea typeface="黑体" panose="02010609060101010101" charset="-122"/>
              <a:cs typeface="Arial" panose="020B0604020202020204" pitchFamily="34" charset="0"/>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898765" cy="398780"/>
            <a:chOff x="400" y="1020"/>
            <a:chExt cx="12439"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10504"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口气清新维护</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350770"/>
            <a:ext cx="11179810" cy="2035175"/>
          </a:xfrm>
          <a:prstGeom prst="roundRect">
            <a:avLst>
              <a:gd name="adj" fmla="val 6306"/>
            </a:avLst>
          </a:prstGeom>
          <a:solidFill>
            <a:srgbClr val="D9E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userDrawn="1">
            <p:custDataLst>
              <p:tags r:id="rId1"/>
            </p:custDataLst>
          </p:nvPr>
        </p:nvSpPr>
        <p:spPr>
          <a:xfrm>
            <a:off x="617855" y="5191917"/>
            <a:ext cx="4102682" cy="275590"/>
          </a:xfrm>
          <a:prstGeom prst="rect">
            <a:avLst/>
          </a:prstGeom>
          <a:noFill/>
        </p:spPr>
        <p:txBody>
          <a:bodyPr wrap="square" rtlCol="0">
            <a:spAutoFit/>
          </a:bodyPr>
          <a:p>
            <a:r>
              <a:rPr kumimoji="1" lang="en-US" altLang="zh-CN" sz="1200" b="1" dirty="0">
                <a:solidFill>
                  <a:srgbClr val="053B75"/>
                </a:solidFill>
                <a:latin typeface="Arial" panose="020B0604020202020204" pitchFamily="34" charset="0"/>
                <a:cs typeface="Arial" panose="020B0604020202020204" pitchFamily="34" charset="0"/>
                <a:sym typeface="+mn-ea"/>
              </a:rPr>
              <a:t>临床研究</a:t>
            </a:r>
            <a:endParaRPr kumimoji="1" lang="en-US" altLang="zh-CN" sz="1200" b="1" dirty="0">
              <a:solidFill>
                <a:srgbClr val="053B75"/>
              </a:solidFill>
              <a:latin typeface="Arial" panose="020B0604020202020204" pitchFamily="34" charset="0"/>
              <a:ea typeface="黑体" panose="02010609060101010101" charset="-122"/>
              <a:cs typeface="Arial" panose="020B0604020202020204" pitchFamily="34" charset="0"/>
              <a:sym typeface="+mn-ea"/>
            </a:endParaRPr>
          </a:p>
        </p:txBody>
      </p:sp>
      <p:sp>
        <p:nvSpPr>
          <p:cNvPr id="44" name="文本框 43"/>
          <p:cNvSpPr txBox="1"/>
          <p:nvPr userDrawn="1"/>
        </p:nvSpPr>
        <p:spPr>
          <a:xfrm>
            <a:off x="617855" y="4620260"/>
            <a:ext cx="1971675" cy="337185"/>
          </a:xfrm>
          <a:prstGeom prst="rect">
            <a:avLst/>
          </a:prstGeom>
          <a:noFill/>
        </p:spPr>
        <p:txBody>
          <a:bodyPr wrap="square" rtlCol="0" anchor="t">
            <a:spAutoFit/>
          </a:bodyPr>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科学支持</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836896" y="1168396"/>
            <a:ext cx="6481445" cy="1335405"/>
          </a:xfrm>
          <a:prstGeom prst="rect">
            <a:avLst/>
          </a:prstGeom>
          <a:noFill/>
        </p:spPr>
        <p:txBody>
          <a:bodyPr wrap="square" rtlCol="0">
            <a:noAutofit/>
          </a:bodyPr>
          <a:lstStyle/>
          <a:p>
            <a:pPr>
              <a:lnSpc>
                <a:spcPct val="150000"/>
              </a:lnSpc>
            </a:pPr>
            <a:r>
              <a:rPr lang="en-US" altLang="zh-CN" sz="1200">
                <a:solidFill>
                  <a:srgbClr val="053B75"/>
                </a:solidFill>
                <a:latin typeface="Arial" panose="020B0604020202020204" pitchFamily="34" charset="0"/>
                <a:cs typeface="Arial" panose="020B0604020202020204" pitchFamily="34" charset="0"/>
                <a:sym typeface="+mn-ea"/>
              </a:rPr>
              <a:t>唾液联合乳杆菌 LS97;</a:t>
            </a:r>
            <a:r>
              <a:rPr lang="en-US" altLang="zh-CN" sz="1200" b="1">
                <a:solidFill>
                  <a:srgbClr val="053B75"/>
                </a:solidFill>
                <a:latin typeface="Arial" panose="020B0604020202020204" pitchFamily="34" charset="0"/>
                <a:cs typeface="Arial" panose="020B0604020202020204" pitchFamily="34" charset="0"/>
                <a:sym typeface="+mn-ea"/>
              </a:rPr>
              <a:t> </a:t>
            </a:r>
            <a:endParaRPr lang="en-US" altLang="zh-CN" sz="1200" b="1">
              <a:solidFill>
                <a:srgbClr val="053B75"/>
              </a:solidFill>
              <a:latin typeface="Arial" panose="020B0604020202020204" pitchFamily="34" charset="0"/>
              <a:cs typeface="Arial" panose="020B0604020202020204" pitchFamily="34" charset="0"/>
              <a:sym typeface="+mn-ea"/>
            </a:endParaRPr>
          </a:p>
          <a:p>
            <a:pPr>
              <a:lnSpc>
                <a:spcPct val="150000"/>
              </a:lnSpc>
            </a:pPr>
            <a:r>
              <a:rPr lang="en-US" altLang="zh-CN" sz="1200">
                <a:solidFill>
                  <a:srgbClr val="053B75"/>
                </a:solidFill>
                <a:latin typeface="Arial" panose="020B0604020202020204" pitchFamily="34" charset="0"/>
                <a:cs typeface="Arial" panose="020B0604020202020204" pitchFamily="34" charset="0"/>
                <a:sym typeface="+mn-ea"/>
              </a:rPr>
              <a:t>嗜酸乳杆菌 LA85;</a:t>
            </a:r>
            <a:endParaRPr lang="en-US" altLang="zh-CN" sz="1200" b="1">
              <a:solidFill>
                <a:srgbClr val="053B75"/>
              </a:solidFill>
              <a:latin typeface="Arial" panose="020B0604020202020204" pitchFamily="34" charset="0"/>
              <a:cs typeface="Arial" panose="020B0604020202020204" pitchFamily="34" charset="0"/>
              <a:sym typeface="+mn-ea"/>
            </a:endParaRPr>
          </a:p>
          <a:p>
            <a:pPr>
              <a:lnSpc>
                <a:spcPct val="150000"/>
              </a:lnSpc>
            </a:pPr>
            <a:r>
              <a:rPr kumimoji="1" lang="en-US" altLang="zh-CN" sz="1200" dirty="0">
                <a:solidFill>
                  <a:srgbClr val="053B75"/>
                </a:solidFill>
                <a:latin typeface="Arial" panose="020B0604020202020204" pitchFamily="34" charset="0"/>
                <a:cs typeface="Arial" panose="020B0604020202020204" pitchFamily="34" charset="0"/>
                <a:sym typeface="+mn-ea"/>
              </a:rPr>
              <a:t>副干酪乳酪杆菌 LC86</a:t>
            </a:r>
            <a:endParaRPr kumimoji="1" lang="en-US" altLang="zh-CN" sz="1200" b="1" dirty="0">
              <a:solidFill>
                <a:srgbClr val="053B75"/>
              </a:solidFill>
              <a:latin typeface="Arial" panose="020B0604020202020204" pitchFamily="34" charset="0"/>
              <a:cs typeface="Arial" panose="020B0604020202020204" pitchFamily="34" charset="0"/>
              <a:sym typeface="+mn-ea"/>
            </a:endParaRPr>
          </a:p>
        </p:txBody>
      </p:sp>
      <p:grpSp>
        <p:nvGrpSpPr>
          <p:cNvPr id="18" name="组合 17"/>
          <p:cNvGrpSpPr/>
          <p:nvPr userDrawn="1"/>
        </p:nvGrpSpPr>
        <p:grpSpPr>
          <a:xfrm>
            <a:off x="8791575" y="3121025"/>
            <a:ext cx="2490470" cy="847090"/>
            <a:chOff x="13645" y="4359"/>
            <a:chExt cx="3922" cy="1334"/>
          </a:xfrm>
        </p:grpSpPr>
        <p:cxnSp>
          <p:nvCxnSpPr>
            <p:cNvPr id="3" name="直接连接符 2"/>
            <p:cNvCxnSpPr/>
            <p:nvPr/>
          </p:nvCxnSpPr>
          <p:spPr>
            <a:xfrm>
              <a:off x="13645" y="4359"/>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645" y="5026"/>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4845" y="4359"/>
              <a:ext cx="2722" cy="1334"/>
              <a:chOff x="13645" y="4359"/>
              <a:chExt cx="3922" cy="1334"/>
            </a:xfrm>
          </p:grpSpPr>
          <p:cxnSp>
            <p:nvCxnSpPr>
              <p:cNvPr id="22" name="直接连接符 21"/>
              <p:cNvCxnSpPr/>
              <p:nvPr/>
            </p:nvCxnSpPr>
            <p:spPr>
              <a:xfrm>
                <a:off x="13645" y="4359"/>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645" y="5026"/>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3645" y="5693"/>
                <a:ext cx="3923" cy="0"/>
              </a:xfrm>
              <a:prstGeom prst="line">
                <a:avLst/>
              </a:prstGeom>
              <a:ln w="12700" cap="rnd">
                <a:solidFill>
                  <a:srgbClr val="5E3D1C"/>
                </a:solidFill>
                <a:round/>
              </a:ln>
            </p:spPr>
            <p:style>
              <a:lnRef idx="1">
                <a:schemeClr val="accent1"/>
              </a:lnRef>
              <a:fillRef idx="0">
                <a:schemeClr val="accent1"/>
              </a:fillRef>
              <a:effectRef idx="0">
                <a:schemeClr val="accent1"/>
              </a:effectRef>
              <a:fontRef idx="minor">
                <a:schemeClr val="tx1"/>
              </a:fontRef>
            </p:style>
          </p:cxnSp>
        </p:grpSp>
        <p:cxnSp>
          <p:nvCxnSpPr>
            <p:cNvPr id="25" name="直接连接符 24"/>
            <p:cNvCxnSpPr/>
            <p:nvPr/>
          </p:nvCxnSpPr>
          <p:spPr>
            <a:xfrm>
              <a:off x="13645" y="5693"/>
              <a:ext cx="1346" cy="0"/>
            </a:xfrm>
            <a:prstGeom prst="line">
              <a:avLst/>
            </a:prstGeom>
            <a:ln w="22225" cap="rnd">
              <a:solidFill>
                <a:srgbClr val="5E3D1C"/>
              </a:solidFill>
              <a:round/>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8791575" y="278384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3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8791575" y="3164205"/>
            <a:ext cx="22606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辅料可选</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0" name="文本框 29"/>
          <p:cNvSpPr txBox="1"/>
          <p:nvPr/>
        </p:nvSpPr>
        <p:spPr>
          <a:xfrm>
            <a:off x="836930" y="2555875"/>
            <a:ext cx="21729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核心功能</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graphicFrame>
        <p:nvGraphicFramePr>
          <p:cNvPr id="37" name="表格 36"/>
          <p:cNvGraphicFramePr/>
          <p:nvPr userDrawn="1">
            <p:custDataLst>
              <p:tags r:id="rId2"/>
            </p:custDataLst>
          </p:nvPr>
        </p:nvGraphicFramePr>
        <p:xfrm>
          <a:off x="377825" y="5610860"/>
          <a:ext cx="4016375" cy="337185"/>
        </p:xfrm>
        <a:graphic>
          <a:graphicData uri="http://schemas.openxmlformats.org/drawingml/2006/table">
            <a:tbl>
              <a:tblPr firstRow="1" bandRow="1">
                <a:tableStyleId>{5C22544A-7EE6-4342-B048-85BDC9FD1C3A}</a:tableStyleId>
              </a:tblPr>
              <a:tblGrid>
                <a:gridCol w="246380"/>
                <a:gridCol w="3751580"/>
              </a:tblGrid>
              <a:tr h="337185">
                <a:tc>
                  <a:txBody>
                    <a:bodyPr/>
                    <a:lstStyle/>
                    <a:p>
                      <a:pPr>
                        <a:buNone/>
                      </a:pPr>
                      <a:endParaRPr lang="en-US" altLang="zh-CN" sz="900" b="0" dirty="0">
                        <a:solidFill>
                          <a:schemeClr val="tx1"/>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c>
                  <a:txBody>
                    <a:bodyPr/>
                    <a:lstStyle/>
                    <a:p>
                      <a:pPr marL="0" algn="l" defTabSz="914400" rtl="0" eaLnBrk="1" fontAlgn="ctr" latinLnBrk="0" hangingPunct="1"/>
                      <a:r>
                        <a:rPr lang="en-US" altLang="zh-CN" sz="900" b="1" dirty="0">
                          <a:solidFill>
                            <a:srgbClr val="053B75"/>
                          </a:solidFill>
                          <a:latin typeface="Arial" panose="020B0604020202020204" pitchFamily="34" charset="0"/>
                          <a:ea typeface="黑体" panose="02010609060101010101" charset="-122"/>
                          <a:cs typeface="Arial" panose="020B0604020202020204" pitchFamily="34" charset="0"/>
                          <a:sym typeface="+mn-ea"/>
                        </a:rPr>
                        <a:t>LS97+LA85+LC86</a:t>
                      </a:r>
                      <a:r>
                        <a:rPr lang="en-US" altLang="zh-CN" sz="900" b="0" dirty="0">
                          <a:solidFill>
                            <a:srgbClr val="053B75"/>
                          </a:solidFill>
                          <a:latin typeface="Arial" panose="020B0604020202020204" pitchFamily="34" charset="0"/>
                          <a:ea typeface="黑体" panose="02010609060101010101" charset="-122"/>
                          <a:cs typeface="Arial" panose="020B0604020202020204" pitchFamily="34" charset="0"/>
                          <a:sym typeface="+mn-ea"/>
                        </a:rPr>
                        <a:t>:</a:t>
                      </a:r>
                      <a:r>
                        <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 </a:t>
                      </a:r>
                      <a:r>
                        <a:rPr lang="en-US" sz="900" b="0" dirty="0">
                          <a:solidFill>
                            <a:schemeClr val="tx1">
                              <a:lumMod val="75000"/>
                              <a:lumOff val="25000"/>
                            </a:schemeClr>
                          </a:solidFill>
                          <a:effectLst/>
                          <a:latin typeface="Arial" panose="020B0604020202020204" pitchFamily="34" charset="0"/>
                          <a:ea typeface="黑体" panose="02010609060101010101" charset="-122"/>
                          <a:cs typeface="Arial" panose="020B0604020202020204" pitchFamily="34" charset="0"/>
                          <a:sym typeface="+mn-ea"/>
                        </a:rPr>
                        <a:t>ChiCTR2400080658</a:t>
                      </a:r>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p>
                      <a:pPr marL="0" algn="l" defTabSz="914400" rtl="0" eaLnBrk="1" fontAlgn="ctr" latinLnBrk="0" hangingPunct="1"/>
                      <a:endParaRPr lang="en-US" altLang="zh-CN" sz="900" b="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endParaRPr>
                    </a:p>
                  </a:txBody>
                  <a:tcPr>
                    <a:lnL>
                      <a:noFill/>
                    </a:lnL>
                    <a:lnR>
                      <a:noFill/>
                    </a:lnR>
                    <a:lnT>
                      <a:noFill/>
                    </a:lnT>
                    <a:lnB>
                      <a:noFill/>
                    </a:lnB>
                    <a:lnTlToBr>
                      <a:noFill/>
                    </a:lnTlToBr>
                    <a:lnBlToTr>
                      <a:noFill/>
                    </a:lnBlToTr>
                    <a:noFill/>
                  </a:tcPr>
                </a:tc>
              </a:tr>
            </a:tbl>
          </a:graphicData>
        </a:graphic>
      </p:graphicFrame>
      <p:sp>
        <p:nvSpPr>
          <p:cNvPr id="2" name="文本框 1"/>
          <p:cNvSpPr txBox="1"/>
          <p:nvPr/>
        </p:nvSpPr>
        <p:spPr>
          <a:xfrm>
            <a:off x="703580" y="2945130"/>
            <a:ext cx="7688580" cy="1198880"/>
          </a:xfrm>
          <a:prstGeom prst="rect">
            <a:avLst/>
          </a:prstGeom>
          <a:noFill/>
        </p:spPr>
        <p:txBody>
          <a:bodyPr wrap="square" rtlCol="0">
            <a:spAutoFit/>
          </a:bodyPr>
          <a:lstStyle/>
          <a:p>
            <a:pPr marL="285750" indent="-285750" algn="l" fontAlgn="auto">
              <a:lnSpc>
                <a:spcPct val="150000"/>
              </a:lnSpc>
              <a:buClr>
                <a:srgbClr val="AF3014"/>
              </a:buClr>
              <a:buSzPct val="70000"/>
              <a:buFont typeface="Arial" panose="020B0604020202020204" pitchFamily="34" charset="0"/>
              <a:buChar char="l"/>
            </a:pPr>
            <a:r>
              <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源头分解口臭气体，直接减少致臭物质生成</a:t>
            </a:r>
            <a:endPar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algn="l" fontAlgn="auto">
              <a:lnSpc>
                <a:spcPct val="150000"/>
              </a:lnSpc>
              <a:buClr>
                <a:srgbClr val="AF3014"/>
              </a:buClr>
              <a:buSzPct val="70000"/>
              <a:buFont typeface="Arial" panose="020B0604020202020204" pitchFamily="34" charset="0"/>
              <a:buChar char="l"/>
            </a:pPr>
            <a:r>
              <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缓解口腔炎症，</a:t>
            </a:r>
            <a:endPar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a:p>
            <a:pPr marL="285750" indent="-285750" algn="l" fontAlgn="auto">
              <a:lnSpc>
                <a:spcPct val="150000"/>
              </a:lnSpc>
              <a:buClr>
                <a:srgbClr val="AF3014"/>
              </a:buClr>
              <a:buSzPct val="70000"/>
              <a:buFont typeface="Arial" panose="020B0604020202020204" pitchFamily="34" charset="0"/>
              <a:buChar char="l"/>
            </a:pPr>
            <a:r>
              <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双通路清新机制，减少炎症性口臭</a:t>
            </a:r>
            <a:endParaRPr lang="zh-CN" altLang="en-US" sz="1600" b="1">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endParaRPr>
          </a:p>
        </p:txBody>
      </p:sp>
      <p:sp>
        <p:nvSpPr>
          <p:cNvPr id="4" name="文本框 3"/>
          <p:cNvSpPr txBox="1"/>
          <p:nvPr/>
        </p:nvSpPr>
        <p:spPr>
          <a:xfrm>
            <a:off x="8791628" y="3628989"/>
            <a:ext cx="271907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粉剂/胶囊</a:t>
            </a:r>
            <a:endPar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7289800" y="5889625"/>
            <a:ext cx="4752975" cy="74803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7442861" y="1488435"/>
            <a:ext cx="4346060" cy="4587275"/>
          </a:xfrm>
          <a:prstGeom prst="roundRect">
            <a:avLst>
              <a:gd name="adj" fmla="val 5726"/>
            </a:avLst>
          </a:prstGeom>
          <a:solidFill>
            <a:schemeClr val="bg1"/>
          </a:solidFill>
          <a:ln w="19050">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3" name="圆角矩形 2"/>
          <p:cNvSpPr/>
          <p:nvPr/>
        </p:nvSpPr>
        <p:spPr>
          <a:xfrm>
            <a:off x="4237414" y="1488435"/>
            <a:ext cx="2982191" cy="4587275"/>
          </a:xfrm>
          <a:prstGeom prst="roundRect">
            <a:avLst>
              <a:gd name="adj" fmla="val 5726"/>
            </a:avLst>
          </a:prstGeom>
          <a:solidFill>
            <a:schemeClr val="bg1"/>
          </a:solidFill>
          <a:ln w="19050">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grpSp>
        <p:nvGrpSpPr>
          <p:cNvPr id="40" name="组合 39"/>
          <p:cNvGrpSpPr/>
          <p:nvPr/>
        </p:nvGrpSpPr>
        <p:grpSpPr>
          <a:xfrm>
            <a:off x="543560" y="600710"/>
            <a:ext cx="6478905" cy="398780"/>
            <a:chOff x="400" y="1020"/>
            <a:chExt cx="10203" cy="628"/>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8268" cy="628"/>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rPr>
                <a:t>口气清新维护</a:t>
              </a:r>
              <a:endParaRPr kumimoji="1" lang="zh-CN" altLang="en-US"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4379589" y="5303295"/>
            <a:ext cx="2910242" cy="603633"/>
          </a:xfrm>
          <a:prstGeom prst="rect">
            <a:avLst/>
          </a:prstGeom>
          <a:noFill/>
        </p:spPr>
        <p:txBody>
          <a:bodyPr wrap="square">
            <a:noAutofit/>
          </a:bodyPr>
          <a:lstStyle/>
          <a:p>
            <a:pPr lvl="0">
              <a:lnSpc>
                <a:spcPct val="120000"/>
              </a:lnSpc>
              <a:defRPr/>
            </a:pP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rPr>
              <a:t>患者</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VSC</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rPr>
              <a:t>水</a:t>
            </a: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rPr>
              <a:t>平显著减少，表明益生菌干预能够有效改善口臭</a:t>
            </a:r>
            <a:endPar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lvl="0">
              <a:lnSpc>
                <a:spcPct val="130000"/>
              </a:lnSpc>
              <a:defRPr/>
            </a:pPr>
            <a:endPar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4311644" y="1730354"/>
            <a:ext cx="2833803" cy="337185"/>
          </a:xfrm>
          <a:prstGeom prst="rect">
            <a:avLst/>
          </a:prstGeom>
          <a:noFill/>
        </p:spPr>
        <p:txBody>
          <a:bodyPr wrap="square" rtlCol="0">
            <a:spAutoFit/>
          </a:bodyPr>
          <a:lstStyle/>
          <a:p>
            <a:pPr algn="ctr"/>
            <a:r>
              <a:rPr lang="zh-CN" altLang="en-US" sz="1600" b="1" dirty="0">
                <a:solidFill>
                  <a:srgbClr val="404040"/>
                </a:solidFill>
                <a:latin typeface="Arial" panose="020B0604020202020204" pitchFamily="34" charset="0"/>
                <a:ea typeface="黑体" panose="02010609060101010101" charset="-122"/>
                <a:cs typeface="Arial" panose="020B0604020202020204" pitchFamily="34" charset="0"/>
              </a:rPr>
              <a:t>改善口臭</a:t>
            </a:r>
            <a:endParaRPr lang="zh-CN" altLang="en-US" sz="1600" b="1" dirty="0">
              <a:solidFill>
                <a:srgbClr val="404040"/>
              </a:solidFill>
              <a:latin typeface="Arial" panose="020B0604020202020204" pitchFamily="34" charset="0"/>
              <a:ea typeface="黑体" panose="02010609060101010101" charset="-122"/>
              <a:cs typeface="Arial" panose="020B0604020202020204" pitchFamily="34" charset="0"/>
            </a:endParaRPr>
          </a:p>
        </p:txBody>
      </p:sp>
      <p:sp>
        <p:nvSpPr>
          <p:cNvPr id="15" name="文本框 14"/>
          <p:cNvSpPr txBox="1"/>
          <p:nvPr/>
        </p:nvSpPr>
        <p:spPr>
          <a:xfrm>
            <a:off x="7985968" y="1730295"/>
            <a:ext cx="3535221" cy="583565"/>
          </a:xfrm>
          <a:prstGeom prst="rect">
            <a:avLst/>
          </a:prstGeom>
          <a:noFill/>
        </p:spPr>
        <p:txBody>
          <a:bodyPr wrap="square" rtlCol="0">
            <a:noAutofit/>
          </a:bodyPr>
          <a:lstStyle/>
          <a:p>
            <a:pPr algn="ctr"/>
            <a:r>
              <a:rPr lang="zh-CN" altLang="en-US" sz="1600" b="1" dirty="0">
                <a:solidFill>
                  <a:srgbClr val="404040"/>
                </a:solidFill>
                <a:latin typeface="Arial" panose="020B0604020202020204" pitchFamily="34" charset="0"/>
                <a:ea typeface="黑体" panose="02010609060101010101" charset="-122"/>
                <a:cs typeface="Arial" panose="020B0604020202020204" pitchFamily="34" charset="0"/>
                <a:sym typeface="+mn-ea"/>
              </a:rPr>
              <a:t>降低牙龈</a:t>
            </a:r>
            <a:r>
              <a:rPr lang="zh-CN" altLang="en-US" sz="1600" b="1" dirty="0">
                <a:solidFill>
                  <a:srgbClr val="404040"/>
                </a:solidFill>
                <a:latin typeface="Arial" panose="020B0604020202020204" pitchFamily="34" charset="0"/>
                <a:ea typeface="黑体" panose="02010609060101010101" charset="-122"/>
                <a:cs typeface="Arial" panose="020B0604020202020204" pitchFamily="34" charset="0"/>
                <a:sym typeface="+mn-ea"/>
              </a:rPr>
              <a:t>炎症</a:t>
            </a:r>
            <a:endParaRPr lang="zh-CN" altLang="en-US" sz="1600" b="1" dirty="0">
              <a:solidFill>
                <a:srgbClr val="404040"/>
              </a:solidFill>
              <a:latin typeface="Arial" panose="020B0604020202020204" pitchFamily="34" charset="0"/>
              <a:ea typeface="黑体" panose="02010609060101010101" charset="-122"/>
              <a:cs typeface="Arial" panose="020B0604020202020204" pitchFamily="34" charset="0"/>
              <a:sym typeface="+mn-ea"/>
            </a:endParaRPr>
          </a:p>
        </p:txBody>
      </p:sp>
      <p:sp>
        <p:nvSpPr>
          <p:cNvPr id="16" name="文本框 15"/>
          <p:cNvSpPr txBox="1"/>
          <p:nvPr/>
        </p:nvSpPr>
        <p:spPr>
          <a:xfrm>
            <a:off x="7825740" y="5303520"/>
            <a:ext cx="3535045" cy="634365"/>
          </a:xfrm>
          <a:prstGeom prst="rect">
            <a:avLst/>
          </a:prstGeom>
          <a:noFill/>
        </p:spPr>
        <p:txBody>
          <a:bodyPr wrap="square">
            <a:noAutofit/>
          </a:bodyPr>
          <a:lstStyle/>
          <a:p>
            <a:pPr lvl="0">
              <a:lnSpc>
                <a:spcPct val="130000"/>
              </a:lnSpc>
              <a:defRPr/>
            </a:pP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患者牙龈</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TNF-α</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和</a:t>
            </a:r>
            <a:r>
              <a:rPr lang="en-US" altLang="zh-CN"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IL-1b</a:t>
            </a:r>
            <a:r>
              <a:rPr lang="zh-CN" altLang="en-US" sz="1400" dirty="0">
                <a:solidFill>
                  <a:schemeClr val="tx1">
                    <a:lumMod val="75000"/>
                    <a:lumOff val="25000"/>
                  </a:schemeClr>
                </a:solidFill>
                <a:latin typeface="Arial" panose="020B0604020202020204" pitchFamily="34" charset="0"/>
                <a:ea typeface="黑体" panose="02010609060101010101" charset="-122"/>
                <a:cs typeface="Arial" panose="020B0604020202020204" pitchFamily="34" charset="0"/>
                <a:sym typeface="+mn-ea"/>
              </a:rPr>
              <a:t>水</a:t>
            </a: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平显著降低，表明益生菌干预能够有效缓解患者炎症</a:t>
            </a:r>
            <a:endPar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pic>
        <p:nvPicPr>
          <p:cNvPr id="17" name="图片 16"/>
          <p:cNvPicPr>
            <a:picLocks noChangeAspect="1"/>
          </p:cNvPicPr>
          <p:nvPr/>
        </p:nvPicPr>
        <p:blipFill>
          <a:blip r:embed="rId1"/>
          <a:stretch>
            <a:fillRect/>
          </a:stretch>
        </p:blipFill>
        <p:spPr>
          <a:xfrm>
            <a:off x="4448238" y="2382920"/>
            <a:ext cx="2560542" cy="2798307"/>
          </a:xfrm>
          <a:prstGeom prst="rect">
            <a:avLst/>
          </a:prstGeom>
        </p:spPr>
      </p:pic>
      <p:pic>
        <p:nvPicPr>
          <p:cNvPr id="19" name="图片 18"/>
          <p:cNvPicPr>
            <a:picLocks noChangeAspect="1"/>
          </p:cNvPicPr>
          <p:nvPr/>
        </p:nvPicPr>
        <p:blipFill>
          <a:blip r:embed="rId2"/>
          <a:stretch>
            <a:fillRect/>
          </a:stretch>
        </p:blipFill>
        <p:spPr>
          <a:xfrm>
            <a:off x="7386465" y="2382966"/>
            <a:ext cx="2664183" cy="2798307"/>
          </a:xfrm>
          <a:prstGeom prst="rect">
            <a:avLst/>
          </a:prstGeom>
        </p:spPr>
      </p:pic>
      <p:pic>
        <p:nvPicPr>
          <p:cNvPr id="21" name="图片 20"/>
          <p:cNvPicPr>
            <a:picLocks noChangeAspect="1"/>
          </p:cNvPicPr>
          <p:nvPr/>
        </p:nvPicPr>
        <p:blipFill>
          <a:blip r:embed="rId3"/>
          <a:stretch>
            <a:fillRect/>
          </a:stretch>
        </p:blipFill>
        <p:spPr>
          <a:xfrm>
            <a:off x="9457904" y="2365815"/>
            <a:ext cx="2584928" cy="2798307"/>
          </a:xfrm>
          <a:prstGeom prst="rect">
            <a:avLst/>
          </a:prstGeom>
        </p:spPr>
      </p:pic>
      <p:sp>
        <p:nvSpPr>
          <p:cNvPr id="4" name="圆角矩形 3"/>
          <p:cNvSpPr/>
          <p:nvPr/>
        </p:nvSpPr>
        <p:spPr>
          <a:xfrm>
            <a:off x="504825" y="1483995"/>
            <a:ext cx="3365500" cy="4591685"/>
          </a:xfrm>
          <a:prstGeom prst="roundRect">
            <a:avLst>
              <a:gd name="adj" fmla="val 5726"/>
            </a:avLst>
          </a:prstGeom>
          <a:solidFill>
            <a:schemeClr val="bg1"/>
          </a:solidFill>
          <a:ln>
            <a:solidFill>
              <a:srgbClr val="00B0F0">
                <a:alpha val="5000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ea typeface="黑体" panose="02010609060101010101" charset="-122"/>
              <a:cs typeface="Arial" panose="020B0604020202020204" pitchFamily="34" charset="0"/>
            </a:endParaRPr>
          </a:p>
        </p:txBody>
      </p:sp>
      <p:sp>
        <p:nvSpPr>
          <p:cNvPr id="6" name="文本框 5"/>
          <p:cNvSpPr txBox="1"/>
          <p:nvPr/>
        </p:nvSpPr>
        <p:spPr>
          <a:xfrm>
            <a:off x="690880" y="1837690"/>
            <a:ext cx="2780665" cy="368300"/>
          </a:xfrm>
          <a:prstGeom prst="rect">
            <a:avLst/>
          </a:prstGeom>
          <a:noFill/>
        </p:spPr>
        <p:txBody>
          <a:bodyPr wrap="square">
            <a:spAutoFit/>
          </a:bodyPr>
          <a:lstStyle/>
          <a:p>
            <a:pPr marL="0" marR="0" lvl="0" indent="71755" algn="ctr" defTabSz="914400" rtl="0" eaLnBrk="1" fontAlgn="ctr" latinLnBrk="0" hangingPunct="1">
              <a:lnSpc>
                <a:spcPct val="100000"/>
              </a:lnSpc>
              <a:spcBef>
                <a:spcPts val="0"/>
              </a:spcBef>
              <a:spcAft>
                <a:spcPts val="0"/>
              </a:spcAft>
              <a:buClrTx/>
              <a:buSzTx/>
              <a:buFontTx/>
              <a:buNone/>
              <a:defRPr/>
            </a:pPr>
            <a:r>
              <a:rPr kumimoji="1" lang="en-US" altLang="zh-CN" b="1" noProof="0" dirty="0">
                <a:ln>
                  <a:noFill/>
                </a:ln>
                <a:solidFill>
                  <a:srgbClr val="053B75"/>
                </a:solidFill>
                <a:effectLst/>
                <a:uLnTx/>
                <a:uFillTx/>
                <a:latin typeface="Arial" panose="020B0604020202020204" pitchFamily="34" charset="0"/>
                <a:ea typeface="黑体" panose="02010609060101010101" charset="-122"/>
                <a:cs typeface="Arial" panose="020B0604020202020204" pitchFamily="34" charset="0"/>
                <a:sym typeface="+mn-ea"/>
              </a:rPr>
              <a:t>研究成果</a:t>
            </a:r>
            <a:endParaRPr kumimoji="0" lang="zh-CN" altLang="en-US" sz="1800" b="1" i="0" u="none" strike="noStrike" kern="1200" cap="none" spc="0" normalizeH="0" baseline="0" noProof="0" dirty="0">
              <a:ln>
                <a:noFill/>
              </a:ln>
              <a:solidFill>
                <a:srgbClr val="053B75"/>
              </a:solidFill>
              <a:effectLst/>
              <a:uLnTx/>
              <a:uFillTx/>
              <a:latin typeface="Arial" panose="020B0604020202020204" pitchFamily="34" charset="0"/>
              <a:ea typeface="黑体" panose="02010609060101010101" charset="-122"/>
              <a:cs typeface="Arial" panose="020B0604020202020204" pitchFamily="34" charset="0"/>
            </a:endParaRPr>
          </a:p>
        </p:txBody>
      </p:sp>
      <p:sp>
        <p:nvSpPr>
          <p:cNvPr id="7" name="文本框 6"/>
          <p:cNvSpPr txBox="1"/>
          <p:nvPr/>
        </p:nvSpPr>
        <p:spPr>
          <a:xfrm>
            <a:off x="617855" y="2366010"/>
            <a:ext cx="3139440" cy="3314065"/>
          </a:xfrm>
          <a:prstGeom prst="rect">
            <a:avLst/>
          </a:prstGeom>
          <a:noFill/>
        </p:spPr>
        <p:txBody>
          <a:bodyPr wrap="square" rtlCol="0">
            <a:noAutofit/>
          </a:bodyPr>
          <a:lstStyle/>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显著降低口腔挥发性硫化物（</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VSC</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）水平，从源头改善口臭问题</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有效降低牙龈炎症相关指标，改善整体口腔健康状况</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通过双重作用机制，实现持久的口气清新维护</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a:p>
            <a:pPr marL="285750" marR="0" lvl="0" indent="-285750" algn="l" defTabSz="914400" rtl="0" fontAlgn="auto">
              <a:lnSpc>
                <a:spcPct val="160000"/>
              </a:lnSpc>
              <a:spcBef>
                <a:spcPts val="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rPr>
              <a:t>基于口腔微生态平衡，提供创新性的口腔健康解决方案</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黑体" panose="02010609060101010101" charset="-122"/>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 name="组合 39"/>
          <p:cNvGrpSpPr/>
          <p:nvPr/>
        </p:nvGrpSpPr>
        <p:grpSpPr>
          <a:xfrm>
            <a:off x="543560" y="600710"/>
            <a:ext cx="7383780" cy="704850"/>
            <a:chOff x="400" y="1020"/>
            <a:chExt cx="11628" cy="1110"/>
          </a:xfrm>
        </p:grpSpPr>
        <p:sp>
          <p:nvSpPr>
            <p:cNvPr id="5" name="文本框 4"/>
            <p:cNvSpPr txBox="1"/>
            <p:nvPr/>
          </p:nvSpPr>
          <p:spPr>
            <a:xfrm>
              <a:off x="400" y="1020"/>
              <a:ext cx="1922" cy="628"/>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65000"/>
                      <a:lumOff val="35000"/>
                    </a:schemeClr>
                  </a:solidFill>
                  <a:latin typeface="Arial" panose="020B0604020202020204" pitchFamily="34" charset="0"/>
                  <a:cs typeface="Arial" panose="020B0604020202020204" pitchFamily="34" charset="0"/>
                  <a:sym typeface="+mn-ea"/>
                </a:rPr>
                <a:t>Solution</a:t>
              </a:r>
              <a:endParaRPr kumimoji="1" lang="en-US" altLang="zh-CN" sz="2000" b="1" i="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33" name="文本框 32"/>
            <p:cNvSpPr txBox="1"/>
            <p:nvPr/>
          </p:nvSpPr>
          <p:spPr>
            <a:xfrm>
              <a:off x="2335" y="1020"/>
              <a:ext cx="9693" cy="1110"/>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1" dirty="0">
                  <a:solidFill>
                    <a:schemeClr val="tx1">
                      <a:lumMod val="65000"/>
                      <a:lumOff val="35000"/>
                    </a:schemeClr>
                  </a:solidFill>
                  <a:latin typeface="黑体" panose="02010609060101010101" charset="-122"/>
                  <a:cs typeface="黑体" panose="02010609060101010101" charset="-122"/>
                  <a:sym typeface="+mn-ea"/>
                </a:rPr>
                <a:t>卵巢功能保护与支持</a:t>
              </a:r>
              <a:endParaRPr kumimoji="1" lang="zh-CN" altLang="en-US" sz="2000" b="1" i="1" dirty="0">
                <a:solidFill>
                  <a:schemeClr val="tx1">
                    <a:lumMod val="65000"/>
                    <a:lumOff val="35000"/>
                  </a:schemeClr>
                </a:solidFill>
                <a:latin typeface="黑体" panose="02010609060101010101" charset="-122"/>
                <a:cs typeface="黑体" panose="02010609060101010101" charset="-122"/>
                <a:sym typeface="+mn-ea"/>
              </a:endParaRPr>
            </a:p>
          </p:txBody>
        </p:sp>
        <p:cxnSp>
          <p:nvCxnSpPr>
            <p:cNvPr id="34" name="直接连接符 33"/>
            <p:cNvCxnSpPr/>
            <p:nvPr/>
          </p:nvCxnSpPr>
          <p:spPr>
            <a:xfrm>
              <a:off x="2322" y="1213"/>
              <a:ext cx="0" cy="260"/>
            </a:xfrm>
            <a:prstGeom prst="line">
              <a:avLst/>
            </a:prstGeom>
            <a:ln w="254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圆角矩形 37"/>
          <p:cNvSpPr/>
          <p:nvPr userDrawn="1"/>
        </p:nvSpPr>
        <p:spPr>
          <a:xfrm>
            <a:off x="506095" y="2103755"/>
            <a:ext cx="11179810" cy="1812925"/>
          </a:xfrm>
          <a:prstGeom prst="roundRect">
            <a:avLst>
              <a:gd name="adj" fmla="val 6306"/>
            </a:avLst>
          </a:prstGeom>
          <a:solidFill>
            <a:srgbClr val="FB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userDrawn="1"/>
        </p:nvGrpSpPr>
        <p:grpSpPr>
          <a:xfrm>
            <a:off x="8664575" y="2767965"/>
            <a:ext cx="2490470" cy="847090"/>
            <a:chOff x="13645" y="4359"/>
            <a:chExt cx="3922" cy="1334"/>
          </a:xfrm>
        </p:grpSpPr>
        <p:cxnSp>
          <p:nvCxnSpPr>
            <p:cNvPr id="48" name="直接连接符 47"/>
            <p:cNvCxnSpPr/>
            <p:nvPr/>
          </p:nvCxnSpPr>
          <p:spPr>
            <a:xfrm>
              <a:off x="13645" y="4359"/>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645" y="5026"/>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4845" y="4359"/>
              <a:ext cx="2722" cy="1334"/>
              <a:chOff x="13645" y="4359"/>
              <a:chExt cx="3922" cy="1334"/>
            </a:xfrm>
          </p:grpSpPr>
          <p:cxnSp>
            <p:nvCxnSpPr>
              <p:cNvPr id="47" name="直接连接符 46"/>
              <p:cNvCxnSpPr/>
              <p:nvPr/>
            </p:nvCxnSpPr>
            <p:spPr>
              <a:xfrm>
                <a:off x="13645" y="4359"/>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645" y="5026"/>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645" y="5693"/>
                <a:ext cx="3923" cy="0"/>
              </a:xfrm>
              <a:prstGeom prst="line">
                <a:avLst/>
              </a:prstGeom>
              <a:ln w="12700" cap="rnd">
                <a:solidFill>
                  <a:srgbClr val="9E1C51"/>
                </a:solidFill>
                <a:round/>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3645" y="5693"/>
              <a:ext cx="1346" cy="0"/>
            </a:xfrm>
            <a:prstGeom prst="line">
              <a:avLst/>
            </a:prstGeom>
            <a:ln w="22225" cap="rnd">
              <a:solidFill>
                <a:srgbClr val="9E1C51"/>
              </a:solidFill>
              <a:roun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43560" y="1151890"/>
            <a:ext cx="5840730" cy="1160780"/>
          </a:xfrm>
          <a:prstGeom prst="rect">
            <a:avLst/>
          </a:prstGeom>
        </p:spPr>
        <p:txBody>
          <a:bodyPr wrap="square" rtlCol="0">
            <a:noAutofit/>
          </a:bodyPr>
          <a:p>
            <a:pPr indent="0" defTabSz="0">
              <a:lnSpc>
                <a:spcPct val="130000"/>
              </a:lnSpc>
              <a:spcBef>
                <a:spcPct val="0"/>
              </a:spcBef>
              <a:spcAft>
                <a:spcPct val="0"/>
              </a:spcAft>
              <a:buNone/>
            </a:pPr>
            <a:r>
              <a:rPr lang="en-US" altLang="zh-CN" sz="1200">
                <a:solidFill>
                  <a:srgbClr val="9C1C50"/>
                </a:solidFill>
              </a:rPr>
              <a:t>鼠李糖乳酪杆菌 LRa05</a:t>
            </a:r>
            <a:r>
              <a:rPr lang="en-US" altLang="zh-CN" sz="1200">
                <a:solidFill>
                  <a:srgbClr val="9C1C50"/>
                </a:solidFill>
              </a:rPr>
              <a:t>; 卷曲乳杆菌 LCr86;</a:t>
            </a:r>
            <a:endParaRPr lang="en-US" altLang="zh-CN" sz="1200">
              <a:solidFill>
                <a:srgbClr val="9C1C50"/>
              </a:solidFill>
            </a:endParaRPr>
          </a:p>
          <a:p>
            <a:pPr indent="0" defTabSz="0">
              <a:lnSpc>
                <a:spcPct val="130000"/>
              </a:lnSpc>
              <a:spcBef>
                <a:spcPct val="0"/>
              </a:spcBef>
              <a:spcAft>
                <a:spcPct val="0"/>
              </a:spcAft>
              <a:buNone/>
            </a:pPr>
            <a:r>
              <a:rPr lang="en-US" altLang="zh-CN" sz="1200">
                <a:solidFill>
                  <a:srgbClr val="9C1C50"/>
                </a:solidFill>
              </a:rPr>
              <a:t>罗伊氏粘液乳杆菌 LR08; </a:t>
            </a:r>
            <a:r>
              <a:rPr lang="en-US" altLang="zh-CN" sz="1200">
                <a:solidFill>
                  <a:schemeClr val="tx1">
                    <a:lumMod val="75000"/>
                    <a:lumOff val="25000"/>
                  </a:schemeClr>
                </a:solidFill>
              </a:rPr>
              <a:t>动物双歧杆菌乳亚种 BLa80; </a:t>
            </a:r>
            <a:endParaRPr lang="en-US" altLang="zh-CN" sz="1200">
              <a:solidFill>
                <a:schemeClr val="tx1">
                  <a:lumMod val="75000"/>
                  <a:lumOff val="25000"/>
                </a:schemeClr>
              </a:solidFill>
            </a:endParaRPr>
          </a:p>
          <a:p>
            <a:pPr indent="0" defTabSz="0">
              <a:lnSpc>
                <a:spcPct val="130000"/>
              </a:lnSpc>
              <a:spcBef>
                <a:spcPct val="0"/>
              </a:spcBef>
              <a:spcAft>
                <a:spcPct val="0"/>
              </a:spcAft>
              <a:buNone/>
            </a:pPr>
            <a:r>
              <a:rPr lang="en-US" altLang="zh-CN" sz="1200">
                <a:solidFill>
                  <a:schemeClr val="tx1">
                    <a:lumMod val="75000"/>
                    <a:lumOff val="25000"/>
                  </a:schemeClr>
                </a:solidFill>
              </a:rPr>
              <a:t>植物乳植杆菌 Lp90; </a:t>
            </a:r>
            <a:r>
              <a:rPr lang="en-US" altLang="zh-CN" sz="1200">
                <a:solidFill>
                  <a:schemeClr val="tx1">
                    <a:lumMod val="50000"/>
                    <a:lumOff val="50000"/>
                  </a:schemeClr>
                </a:solidFill>
              </a:rPr>
              <a:t>凝结魏茨曼氏菌 BC99</a:t>
            </a:r>
            <a:endParaRPr lang="en-US" altLang="zh-CN" sz="1200" b="1">
              <a:solidFill>
                <a:schemeClr val="tx1">
                  <a:lumMod val="50000"/>
                  <a:lumOff val="50000"/>
                </a:schemeClr>
              </a:solidFill>
            </a:endParaRPr>
          </a:p>
        </p:txBody>
      </p:sp>
      <p:sp>
        <p:nvSpPr>
          <p:cNvPr id="4" name="文本框 3"/>
          <p:cNvSpPr txBox="1"/>
          <p:nvPr userDrawn="1"/>
        </p:nvSpPr>
        <p:spPr>
          <a:xfrm>
            <a:off x="716280" y="2503805"/>
            <a:ext cx="7541260" cy="1060450"/>
          </a:xfrm>
          <a:prstGeom prst="rect">
            <a:avLst/>
          </a:prstGeom>
        </p:spPr>
        <p:txBody>
          <a:bodyPr wrap="square" rtlCol="0">
            <a:spAutoFit/>
          </a:bodyPr>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恢复瘦素敏感性，改善代谢信号传导</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sym typeface="+mn-ea"/>
              </a:rPr>
              <a:t>双靶点协同调控</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瘦素与催乳素水平，恢复</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由肥胖诱导的代谢</a:t>
            </a:r>
            <a:r>
              <a:rPr kumimoji="1" lang="en-US" altLang="zh-CN"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a:t>
            </a: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生殖内分泌失调</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a:p>
            <a:pPr marL="285750" indent="-285750" algn="l" defTabSz="0" fontAlgn="auto">
              <a:lnSpc>
                <a:spcPct val="150000"/>
              </a:lnSpc>
              <a:spcBef>
                <a:spcPct val="0"/>
              </a:spcBef>
              <a:spcAft>
                <a:spcPct val="0"/>
              </a:spcAft>
              <a:buClr>
                <a:srgbClr val="AF3014"/>
              </a:buClr>
              <a:buFont typeface="Arial" panose="020B0604020202020204" pitchFamily="34" charset="0"/>
              <a:buChar char="l"/>
            </a:pPr>
            <a:r>
              <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rPr>
              <a:t>维护卵巢正常生理节律</a:t>
            </a:r>
            <a:endParaRPr kumimoji="1" lang="zh-CN" altLang="en-US" sz="1400" b="1" dirty="0">
              <a:solidFill>
                <a:schemeClr val="tx1">
                  <a:lumMod val="65000"/>
                  <a:lumOff val="35000"/>
                </a:schemeClr>
              </a:solidFill>
              <a:latin typeface="Arial" panose="020B0604020202020204" pitchFamily="34" charset="0"/>
              <a:ea typeface="黑体" panose="02010609060101010101" charset="-122"/>
              <a:cs typeface="Arial" panose="020B0604020202020204" pitchFamily="34" charset="0"/>
            </a:endParaRPr>
          </a:p>
        </p:txBody>
      </p:sp>
      <p:graphicFrame>
        <p:nvGraphicFramePr>
          <p:cNvPr id="8" name="表格 7"/>
          <p:cNvGraphicFramePr/>
          <p:nvPr>
            <p:custDataLst>
              <p:tags r:id="rId1"/>
            </p:custDataLst>
          </p:nvPr>
        </p:nvGraphicFramePr>
        <p:xfrm>
          <a:off x="852805" y="5066030"/>
          <a:ext cx="5494020" cy="633095"/>
        </p:xfrm>
        <a:graphic>
          <a:graphicData uri="http://schemas.openxmlformats.org/drawingml/2006/table">
            <a:tbl>
              <a:tblPr/>
              <a:tblGrid>
                <a:gridCol w="1809750"/>
                <a:gridCol w="1721485"/>
                <a:gridCol w="1962785"/>
              </a:tblGrid>
              <a:tr h="281305">
                <a:tc>
                  <a:txBody>
                    <a:bodyPr/>
                    <a:p>
                      <a:pPr indent="0">
                        <a:buNone/>
                      </a:pPr>
                      <a:r>
                        <a:rPr kumimoji="1" lang="en-US" sz="900" b="1" dirty="0">
                          <a:solidFill>
                            <a:srgbClr val="9C1C50"/>
                          </a:solidFill>
                          <a:latin typeface="Arial" panose="020B0604020202020204" pitchFamily="34" charset="0"/>
                          <a:cs typeface="Arial" panose="020B0604020202020204" pitchFamily="34" charset="0"/>
                        </a:rPr>
                        <a:t>LRa05</a:t>
                      </a:r>
                      <a:r>
                        <a:rPr lang="en-US" sz="800">
                          <a:solidFill>
                            <a:srgbClr val="002060"/>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NCT06821789</a:t>
                      </a:r>
                      <a:endParaRPr kumimoji="1" lang="en-US"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9C1C50"/>
                          </a:solidFill>
                          <a:latin typeface="Arial" panose="020B0604020202020204" pitchFamily="34" charset="0"/>
                          <a:cs typeface="Arial" panose="020B0604020202020204" pitchFamily="34" charset="0"/>
                        </a:rPr>
                        <a:t>LCr86</a:t>
                      </a:r>
                      <a:r>
                        <a:rPr lang="en-US" sz="800" b="1">
                          <a:solidFill>
                            <a:srgbClr val="9C1C50"/>
                          </a:solidFill>
                          <a:latin typeface="Arial" panose="020B0604020202020204" pitchFamily="34" charset="0"/>
                        </a:rPr>
                        <a:t>:</a:t>
                      </a:r>
                      <a:r>
                        <a:rPr lang="en-US" sz="800">
                          <a:solidFill>
                            <a:srgbClr val="002060"/>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NCT06830122</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C1C50"/>
                          </a:solidFill>
                          <a:latin typeface="Arial" panose="020B0604020202020204" pitchFamily="34" charset="0"/>
                          <a:cs typeface="Arial" panose="020B0604020202020204" pitchFamily="34" charset="0"/>
                        </a:rPr>
                        <a:t>LRa05+LR08</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NCT07013409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r h="267444">
                <a:tc>
                  <a:txBody>
                    <a:bodyPr/>
                    <a:p>
                      <a:pPr marL="0" indent="0" algn="l" defTabSz="0" rtl="0" eaLnBrk="1" latinLnBrk="0" hangingPunct="1">
                        <a:spcBef>
                          <a:spcPct val="0"/>
                        </a:spcBef>
                        <a:spcAft>
                          <a:spcPct val="0"/>
                        </a:spcAft>
                        <a:buNone/>
                      </a:pPr>
                      <a:r>
                        <a:rPr kumimoji="1" lang="en-US" altLang="zh-CN" sz="900" b="1" dirty="0">
                          <a:solidFill>
                            <a:srgbClr val="9C1C50"/>
                          </a:solidFill>
                          <a:latin typeface="Arial" panose="020B0604020202020204" pitchFamily="34" charset="0"/>
                          <a:cs typeface="Arial" panose="020B0604020202020204" pitchFamily="34" charset="0"/>
                        </a:rPr>
                        <a:t>BLa80</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NCT06107049</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sz="900" b="1" dirty="0">
                          <a:solidFill>
                            <a:srgbClr val="9C1C50"/>
                          </a:solidFill>
                          <a:latin typeface="Arial" panose="020B0604020202020204" pitchFamily="34" charset="0"/>
                          <a:cs typeface="Arial" panose="020B0604020202020204" pitchFamily="34" charset="0"/>
                        </a:rPr>
                        <a:t>Lp90</a:t>
                      </a:r>
                      <a:r>
                        <a:rPr lang="en-US" sz="800">
                          <a:solidFill>
                            <a:srgbClr val="002060"/>
                          </a:solidFill>
                          <a:latin typeface="Arial" panose="020B0604020202020204" pitchFamily="34" charset="0"/>
                        </a:rPr>
                        <a:t>: </a:t>
                      </a:r>
                      <a:r>
                        <a:rPr kumimoji="1" lang="en-US" sz="900" b="0" dirty="0">
                          <a:solidFill>
                            <a:schemeClr val="tx1">
                              <a:lumMod val="75000"/>
                              <a:lumOff val="25000"/>
                            </a:schemeClr>
                          </a:solidFill>
                          <a:latin typeface="Arial" panose="020B0604020202020204" pitchFamily="34" charset="0"/>
                          <a:cs typeface="Arial" panose="020B0604020202020204" pitchFamily="34" charset="0"/>
                        </a:rPr>
                        <a:t>NCT06987279</a:t>
                      </a:r>
                      <a:endParaRPr kumimoji="1" lang="zh-CN" altLang="en-US"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c>
                  <a:txBody>
                    <a:bodyPr/>
                    <a:p>
                      <a:pPr marL="0" indent="0" algn="l" defTabSz="0" rtl="0" eaLnBrk="1" latinLnBrk="0" hangingPunct="1">
                        <a:spcBef>
                          <a:spcPct val="0"/>
                        </a:spcBef>
                        <a:spcAft>
                          <a:spcPct val="0"/>
                        </a:spcAft>
                        <a:buNone/>
                      </a:pPr>
                      <a:r>
                        <a:rPr kumimoji="1" lang="en-US" altLang="zh-CN" sz="900" b="1" dirty="0">
                          <a:solidFill>
                            <a:srgbClr val="9C1C50"/>
                          </a:solidFill>
                          <a:latin typeface="Arial" panose="020B0604020202020204" pitchFamily="34" charset="0"/>
                          <a:cs typeface="Arial" panose="020B0604020202020204" pitchFamily="34" charset="0"/>
                        </a:rPr>
                        <a:t>BC99</a:t>
                      </a:r>
                      <a:r>
                        <a:rPr kumimoji="1" lang="en-US" altLang="zh-CN" sz="900" b="0" dirty="0">
                          <a:solidFill>
                            <a:schemeClr val="tx1">
                              <a:lumMod val="75000"/>
                              <a:lumOff val="25000"/>
                            </a:schemeClr>
                          </a:solidFill>
                          <a:latin typeface="Arial" panose="020B0604020202020204" pitchFamily="34" charset="0"/>
                          <a:cs typeface="Arial" panose="020B0604020202020204" pitchFamily="34" charset="0"/>
                        </a:rPr>
                        <a:t>: NCT06629441</a:t>
                      </a:r>
                      <a:endParaRPr kumimoji="1" lang="en-US" altLang="zh-CN" sz="900" b="0" dirty="0">
                        <a:solidFill>
                          <a:schemeClr val="tx1">
                            <a:lumMod val="75000"/>
                            <a:lumOff val="25000"/>
                          </a:schemeClr>
                        </a:solidFill>
                        <a:latin typeface="Arial" panose="020B0604020202020204" pitchFamily="34" charset="0"/>
                        <a:cs typeface="Arial" panose="020B0604020202020204" pitchFamily="34" charset="0"/>
                      </a:endParaRPr>
                    </a:p>
                  </a:txBody>
                  <a:tcPr vert="horz" anchor="t" anchorCtr="0">
                    <a:lnL>
                      <a:noFill/>
                    </a:lnL>
                    <a:lnR cap="flat">
                      <a:noFill/>
                    </a:lnR>
                    <a:lnT cap="flat">
                      <a:noFill/>
                    </a:lnT>
                    <a:lnB cap="flat">
                      <a:noFill/>
                    </a:lnB>
                    <a:lnTlToBr>
                      <a:noFill/>
                    </a:lnTlToBr>
                    <a:lnBlToTr>
                      <a:noFill/>
                    </a:lnBlToTr>
                    <a:noFill/>
                  </a:tcPr>
                </a:tc>
              </a:tr>
            </a:tbl>
          </a:graphicData>
        </a:graphic>
      </p:graphicFrame>
      <p:sp>
        <p:nvSpPr>
          <p:cNvPr id="6" name="文本框 5"/>
          <p:cNvSpPr txBox="1"/>
          <p:nvPr/>
        </p:nvSpPr>
        <p:spPr>
          <a:xfrm>
            <a:off x="7989021" y="1301326"/>
            <a:ext cx="4036441" cy="680646"/>
          </a:xfrm>
          <a:prstGeom prst="rect">
            <a:avLst/>
          </a:prstGeom>
          <a:noFill/>
        </p:spPr>
        <p:txBody>
          <a:bodyPr wrap="square" rtlCol="0">
            <a:noAutofit/>
          </a:bodyPr>
          <a:lstStyle/>
          <a:p>
            <a:pPr>
              <a:lnSpc>
                <a:spcPct val="130000"/>
              </a:lnSpc>
              <a:spcBef>
                <a:spcPts val="0"/>
              </a:spcBef>
              <a:spcAft>
                <a:spcPts val="0"/>
              </a:spcAft>
            </a:pPr>
            <a:r>
              <a:rPr lang="zh-CN" altLang="en-US" sz="1200" b="1">
                <a:solidFill>
                  <a:schemeClr val="tx1">
                    <a:lumMod val="75000"/>
                    <a:lumOff val="25000"/>
                  </a:schemeClr>
                </a:solidFill>
              </a:rPr>
              <a:t>核心辅料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sym typeface="+mn-ea"/>
              </a:rPr>
              <a:t>红石榴浓缩粉、维生素</a:t>
            </a:r>
            <a:r>
              <a:rPr lang="en-US" altLang="zh-CN" sz="1200">
                <a:solidFill>
                  <a:schemeClr val="tx1">
                    <a:lumMod val="75000"/>
                    <a:lumOff val="25000"/>
                  </a:schemeClr>
                </a:solidFill>
                <a:sym typeface="+mn-ea"/>
              </a:rPr>
              <a:t>D3</a:t>
            </a:r>
            <a:r>
              <a:rPr lang="zh-CN" altLang="en-US" sz="1200">
                <a:solidFill>
                  <a:schemeClr val="tx1">
                    <a:lumMod val="75000"/>
                    <a:lumOff val="25000"/>
                  </a:schemeClr>
                </a:solidFill>
                <a:sym typeface="+mn-ea"/>
              </a:rPr>
              <a:t>、维生素</a:t>
            </a:r>
            <a:r>
              <a:rPr lang="en-US" altLang="zh-CN" sz="1200">
                <a:solidFill>
                  <a:schemeClr val="tx1">
                    <a:lumMod val="75000"/>
                    <a:lumOff val="25000"/>
                  </a:schemeClr>
                </a:solidFill>
                <a:sym typeface="+mn-ea"/>
              </a:rPr>
              <a:t>K2</a:t>
            </a:r>
            <a:r>
              <a:rPr lang="zh-CN" altLang="en-US" sz="1200">
                <a:solidFill>
                  <a:schemeClr val="tx1">
                    <a:lumMod val="75000"/>
                    <a:lumOff val="25000"/>
                  </a:schemeClr>
                </a:solidFill>
                <a:sym typeface="+mn-ea"/>
              </a:rPr>
              <a:t>、香瓜粉</a:t>
            </a:r>
            <a:endParaRPr lang="en-US" altLang="zh-CN" sz="1200">
              <a:solidFill>
                <a:schemeClr val="tx1">
                  <a:lumMod val="75000"/>
                  <a:lumOff val="25000"/>
                </a:schemeClr>
              </a:solidFill>
            </a:endParaRPr>
          </a:p>
          <a:p>
            <a:pPr>
              <a:lnSpc>
                <a:spcPct val="130000"/>
              </a:lnSpc>
              <a:spcBef>
                <a:spcPts val="0"/>
              </a:spcBef>
              <a:spcAft>
                <a:spcPts val="0"/>
              </a:spcAft>
            </a:pPr>
            <a:r>
              <a:rPr lang="zh-CN" altLang="en-US" sz="1200" b="1">
                <a:solidFill>
                  <a:schemeClr val="tx1">
                    <a:lumMod val="75000"/>
                    <a:lumOff val="25000"/>
                  </a:schemeClr>
                </a:solidFill>
              </a:rPr>
              <a:t>其他辅料</a:t>
            </a:r>
            <a:r>
              <a:rPr lang="en-US" altLang="zh-CN" sz="1200" b="1">
                <a:solidFill>
                  <a:schemeClr val="tx1">
                    <a:lumMod val="75000"/>
                    <a:lumOff val="25000"/>
                  </a:schemeClr>
                </a:solidFill>
              </a:rPr>
              <a:t>:</a:t>
            </a:r>
            <a:r>
              <a:rPr lang="en-US" altLang="zh-CN" sz="1200">
                <a:solidFill>
                  <a:schemeClr val="tx1">
                    <a:lumMod val="75000"/>
                    <a:lumOff val="25000"/>
                  </a:schemeClr>
                </a:solidFill>
              </a:rPr>
              <a:t> </a:t>
            </a:r>
            <a:r>
              <a:rPr lang="zh-CN" altLang="en-US" sz="1200">
                <a:solidFill>
                  <a:schemeClr val="tx1">
                    <a:lumMod val="75000"/>
                    <a:lumOff val="25000"/>
                  </a:schemeClr>
                </a:solidFill>
              </a:rPr>
              <a:t>马铃薯淀粉</a:t>
            </a:r>
            <a:r>
              <a:rPr lang="en-US" altLang="zh-CN" sz="1200">
                <a:solidFill>
                  <a:schemeClr val="tx1">
                    <a:lumMod val="75000"/>
                    <a:lumOff val="25000"/>
                  </a:schemeClr>
                </a:solidFill>
              </a:rPr>
              <a:t> </a:t>
            </a:r>
            <a:endParaRPr lang="en-US" altLang="zh-CN" sz="1200">
              <a:solidFill>
                <a:schemeClr val="tx1">
                  <a:lumMod val="75000"/>
                  <a:lumOff val="25000"/>
                </a:schemeClr>
              </a:solidFill>
            </a:endParaRPr>
          </a:p>
        </p:txBody>
      </p:sp>
      <p:sp>
        <p:nvSpPr>
          <p:cNvPr id="7" name="文本框 6"/>
          <p:cNvSpPr txBox="1"/>
          <p:nvPr userDrawn="1">
            <p:custDataLst>
              <p:tags r:id="rId2"/>
            </p:custDataLst>
          </p:nvPr>
        </p:nvSpPr>
        <p:spPr>
          <a:xfrm>
            <a:off x="617855" y="4609622"/>
            <a:ext cx="4102682" cy="275590"/>
          </a:xfrm>
          <a:prstGeom prst="rect">
            <a:avLst/>
          </a:prstGeom>
          <a:noFill/>
        </p:spPr>
        <p:txBody>
          <a:bodyPr wrap="square" rtlCol="0">
            <a:spAutoFit/>
          </a:bodyPr>
          <a:p>
            <a:r>
              <a:rPr kumimoji="1" lang="zh-CN" altLang="en-US" sz="1200" b="1" dirty="0">
                <a:solidFill>
                  <a:srgbClr val="9E1C51"/>
                </a:solidFill>
                <a:latin typeface="Arial" panose="020B0604020202020204" pitchFamily="34" charset="0"/>
                <a:cs typeface="Arial" panose="020B0604020202020204" pitchFamily="34" charset="0"/>
                <a:sym typeface="+mn-ea"/>
              </a:rPr>
              <a:t>临床</a:t>
            </a:r>
            <a:r>
              <a:rPr kumimoji="1" lang="zh-CN" altLang="en-US" sz="1200" b="1" dirty="0">
                <a:solidFill>
                  <a:srgbClr val="9E1C51"/>
                </a:solidFill>
                <a:latin typeface="Arial" panose="020B0604020202020204" pitchFamily="34" charset="0"/>
                <a:cs typeface="Arial" panose="020B0604020202020204" pitchFamily="34" charset="0"/>
                <a:sym typeface="+mn-ea"/>
              </a:rPr>
              <a:t>研究</a:t>
            </a:r>
            <a:endParaRPr kumimoji="1" lang="zh-CN" altLang="en-US" sz="1200" b="1" dirty="0">
              <a:solidFill>
                <a:srgbClr val="9E1C51"/>
              </a:solidFill>
              <a:latin typeface="Arial" panose="020B0604020202020204" pitchFamily="34" charset="0"/>
              <a:cs typeface="Arial" panose="020B0604020202020204" pitchFamily="34" charset="0"/>
              <a:sym typeface="+mn-ea"/>
            </a:endParaRPr>
          </a:p>
        </p:txBody>
      </p:sp>
      <p:sp>
        <p:nvSpPr>
          <p:cNvPr id="9" name="文本框 8"/>
          <p:cNvSpPr txBox="1"/>
          <p:nvPr userDrawn="1"/>
        </p:nvSpPr>
        <p:spPr>
          <a:xfrm>
            <a:off x="617855" y="4138295"/>
            <a:ext cx="1971675" cy="337185"/>
          </a:xfrm>
          <a:prstGeom prst="rect">
            <a:avLst/>
          </a:prstGeom>
          <a:noFill/>
        </p:spPr>
        <p:txBody>
          <a:bodyPr wrap="square" rtlCol="0" anchor="t">
            <a:spAutoFit/>
          </a:bodyPr>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科学</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支持</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731364" y="2292417"/>
            <a:ext cx="1550757" cy="339090"/>
          </a:xfrm>
          <a:prstGeom prst="rect">
            <a:avLst/>
          </a:prstGeom>
          <a:noFill/>
        </p:spPr>
        <p:txBody>
          <a:bodyPr wrap="square" rtlCol="0" anchor="t">
            <a:noAutofit/>
          </a:bodyPr>
          <a:p>
            <a:pPr indent="0" defTabSz="0">
              <a:spcBef>
                <a:spcPct val="0"/>
              </a:spcBef>
              <a:spcAft>
                <a:spcPct val="0"/>
              </a:spcAft>
              <a:buNone/>
            </a:pP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核心</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rPr>
              <a:t>功能</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8623300" y="2418080"/>
            <a:ext cx="1193800" cy="337185"/>
          </a:xfrm>
          <a:prstGeom prst="rect">
            <a:avLst/>
          </a:prstGeom>
          <a:noFill/>
        </p:spPr>
        <p:txBody>
          <a:bodyPr wrap="square" rtlCol="0" anchor="t">
            <a:spAutoFit/>
          </a:bodyPr>
          <a:lstStyle/>
          <a:p>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6 </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菌株</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8623300" y="3252470"/>
            <a:ext cx="271907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粉剂</a:t>
            </a:r>
            <a:r>
              <a:rPr kumimoji="1" lang="en-US" altLang="zh-CN" sz="1600" b="1" dirty="0">
                <a:solidFill>
                  <a:schemeClr val="tx1">
                    <a:lumMod val="65000"/>
                    <a:lumOff val="35000"/>
                  </a:schemeClr>
                </a:solidFill>
                <a:latin typeface="Arial" panose="020B0604020202020204" pitchFamily="34" charset="0"/>
                <a:cs typeface="Arial" panose="020B0604020202020204" pitchFamily="34" charset="0"/>
                <a:sym typeface="+mn-ea"/>
              </a:rPr>
              <a:t>/</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胶囊</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623300" y="2835275"/>
            <a:ext cx="2260600" cy="337185"/>
          </a:xfrm>
          <a:prstGeom prst="rect">
            <a:avLst/>
          </a:prstGeom>
          <a:noFill/>
        </p:spPr>
        <p:txBody>
          <a:bodyPr wrap="square" rtlCol="0" anchor="t">
            <a:spAutoFit/>
          </a:bodyPr>
          <a:lstStyle/>
          <a:p>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辅料</a:t>
            </a:r>
            <a:r>
              <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rPr>
              <a:t>可选</a:t>
            </a:r>
            <a:endParaRPr kumimoji="1" lang="zh-CN" altLang="en-US" sz="1600" b="1"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tags/tag1.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0.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00.xml><?xml version="1.0" encoding="utf-8"?>
<p:tagLst xmlns:p="http://schemas.openxmlformats.org/presentationml/2006/main">
  <p:tag name="KSO_WM_DIAGRAM_VIRTUALLY_FRAME" val="{&quot;height&quot;:540.2431496062993,&quot;left&quot;:266.25,&quot;top&quot;:76.55,&quot;width&quot;:668.3455118110236}"/>
</p:tagLst>
</file>

<file path=ppt/tags/tag101.xml><?xml version="1.0" encoding="utf-8"?>
<p:tagLst xmlns:p="http://schemas.openxmlformats.org/presentationml/2006/main">
  <p:tag name="KSO_WM_DIAGRAM_VIRTUALLY_FRAME" val="{&quot;height&quot;:540.2431496062993,&quot;left&quot;:266.25,&quot;top&quot;:76.55,&quot;width&quot;:668.3455118110236}"/>
</p:tagLst>
</file>

<file path=ppt/tags/tag102.xml><?xml version="1.0" encoding="utf-8"?>
<p:tagLst xmlns:p="http://schemas.openxmlformats.org/presentationml/2006/main">
  <p:tag name="KSO_WM_DIAGRAM_VIRTUALLY_FRAME" val="{&quot;height&quot;:540.2431496062993,&quot;left&quot;:266.25,&quot;top&quot;:76.55,&quot;width&quot;:668.3455118110236}"/>
</p:tagLst>
</file>

<file path=ppt/tags/tag103.xml><?xml version="1.0" encoding="utf-8"?>
<p:tagLst xmlns:p="http://schemas.openxmlformats.org/presentationml/2006/main">
  <p:tag name="KSO_WM_DIAGRAM_VIRTUALLY_FRAME" val="{&quot;height&quot;:540.2431496062993,&quot;left&quot;:266.25,&quot;top&quot;:76.55,&quot;width&quot;:668.3455118110236}"/>
</p:tagLst>
</file>

<file path=ppt/tags/tag104.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05.xml><?xml version="1.0" encoding="utf-8"?>
<p:tagLst xmlns:p="http://schemas.openxmlformats.org/presentationml/2006/main">
  <p:tag name="KSO_WM_DIAGRAM_VIRTUALLY_FRAME" val="{&quot;height&quot;:415.6,&quot;left&quot;:334.05,&quot;top&quot;:79.95,&quot;width&quot;:605.55}"/>
</p:tagLst>
</file>

<file path=ppt/tags/tag106.xml><?xml version="1.0" encoding="utf-8"?>
<p:tagLst xmlns:p="http://schemas.openxmlformats.org/presentationml/2006/main">
  <p:tag name="KSO_WM_DIAGRAM_VIRTUALLY_FRAME" val="{&quot;height&quot;:415.6,&quot;left&quot;:334.05,&quot;top&quot;:79.95,&quot;width&quot;:605.55}"/>
</p:tagLst>
</file>

<file path=ppt/tags/tag107.xml><?xml version="1.0" encoding="utf-8"?>
<p:tagLst xmlns:p="http://schemas.openxmlformats.org/presentationml/2006/main">
  <p:tag name="KSO_WM_DIAGRAM_VIRTUALLY_FRAME" val="{&quot;height&quot;:415.6,&quot;left&quot;:334.05,&quot;top&quot;:79.95,&quot;width&quot;:605.55}"/>
</p:tagLst>
</file>

<file path=ppt/tags/tag108.xml><?xml version="1.0" encoding="utf-8"?>
<p:tagLst xmlns:p="http://schemas.openxmlformats.org/presentationml/2006/main">
  <p:tag name="KSO_WM_DIAGRAM_VIRTUALLY_FRAME" val="{&quot;height&quot;:415.6,&quot;left&quot;:334.05,&quot;top&quot;:79.95,&quot;width&quot;:605.55}"/>
</p:tagLst>
</file>

<file path=ppt/tags/tag109.xml><?xml version="1.0" encoding="utf-8"?>
<p:tagLst xmlns:p="http://schemas.openxmlformats.org/presentationml/2006/main">
  <p:tag name="KSO_WM_DIAGRAM_VIRTUALLY_FRAME" val="{&quot;height&quot;:415.6,&quot;left&quot;:334.05,&quot;top&quot;:79.95,&quot;width&quot;:605.55}"/>
</p:tagLst>
</file>

<file path=ppt/tags/tag11.xml><?xml version="1.0" encoding="utf-8"?>
<p:tagLst xmlns:p="http://schemas.openxmlformats.org/presentationml/2006/main">
  <p:tag name="TABLE_ENDDRAG_ORIGIN_RECT" val="444*49"/>
  <p:tag name="TABLE_ENDDRAG_RECT" val="67*398*444*49"/>
</p:tagLst>
</file>

<file path=ppt/tags/tag110.xml><?xml version="1.0" encoding="utf-8"?>
<p:tagLst xmlns:p="http://schemas.openxmlformats.org/presentationml/2006/main">
  <p:tag name="KSO_WM_DIAGRAM_VIRTUALLY_FRAME" val="{&quot;height&quot;:415.6,&quot;left&quot;:334.05,&quot;top&quot;:79.95,&quot;width&quot;:605.55}"/>
</p:tagLst>
</file>

<file path=ppt/tags/tag111.xml><?xml version="1.0" encoding="utf-8"?>
<p:tagLst xmlns:p="http://schemas.openxmlformats.org/presentationml/2006/main">
  <p:tag name="KSO_WM_DIAGRAM_VIRTUALLY_FRAME" val="{&quot;height&quot;:415.6,&quot;left&quot;:334.05,&quot;top&quot;:79.95,&quot;width&quot;:605.55}"/>
</p:tagLst>
</file>

<file path=ppt/tags/tag112.xml><?xml version="1.0" encoding="utf-8"?>
<p:tagLst xmlns:p="http://schemas.openxmlformats.org/presentationml/2006/main">
  <p:tag name="KSO_WM_DIAGRAM_VIRTUALLY_FRAME" val="{&quot;height&quot;:415.6,&quot;left&quot;:334.05,&quot;top&quot;:79.95,&quot;width&quot;:605.55}"/>
</p:tagLst>
</file>

<file path=ppt/tags/tag113.xml><?xml version="1.0" encoding="utf-8"?>
<p:tagLst xmlns:p="http://schemas.openxmlformats.org/presentationml/2006/main">
  <p:tag name="KSO_WM_DIAGRAM_VIRTUALLY_FRAME" val="{&quot;height&quot;:415.6,&quot;left&quot;:334.05,&quot;top&quot;:79.95,&quot;width&quot;:605.55}"/>
</p:tagLst>
</file>

<file path=ppt/tags/tag114.xml><?xml version="1.0" encoding="utf-8"?>
<p:tagLst xmlns:p="http://schemas.openxmlformats.org/presentationml/2006/main">
  <p:tag name="KSO_WM_DIAGRAM_VIRTUALLY_FRAME" val="{&quot;height&quot;:415.6,&quot;left&quot;:334.05,&quot;top&quot;:79.95,&quot;width&quot;:605.55}"/>
</p:tagLst>
</file>

<file path=ppt/tags/tag11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16.xml><?xml version="1.0" encoding="utf-8"?>
<p:tagLst xmlns:p="http://schemas.openxmlformats.org/presentationml/2006/main">
  <p:tag name="KSO_WM_DIAGRAM_VIRTUALLY_FRAME" val="{&quot;height&quot;:540.2431496062993,&quot;left&quot;:266.25,&quot;top&quot;:76.55,&quot;width&quot;:666.3}"/>
</p:tagLst>
</file>

<file path=ppt/tags/tag117.xml><?xml version="1.0" encoding="utf-8"?>
<p:tagLst xmlns:p="http://schemas.openxmlformats.org/presentationml/2006/main">
  <p:tag name="KSO_WM_DIAGRAM_VIRTUALLY_FRAME" val="{&quot;height&quot;:540.2431496062993,&quot;left&quot;:266.25,&quot;top&quot;:76.55,&quot;width&quot;:666.3}"/>
</p:tagLst>
</file>

<file path=ppt/tags/tag118.xml><?xml version="1.0" encoding="utf-8"?>
<p:tagLst xmlns:p="http://schemas.openxmlformats.org/presentationml/2006/main">
  <p:tag name="KSO_WM_DIAGRAM_VIRTUALLY_FRAME" val="{&quot;height&quot;:540.2431496062993,&quot;left&quot;:266.25,&quot;top&quot;:76.55,&quot;width&quot;:666.3}"/>
</p:tagLst>
</file>

<file path=ppt/tags/tag119.xml><?xml version="1.0" encoding="utf-8"?>
<p:tagLst xmlns:p="http://schemas.openxmlformats.org/presentationml/2006/main">
  <p:tag name="KSO_WM_DIAGRAM_VIRTUALLY_FRAME" val="{&quot;height&quot;:540.2431496062993,&quot;left&quot;:266.25,&quot;top&quot;:76.55,&quot;width&quot;:666.3}"/>
</p:tagLst>
</file>

<file path=ppt/tags/tag12.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20.xml><?xml version="1.0" encoding="utf-8"?>
<p:tagLst xmlns:p="http://schemas.openxmlformats.org/presentationml/2006/main">
  <p:tag name="KSO_WM_DIAGRAM_VIRTUALLY_FRAME" val="{&quot;height&quot;:540.2431496062993,&quot;left&quot;:266.25,&quot;top&quot;:76.55,&quot;width&quot;:666.3}"/>
</p:tagLst>
</file>

<file path=ppt/tags/tag121.xml><?xml version="1.0" encoding="utf-8"?>
<p:tagLst xmlns:p="http://schemas.openxmlformats.org/presentationml/2006/main">
  <p:tag name="KSO_WM_DIAGRAM_VIRTUALLY_FRAME" val="{&quot;height&quot;:540.2431496062993,&quot;left&quot;:266.25,&quot;top&quot;:76.55,&quot;width&quot;:666.3}"/>
</p:tagLst>
</file>

<file path=ppt/tags/tag122.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23.xml><?xml version="1.0" encoding="utf-8"?>
<p:tagLst xmlns:p="http://schemas.openxmlformats.org/presentationml/2006/main">
  <p:tag name="KSO_WM_DIAGRAM_VIRTUALLY_FRAME" val="{&quot;height&quot;:407.2,&quot;left&quot;:335.1,&quot;top&quot;:83.4,&quot;width&quot;:581.5}"/>
</p:tagLst>
</file>

<file path=ppt/tags/tag124.xml><?xml version="1.0" encoding="utf-8"?>
<p:tagLst xmlns:p="http://schemas.openxmlformats.org/presentationml/2006/main">
  <p:tag name="KSO_WM_DIAGRAM_VIRTUALLY_FRAME" val="{&quot;height&quot;:407.2,&quot;left&quot;:335.1,&quot;top&quot;:83.4,&quot;width&quot;:581.5}"/>
</p:tagLst>
</file>

<file path=ppt/tags/tag125.xml><?xml version="1.0" encoding="utf-8"?>
<p:tagLst xmlns:p="http://schemas.openxmlformats.org/presentationml/2006/main">
  <p:tag name="KSO_WM_DIAGRAM_VIRTUALLY_FRAME" val="{&quot;height&quot;:407.2,&quot;left&quot;:335.1,&quot;top&quot;:83.4,&quot;width&quot;:581.5}"/>
</p:tagLst>
</file>

<file path=ppt/tags/tag126.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27.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28.xml><?xml version="1.0" encoding="utf-8"?>
<p:tagLst xmlns:p="http://schemas.openxmlformats.org/presentationml/2006/main">
  <p:tag name="KSO_WM_DIAGRAM_VIRTUALLY_FRAME" val="{&quot;height&quot;:415.3,&quot;left&quot;:266.25,&quot;top&quot;:76.55,&quot;width&quot;:666.3}"/>
</p:tagLst>
</file>

<file path=ppt/tags/tag129.xml><?xml version="1.0" encoding="utf-8"?>
<p:tagLst xmlns:p="http://schemas.openxmlformats.org/presentationml/2006/main">
  <p:tag name="KSO_WM_DIAGRAM_VIRTUALLY_FRAME" val="{&quot;height&quot;:415.3,&quot;left&quot;:266.25,&quot;top&quot;:76.55,&quot;width&quot;:666.3}"/>
</p:tagLst>
</file>

<file path=ppt/tags/tag13.xml><?xml version="1.0" encoding="utf-8"?>
<p:tagLst xmlns:p="http://schemas.openxmlformats.org/presentationml/2006/main">
  <p:tag name="TABLE_ENDDRAG_ORIGIN_RECT" val="412*66"/>
  <p:tag name="TABLE_ENDDRAG_RECT" val="67*398*412*66"/>
</p:tagLst>
</file>

<file path=ppt/tags/tag130.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31.xml><?xml version="1.0" encoding="utf-8"?>
<p:tagLst xmlns:p="http://schemas.openxmlformats.org/presentationml/2006/main">
  <p:tag name="KSO_WM_DIAGRAM_VIRTUALLY_FRAME" val="{&quot;height&quot;:415.3,&quot;left&quot;:266.25,&quot;top&quot;:76.55,&quot;width&quot;:666.3}"/>
</p:tagLst>
</file>

<file path=ppt/tags/tag132.xml><?xml version="1.0" encoding="utf-8"?>
<p:tagLst xmlns:p="http://schemas.openxmlformats.org/presentationml/2006/main">
  <p:tag name="KSO_WM_DIAGRAM_VIRTUALLY_FRAME" val="{&quot;height&quot;:415.3,&quot;left&quot;:266.25,&quot;top&quot;:76.55,&quot;width&quot;:666.3}"/>
</p:tagLst>
</file>

<file path=ppt/tags/tag133.xml><?xml version="1.0" encoding="utf-8"?>
<p:tagLst xmlns:p="http://schemas.openxmlformats.org/presentationml/2006/main">
  <p:tag name="TABLE_ENDDRAG_ORIGIN_RECT" val="461*93"/>
  <p:tag name="TABLE_ENDDRAG_RECT" val="56*399*461*93"/>
</p:tagLst>
</file>

<file path=ppt/tags/tag134.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35.xml><?xml version="1.0" encoding="utf-8"?>
<p:tagLst xmlns:p="http://schemas.openxmlformats.org/presentationml/2006/main">
  <p:tag name="KSO_WM_DIAGRAM_VIRTUALLY_FRAME" val="{&quot;height&quot;:540.2431496062993,&quot;left&quot;:266.25,&quot;top&quot;:76.55,&quot;width&quot;:666.3}"/>
</p:tagLst>
</file>

<file path=ppt/tags/tag136.xml><?xml version="1.0" encoding="utf-8"?>
<p:tagLst xmlns:p="http://schemas.openxmlformats.org/presentationml/2006/main">
  <p:tag name="KSO_WM_DIAGRAM_VIRTUALLY_FRAME" val="{&quot;height&quot;:540.2431496062993,&quot;left&quot;:266.25,&quot;top&quot;:76.55,&quot;width&quot;:666.3}"/>
</p:tagLst>
</file>

<file path=ppt/tags/tag137.xml><?xml version="1.0" encoding="utf-8"?>
<p:tagLst xmlns:p="http://schemas.openxmlformats.org/presentationml/2006/main">
  <p:tag name="KSO_WM_DIAGRAM_VIRTUALLY_FRAME" val="{&quot;height&quot;:540.2431496062993,&quot;left&quot;:266.25,&quot;top&quot;:76.55,&quot;width&quot;:666.3}"/>
</p:tagLst>
</file>

<file path=ppt/tags/tag138.xml><?xml version="1.0" encoding="utf-8"?>
<p:tagLst xmlns:p="http://schemas.openxmlformats.org/presentationml/2006/main">
  <p:tag name="KSO_WM_DIAGRAM_VIRTUALLY_FRAME" val="{&quot;height&quot;:540.2431496062993,&quot;left&quot;:266.25,&quot;top&quot;:76.55,&quot;width&quot;:666.3}"/>
</p:tagLst>
</file>

<file path=ppt/tags/tag139.xml><?xml version="1.0" encoding="utf-8"?>
<p:tagLst xmlns:p="http://schemas.openxmlformats.org/presentationml/2006/main">
  <p:tag name="KSO_WM_DIAGRAM_VIRTUALLY_FRAME" val="{&quot;height&quot;:540.2431496062993,&quot;left&quot;:266.25,&quot;top&quot;:76.55,&quot;width&quot;:666.3}"/>
</p:tagLst>
</file>

<file path=ppt/tags/tag14.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40.xml><?xml version="1.0" encoding="utf-8"?>
<p:tagLst xmlns:p="http://schemas.openxmlformats.org/presentationml/2006/main">
  <p:tag name="KSO_WM_DIAGRAM_VIRTUALLY_FRAME" val="{&quot;height&quot;:540.2431496062993,&quot;left&quot;:266.25,&quot;top&quot;:76.55,&quot;width&quot;:666.3}"/>
</p:tagLst>
</file>

<file path=ppt/tags/tag141.xml><?xml version="1.0" encoding="utf-8"?>
<p:tagLst xmlns:p="http://schemas.openxmlformats.org/presentationml/2006/main">
  <p:tag name="KSO_WM_DIAGRAM_VIRTUALLY_FRAME" val="{&quot;height&quot;:540.2431496062993,&quot;left&quot;:266.25,&quot;top&quot;:76.55,&quot;width&quot;:666.3}"/>
</p:tagLst>
</file>

<file path=ppt/tags/tag142.xml><?xml version="1.0" encoding="utf-8"?>
<p:tagLst xmlns:p="http://schemas.openxmlformats.org/presentationml/2006/main">
  <p:tag name="KSO_WM_DIAGRAM_VIRTUALLY_FRAME" val="{&quot;height&quot;:540.2431496062993,&quot;left&quot;:266.25,&quot;top&quot;:76.55,&quot;width&quot;:666.3}"/>
</p:tagLst>
</file>

<file path=ppt/tags/tag143.xml><?xml version="1.0" encoding="utf-8"?>
<p:tagLst xmlns:p="http://schemas.openxmlformats.org/presentationml/2006/main">
  <p:tag name="KSO_WM_DIAGRAM_VIRTUALLY_FRAME" val="{&quot;height&quot;:540.2431496062993,&quot;left&quot;:266.25,&quot;top&quot;:76.55,&quot;width&quot;:666.3}"/>
</p:tagLst>
</file>

<file path=ppt/tags/tag144.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4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46.xml><?xml version="1.0" encoding="utf-8"?>
<p:tagLst xmlns:p="http://schemas.openxmlformats.org/presentationml/2006/main">
  <p:tag name="TABLE_ENDDRAG_ORIGIN_RECT" val="536*101"/>
  <p:tag name="TABLE_ENDDRAG_RECT" val="48*488*536*101"/>
</p:tagLst>
</file>

<file path=ppt/tags/tag147.xml><?xml version="1.0" encoding="utf-8"?>
<p:tagLst xmlns:p="http://schemas.openxmlformats.org/presentationml/2006/main">
  <p:tag name="KSO_WM_DIAGRAM_VIRTUALLY_FRAME" val="{&quot;height&quot;:414.55,&quot;left&quot;:266.25,&quot;top&quot;:76.55,&quot;width&quot;:666.3}"/>
</p:tagLst>
</file>

<file path=ppt/tags/tag148.xml><?xml version="1.0" encoding="utf-8"?>
<p:tagLst xmlns:p="http://schemas.openxmlformats.org/presentationml/2006/main">
  <p:tag name="KSO_WM_DIAGRAM_VIRTUALLY_FRAME" val="{&quot;height&quot;:414.55,&quot;left&quot;:266.25,&quot;top&quot;:76.55,&quot;width&quot;:666.3}"/>
</p:tagLst>
</file>

<file path=ppt/tags/tag149.xml><?xml version="1.0" encoding="utf-8"?>
<p:tagLst xmlns:p="http://schemas.openxmlformats.org/presentationml/2006/main">
  <p:tag name="KSO_WM_DIAGRAM_VIRTUALLY_FRAME" val="{&quot;height&quot;:414.55,&quot;left&quot;:266.25,&quot;top&quot;:76.55,&quot;width&quot;:666.3}"/>
</p:tagLst>
</file>

<file path=ppt/tags/tag1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50.xml><?xml version="1.0" encoding="utf-8"?>
<p:tagLst xmlns:p="http://schemas.openxmlformats.org/presentationml/2006/main">
  <p:tag name="KSO_WM_DIAGRAM_VIRTUALLY_FRAME" val="{&quot;height&quot;:414.55,&quot;left&quot;:266.25,&quot;top&quot;:76.55,&quot;width&quot;:666.3}"/>
</p:tagLst>
</file>

<file path=ppt/tags/tag151.xml><?xml version="1.0" encoding="utf-8"?>
<p:tagLst xmlns:p="http://schemas.openxmlformats.org/presentationml/2006/main">
  <p:tag name="KSO_WM_DIAGRAM_VIRTUALLY_FRAME" val="{&quot;height&quot;:414.55,&quot;left&quot;:266.25,&quot;top&quot;:76.55,&quot;width&quot;:666.3}"/>
</p:tagLst>
</file>

<file path=ppt/tags/tag152.xml><?xml version="1.0" encoding="utf-8"?>
<p:tagLst xmlns:p="http://schemas.openxmlformats.org/presentationml/2006/main">
  <p:tag name="KSO_WM_DIAGRAM_VIRTUALLY_FRAME" val="{&quot;height&quot;:414.55,&quot;left&quot;:266.25,&quot;top&quot;:76.55,&quot;width&quot;:666.3}"/>
</p:tagLst>
</file>

<file path=ppt/tags/tag153.xml><?xml version="1.0" encoding="utf-8"?>
<p:tagLst xmlns:p="http://schemas.openxmlformats.org/presentationml/2006/main">
  <p:tag name="KSO_WM_DIAGRAM_VIRTUALLY_FRAME" val="{&quot;height&quot;:414.55,&quot;left&quot;:266.25,&quot;top&quot;:76.55,&quot;width&quot;:666.3}"/>
</p:tagLst>
</file>

<file path=ppt/tags/tag154.xml><?xml version="1.0" encoding="utf-8"?>
<p:tagLst xmlns:p="http://schemas.openxmlformats.org/presentationml/2006/main">
  <p:tag name="KSO_WM_DIAGRAM_VIRTUALLY_FRAME" val="{&quot;height&quot;:414.55,&quot;left&quot;:266.25,&quot;top&quot;:76.55,&quot;width&quot;:666.3}"/>
</p:tagLst>
</file>

<file path=ppt/tags/tag15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56.xml><?xml version="1.0" encoding="utf-8"?>
<p:tagLst xmlns:p="http://schemas.openxmlformats.org/presentationml/2006/main">
  <p:tag name="TABLE_ENDDRAG_ORIGIN_RECT" val="536*101"/>
  <p:tag name="TABLE_ENDDRAG_RECT" val="48*488*536*101"/>
</p:tagLst>
</file>

<file path=ppt/tags/tag157.xml><?xml version="1.0" encoding="utf-8"?>
<p:tagLst xmlns:p="http://schemas.openxmlformats.org/presentationml/2006/main">
  <p:tag name="KSO_WM_DIAGRAM_VIRTUALLY_FRAME" val="{&quot;height&quot;:414.55,&quot;left&quot;:266.25,&quot;top&quot;:76.55,&quot;width&quot;:666.3}"/>
</p:tagLst>
</file>

<file path=ppt/tags/tag158.xml><?xml version="1.0" encoding="utf-8"?>
<p:tagLst xmlns:p="http://schemas.openxmlformats.org/presentationml/2006/main">
  <p:tag name="KSO_WM_DIAGRAM_VIRTUALLY_FRAME" val="{&quot;height&quot;:414.55,&quot;left&quot;:266.25,&quot;top&quot;:76.55,&quot;width&quot;:666.3}"/>
</p:tagLst>
</file>

<file path=ppt/tags/tag159.xml><?xml version="1.0" encoding="utf-8"?>
<p:tagLst xmlns:p="http://schemas.openxmlformats.org/presentationml/2006/main">
  <p:tag name="KSO_WM_DIAGRAM_VIRTUALLY_FRAME" val="{&quot;height&quot;:414.55,&quot;left&quot;:266.25,&quot;top&quot;:76.55,&quot;width&quot;:666.3}"/>
</p:tagLst>
</file>

<file path=ppt/tags/tag16.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60.xml><?xml version="1.0" encoding="utf-8"?>
<p:tagLst xmlns:p="http://schemas.openxmlformats.org/presentationml/2006/main">
  <p:tag name="KSO_WM_DIAGRAM_VIRTUALLY_FRAME" val="{&quot;height&quot;:414.55,&quot;left&quot;:266.25,&quot;top&quot;:76.55,&quot;width&quot;:666.3}"/>
</p:tagLst>
</file>

<file path=ppt/tags/tag161.xml><?xml version="1.0" encoding="utf-8"?>
<p:tagLst xmlns:p="http://schemas.openxmlformats.org/presentationml/2006/main">
  <p:tag name="KSO_WM_DIAGRAM_VIRTUALLY_FRAME" val="{&quot;height&quot;:414.55,&quot;left&quot;:266.25,&quot;top&quot;:76.55,&quot;width&quot;:666.3}"/>
</p:tagLst>
</file>

<file path=ppt/tags/tag162.xml><?xml version="1.0" encoding="utf-8"?>
<p:tagLst xmlns:p="http://schemas.openxmlformats.org/presentationml/2006/main">
  <p:tag name="KSO_WM_DIAGRAM_VIRTUALLY_FRAME" val="{&quot;height&quot;:414.55,&quot;left&quot;:266.25,&quot;top&quot;:76.55,&quot;width&quot;:666.3}"/>
</p:tagLst>
</file>

<file path=ppt/tags/tag163.xml><?xml version="1.0" encoding="utf-8"?>
<p:tagLst xmlns:p="http://schemas.openxmlformats.org/presentationml/2006/main">
  <p:tag name="KSO_WM_DIAGRAM_VIRTUALLY_FRAME" val="{&quot;height&quot;:414.55,&quot;left&quot;:266.25,&quot;top&quot;:76.55,&quot;width&quot;:666.3}"/>
</p:tagLst>
</file>

<file path=ppt/tags/tag164.xml><?xml version="1.0" encoding="utf-8"?>
<p:tagLst xmlns:p="http://schemas.openxmlformats.org/presentationml/2006/main">
  <p:tag name="KSO_WM_DIAGRAM_VIRTUALLY_FRAME" val="{&quot;height&quot;:414.55,&quot;left&quot;:266.25,&quot;top&quot;:76.55,&quot;width&quot;:666.3}"/>
</p:tagLst>
</file>

<file path=ppt/tags/tag16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66.xml><?xml version="1.0" encoding="utf-8"?>
<p:tagLst xmlns:p="http://schemas.openxmlformats.org/presentationml/2006/main">
  <p:tag name="TABLE_ENDDRAG_ORIGIN_RECT" val="536*101"/>
  <p:tag name="TABLE_ENDDRAG_RECT" val="48*488*536*101"/>
</p:tagLst>
</file>

<file path=ppt/tags/tag167.xml><?xml version="1.0" encoding="utf-8"?>
<p:tagLst xmlns:p="http://schemas.openxmlformats.org/presentationml/2006/main">
  <p:tag name="KSO_WM_DIAGRAM_VIRTUALLY_FRAME" val="{&quot;height&quot;:414.55,&quot;left&quot;:266.25,&quot;top&quot;:76.55,&quot;width&quot;:666.3}"/>
</p:tagLst>
</file>

<file path=ppt/tags/tag168.xml><?xml version="1.0" encoding="utf-8"?>
<p:tagLst xmlns:p="http://schemas.openxmlformats.org/presentationml/2006/main">
  <p:tag name="KSO_WM_DIAGRAM_VIRTUALLY_FRAME" val="{&quot;height&quot;:414.55,&quot;left&quot;:266.25,&quot;top&quot;:76.55,&quot;width&quot;:666.3}"/>
</p:tagLst>
</file>

<file path=ppt/tags/tag169.xml><?xml version="1.0" encoding="utf-8"?>
<p:tagLst xmlns:p="http://schemas.openxmlformats.org/presentationml/2006/main">
  <p:tag name="KSO_WM_DIAGRAM_VIRTUALLY_FRAME" val="{&quot;height&quot;:414.55,&quot;left&quot;:266.25,&quot;top&quot;:76.55,&quot;width&quot;:666.3}"/>
</p:tagLst>
</file>

<file path=ppt/tags/tag17.xml><?xml version="1.0" encoding="utf-8"?>
<p:tagLst xmlns:p="http://schemas.openxmlformats.org/presentationml/2006/main">
  <p:tag name="TABLE_ENDDRAG_ORIGIN_RECT" val="387*43"/>
  <p:tag name="TABLE_ENDDRAG_RECT" val="67*398*387*43"/>
</p:tagLst>
</file>

<file path=ppt/tags/tag170.xml><?xml version="1.0" encoding="utf-8"?>
<p:tagLst xmlns:p="http://schemas.openxmlformats.org/presentationml/2006/main">
  <p:tag name="KSO_WM_DIAGRAM_VIRTUALLY_FRAME" val="{&quot;height&quot;:414.55,&quot;left&quot;:266.25,&quot;top&quot;:76.55,&quot;width&quot;:666.3}"/>
</p:tagLst>
</file>

<file path=ppt/tags/tag171.xml><?xml version="1.0" encoding="utf-8"?>
<p:tagLst xmlns:p="http://schemas.openxmlformats.org/presentationml/2006/main">
  <p:tag name="KSO_WM_DIAGRAM_VIRTUALLY_FRAME" val="{&quot;height&quot;:414.55,&quot;left&quot;:266.25,&quot;top&quot;:76.55,&quot;width&quot;:666.3}"/>
</p:tagLst>
</file>

<file path=ppt/tags/tag172.xml><?xml version="1.0" encoding="utf-8"?>
<p:tagLst xmlns:p="http://schemas.openxmlformats.org/presentationml/2006/main">
  <p:tag name="KSO_WM_DIAGRAM_VIRTUALLY_FRAME" val="{&quot;height&quot;:414.55,&quot;left&quot;:266.25,&quot;top&quot;:76.55,&quot;width&quot;:666.3}"/>
</p:tagLst>
</file>

<file path=ppt/tags/tag173.xml><?xml version="1.0" encoding="utf-8"?>
<p:tagLst xmlns:p="http://schemas.openxmlformats.org/presentationml/2006/main">
  <p:tag name="KSO_WM_DIAGRAM_VIRTUALLY_FRAME" val="{&quot;height&quot;:414.55,&quot;left&quot;:266.25,&quot;top&quot;:76.55,&quot;width&quot;:666.3}"/>
</p:tagLst>
</file>

<file path=ppt/tags/tag174.xml><?xml version="1.0" encoding="utf-8"?>
<p:tagLst xmlns:p="http://schemas.openxmlformats.org/presentationml/2006/main">
  <p:tag name="KSO_WM_DIAGRAM_VIRTUALLY_FRAME" val="{&quot;height&quot;:414.55,&quot;left&quot;:266.25,&quot;top&quot;:76.55,&quot;width&quot;:666.3}"/>
</p:tagLst>
</file>

<file path=ppt/tags/tag17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76.xml><?xml version="1.0" encoding="utf-8"?>
<p:tagLst xmlns:p="http://schemas.openxmlformats.org/presentationml/2006/main">
  <p:tag name="TABLE_ENDDRAG_ORIGIN_RECT" val="536*101"/>
  <p:tag name="TABLE_ENDDRAG_RECT" val="48*488*536*101"/>
</p:tagLst>
</file>

<file path=ppt/tags/tag177.xml><?xml version="1.0" encoding="utf-8"?>
<p:tagLst xmlns:p="http://schemas.openxmlformats.org/presentationml/2006/main">
  <p:tag name="KSO_WM_DIAGRAM_VIRTUALLY_FRAME" val="{&quot;height&quot;:414.55,&quot;left&quot;:266.25,&quot;top&quot;:76.55,&quot;width&quot;:666.3}"/>
</p:tagLst>
</file>

<file path=ppt/tags/tag178.xml><?xml version="1.0" encoding="utf-8"?>
<p:tagLst xmlns:p="http://schemas.openxmlformats.org/presentationml/2006/main">
  <p:tag name="KSO_WM_DIAGRAM_VIRTUALLY_FRAME" val="{&quot;height&quot;:414.55,&quot;left&quot;:266.25,&quot;top&quot;:76.55,&quot;width&quot;:666.3}"/>
</p:tagLst>
</file>

<file path=ppt/tags/tag179.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8.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80.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81.xml><?xml version="1.0" encoding="utf-8"?>
<p:tagLst xmlns:p="http://schemas.openxmlformats.org/presentationml/2006/main">
  <p:tag name="KSO_WM_DIAGRAM_VIRTUALLY_FRAME" val="{&quot;height&quot;:414.55,&quot;left&quot;:266.25,&quot;top&quot;:76.55,&quot;width&quot;:666.3}"/>
</p:tagLst>
</file>

<file path=ppt/tags/tag182.xml><?xml version="1.0" encoding="utf-8"?>
<p:tagLst xmlns:p="http://schemas.openxmlformats.org/presentationml/2006/main">
  <p:tag name="KSO_WM_DIAGRAM_VIRTUALLY_FRAME" val="{&quot;height&quot;:414.55,&quot;left&quot;:266.25,&quot;top&quot;:76.55,&quot;width&quot;:666.3}"/>
</p:tagLst>
</file>

<file path=ppt/tags/tag183.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84.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185.xml><?xml version="1.0" encoding="utf-8"?>
<p:tagLst xmlns:p="http://schemas.openxmlformats.org/presentationml/2006/main">
  <p:tag name="TABLE_ENDDRAG_ORIGIN_RECT" val="659*115"/>
  <p:tag name="TABLE_ENDDRAG_RECT" val="43*407*659*115"/>
</p:tagLst>
</file>

<file path=ppt/tags/tag186.xml><?xml version="1.0" encoding="utf-8"?>
<p:tagLst xmlns:p="http://schemas.openxmlformats.org/presentationml/2006/main">
  <p:tag name="KSO_WM_DIAGRAM_VIRTUALLY_FRAME" val="{&quot;height&quot;:553.3,&quot;left&quot;:266.25,&quot;top&quot;:-62.2,&quot;width&quot;:669.5}"/>
</p:tagLst>
</file>

<file path=ppt/tags/tag187.xml><?xml version="1.0" encoding="utf-8"?>
<p:tagLst xmlns:p="http://schemas.openxmlformats.org/presentationml/2006/main">
  <p:tag name="KSO_WM_DIAGRAM_VIRTUALLY_FRAME" val="{&quot;height&quot;:553.3,&quot;left&quot;:266.25,&quot;top&quot;:-62.2,&quot;width&quot;:669.5}"/>
</p:tagLst>
</file>

<file path=ppt/tags/tag188.xml><?xml version="1.0" encoding="utf-8"?>
<p:tagLst xmlns:p="http://schemas.openxmlformats.org/presentationml/2006/main">
  <p:tag name="KSO_WM_DIAGRAM_VIRTUALLY_FRAME" val="{&quot;height&quot;:553.3,&quot;left&quot;:266.25,&quot;top&quot;:-62.2,&quot;width&quot;:669.5}"/>
</p:tagLst>
</file>

<file path=ppt/tags/tag189.xml><?xml version="1.0" encoding="utf-8"?>
<p:tagLst xmlns:p="http://schemas.openxmlformats.org/presentationml/2006/main">
  <p:tag name="KSO_WM_DIAGRAM_VIRTUALLY_FRAME" val="{&quot;height&quot;:553.3,&quot;left&quot;:266.25,&quot;top&quot;:-62.2,&quot;width&quot;:669.5}"/>
</p:tagLst>
</file>

<file path=ppt/tags/tag19.xml><?xml version="1.0" encoding="utf-8"?>
<p:tagLst xmlns:p="http://schemas.openxmlformats.org/presentationml/2006/main">
  <p:tag name="KSO_WM_DIAGRAM_VIRTUALLY_FRAME" val="{&quot;height&quot;:421.5014960629924,&quot;left&quot;:348.08417322834646,&quot;top&quot;:165.49031496062986,&quot;width&quot;:595.1541732283465}"/>
</p:tagLst>
</file>

<file path=ppt/tags/tag190.xml><?xml version="1.0" encoding="utf-8"?>
<p:tagLst xmlns:p="http://schemas.openxmlformats.org/presentationml/2006/main">
  <p:tag name="KSO_WM_DIAGRAM_VIRTUALLY_FRAME" val="{&quot;height&quot;:553.3,&quot;left&quot;:266.25,&quot;top&quot;:-62.2,&quot;width&quot;:669.5}"/>
</p:tagLst>
</file>

<file path=ppt/tags/tag191.xml><?xml version="1.0" encoding="utf-8"?>
<p:tagLst xmlns:p="http://schemas.openxmlformats.org/presentationml/2006/main">
  <p:tag name="KSO_WM_DIAGRAM_VIRTUALLY_FRAME" val="{&quot;height&quot;:553.3,&quot;left&quot;:266.25,&quot;top&quot;:-62.2,&quot;width&quot;:669.5}"/>
</p:tagLst>
</file>

<file path=ppt/tags/tag192.xml><?xml version="1.0" encoding="utf-8"?>
<p:tagLst xmlns:p="http://schemas.openxmlformats.org/presentationml/2006/main">
  <p:tag name="KSO_WM_DIAGRAM_VIRTUALLY_FRAME" val="{&quot;height&quot;:553.3,&quot;left&quot;:266.25,&quot;top&quot;:-62.2,&quot;width&quot;:669.5}"/>
</p:tagLst>
</file>

<file path=ppt/tags/tag193.xml><?xml version="1.0" encoding="utf-8"?>
<p:tagLst xmlns:p="http://schemas.openxmlformats.org/presentationml/2006/main">
  <p:tag name="KSO_WM_DIAGRAM_VIRTUALLY_FRAME" val="{&quot;height&quot;:414.55,&quot;left&quot;:266.25,&quot;top&quot;:76.55,&quot;width&quot;:666.3}"/>
</p:tagLst>
</file>

<file path=ppt/tags/tag194.xml><?xml version="1.0" encoding="utf-8"?>
<p:tagLst xmlns:p="http://schemas.openxmlformats.org/presentationml/2006/main">
  <p:tag name="KSO_WM_DIAGRAM_VIRTUALLY_FRAME" val="{&quot;height&quot;:414.55,&quot;left&quot;:266.25,&quot;top&quot;:76.55,&quot;width&quot;:666.3}"/>
</p:tagLst>
</file>

<file path=ppt/tags/tag195.xml><?xml version="1.0" encoding="utf-8"?>
<p:tagLst xmlns:p="http://schemas.openxmlformats.org/presentationml/2006/main">
  <p:tag name="KSO_WM_DIAGRAM_VIRTUALLY_FRAME" val="{&quot;height&quot;:414.55,&quot;left&quot;:266.25,&quot;top&quot;:76.55,&quot;width&quot;:666.3}"/>
</p:tagLst>
</file>

<file path=ppt/tags/tag196.xml><?xml version="1.0" encoding="utf-8"?>
<p:tagLst xmlns:p="http://schemas.openxmlformats.org/presentationml/2006/main">
  <p:tag name="KSO_WM_DIAGRAM_VIRTUALLY_FRAME" val="{&quot;height&quot;:414.55,&quot;left&quot;:266.25,&quot;top&quot;:76.55,&quot;width&quot;:666.3}"/>
</p:tagLst>
</file>

<file path=ppt/tags/tag197.xml><?xml version="1.0" encoding="utf-8"?>
<p:tagLst xmlns:p="http://schemas.openxmlformats.org/presentationml/2006/main">
  <p:tag name="KSO_WM_DIAGRAM_VIRTUALLY_FRAME" val="{&quot;height&quot;:414.55,&quot;left&quot;:266.25,&quot;top&quot;:76.55,&quot;width&quot;:666.3}"/>
</p:tagLst>
</file>

<file path=ppt/tags/tag198.xml><?xml version="1.0" encoding="utf-8"?>
<p:tagLst xmlns:p="http://schemas.openxmlformats.org/presentationml/2006/main">
  <p:tag name="KSO_WM_DIAGRAM_VIRTUALLY_FRAME" val="{&quot;height&quot;:414.55,&quot;left&quot;:266.25,&quot;top&quot;:76.55,&quot;width&quot;:666.3}"/>
</p:tagLst>
</file>

<file path=ppt/tags/tag199.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0.xml><?xml version="1.0" encoding="utf-8"?>
<p:tagLst xmlns:p="http://schemas.openxmlformats.org/presentationml/2006/main">
  <p:tag name="KSO_WM_DIAGRAM_VIRTUALLY_FRAME" val="{&quot;height&quot;:421.5014960629924,&quot;left&quot;:348.08417322834646,&quot;top&quot;:165.49031496062986,&quot;width&quot;:595.1541732283465}"/>
</p:tagLst>
</file>

<file path=ppt/tags/tag200.xml><?xml version="1.0" encoding="utf-8"?>
<p:tagLst xmlns:p="http://schemas.openxmlformats.org/presentationml/2006/main">
  <p:tag name="KSO_WM_DIAGRAM_VIRTUALLY_FRAME" val="{&quot;height&quot;:415.3,&quot;left&quot;:266.25,&quot;top&quot;:76.55,&quot;width&quot;:666.3}"/>
</p:tagLst>
</file>

<file path=ppt/tags/tag201.xml><?xml version="1.0" encoding="utf-8"?>
<p:tagLst xmlns:p="http://schemas.openxmlformats.org/presentationml/2006/main">
  <p:tag name="KSO_WM_DIAGRAM_VIRTUALLY_FRAME" val="{&quot;height&quot;:415.3,&quot;left&quot;:266.25,&quot;top&quot;:76.55,&quot;width&quot;:666.3}"/>
</p:tagLst>
</file>

<file path=ppt/tags/tag202.xml><?xml version="1.0" encoding="utf-8"?>
<p:tagLst xmlns:p="http://schemas.openxmlformats.org/presentationml/2006/main">
  <p:tag name="KSO_WM_DIAGRAM_VIRTUALLY_FRAME" val="{&quot;height&quot;:415.3,&quot;left&quot;:266.25,&quot;top&quot;:76.55,&quot;width&quot;:666.3}"/>
</p:tagLst>
</file>

<file path=ppt/tags/tag203.xml><?xml version="1.0" encoding="utf-8"?>
<p:tagLst xmlns:p="http://schemas.openxmlformats.org/presentationml/2006/main">
  <p:tag name="KSO_WM_DIAGRAM_VIRTUALLY_FRAME" val="{&quot;height&quot;:415.3,&quot;left&quot;:266.25,&quot;top&quot;:76.55,&quot;width&quot;:666.3}"/>
</p:tagLst>
</file>

<file path=ppt/tags/tag204.xml><?xml version="1.0" encoding="utf-8"?>
<p:tagLst xmlns:p="http://schemas.openxmlformats.org/presentationml/2006/main">
  <p:tag name="KSO_WM_DIAGRAM_VIRTUALLY_FRAME" val="{&quot;height&quot;:414.55,&quot;left&quot;:266.25,&quot;top&quot;:76.55,&quot;width&quot;:666.3}"/>
</p:tagLst>
</file>

<file path=ppt/tags/tag205.xml><?xml version="1.0" encoding="utf-8"?>
<p:tagLst xmlns:p="http://schemas.openxmlformats.org/presentationml/2006/main">
  <p:tag name="KSO_WM_DIAGRAM_VIRTUALLY_FRAME" val="{&quot;height&quot;:414.55,&quot;left&quot;:266.25,&quot;top&quot;:76.55,&quot;width&quot;:666.3}"/>
</p:tagLst>
</file>

<file path=ppt/tags/tag206.xml><?xml version="1.0" encoding="utf-8"?>
<p:tagLst xmlns:p="http://schemas.openxmlformats.org/presentationml/2006/main">
  <p:tag name="KSO_WM_DIAGRAM_VIRTUALLY_FRAME" val="{&quot;height&quot;:414.55,&quot;left&quot;:266.25,&quot;top&quot;:76.55,&quot;width&quot;:666.3}"/>
</p:tagLst>
</file>

<file path=ppt/tags/tag207.xml><?xml version="1.0" encoding="utf-8"?>
<p:tagLst xmlns:p="http://schemas.openxmlformats.org/presentationml/2006/main">
  <p:tag name="KSO_WM_DIAGRAM_VIRTUALLY_FRAME" val="{&quot;height&quot;:414.55,&quot;left&quot;:266.25,&quot;top&quot;:76.55,&quot;width&quot;:666.3}"/>
</p:tagLst>
</file>

<file path=ppt/tags/tag208.xml><?xml version="1.0" encoding="utf-8"?>
<p:tagLst xmlns:p="http://schemas.openxmlformats.org/presentationml/2006/main">
  <p:tag name="KSO_WM_DIAGRAM_VIRTUALLY_FRAME" val="{&quot;height&quot;:414.55,&quot;left&quot;:266.25,&quot;top&quot;:76.55,&quot;width&quot;:666.3}"/>
</p:tagLst>
</file>

<file path=ppt/tags/tag209.xml><?xml version="1.0" encoding="utf-8"?>
<p:tagLst xmlns:p="http://schemas.openxmlformats.org/presentationml/2006/main">
  <p:tag name="KSO_WM_DIAGRAM_VIRTUALLY_FRAME" val="{&quot;height&quot;:414.55,&quot;left&quot;:266.25,&quot;top&quot;:76.55,&quot;width&quot;:666.3}"/>
</p:tagLst>
</file>

<file path=ppt/tags/tag21.xml><?xml version="1.0" encoding="utf-8"?>
<p:tagLst xmlns:p="http://schemas.openxmlformats.org/presentationml/2006/main">
  <p:tag name="KSO_WM_DIAGRAM_VIRTUALLY_FRAME" val="{&quot;height&quot;:421.5014960629924,&quot;left&quot;:348.08417322834646,&quot;top&quot;:165.49031496062986,&quot;width&quot;:595.1541732283465}"/>
</p:tagLst>
</file>

<file path=ppt/tags/tag210.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11.xml><?xml version="1.0" encoding="utf-8"?>
<p:tagLst xmlns:p="http://schemas.openxmlformats.org/presentationml/2006/main">
  <p:tag name="KSO_WM_DIAGRAM_VIRTUALLY_FRAME" val="{&quot;height&quot;:415.3,&quot;left&quot;:266.25,&quot;top&quot;:76.55,&quot;width&quot;:666.3}"/>
</p:tagLst>
</file>

<file path=ppt/tags/tag212.xml><?xml version="1.0" encoding="utf-8"?>
<p:tagLst xmlns:p="http://schemas.openxmlformats.org/presentationml/2006/main">
  <p:tag name="KSO_WM_DIAGRAM_VIRTUALLY_FRAME" val="{&quot;height&quot;:415.3,&quot;left&quot;:266.25,&quot;top&quot;:76.55,&quot;width&quot;:666.3}"/>
</p:tagLst>
</file>

<file path=ppt/tags/tag213.xml><?xml version="1.0" encoding="utf-8"?>
<p:tagLst xmlns:p="http://schemas.openxmlformats.org/presentationml/2006/main">
  <p:tag name="KSO_WM_DIAGRAM_VIRTUALLY_FRAME" val="{&quot;height&quot;:415.3,&quot;left&quot;:266.25,&quot;top&quot;:76.55,&quot;width&quot;:666.3}"/>
</p:tagLst>
</file>

<file path=ppt/tags/tag214.xml><?xml version="1.0" encoding="utf-8"?>
<p:tagLst xmlns:p="http://schemas.openxmlformats.org/presentationml/2006/main">
  <p:tag name="KSO_WM_DIAGRAM_VIRTUALLY_FRAME" val="{&quot;height&quot;:415.3,&quot;left&quot;:266.25,&quot;top&quot;:76.55,&quot;width&quot;:666.3}"/>
</p:tagLst>
</file>

<file path=ppt/tags/tag215.xml><?xml version="1.0" encoding="utf-8"?>
<p:tagLst xmlns:p="http://schemas.openxmlformats.org/presentationml/2006/main">
  <p:tag name="KSO_WM_DIAGRAM_VIRTUALLY_FRAME" val="{&quot;height&quot;:414.55,&quot;left&quot;:266.25,&quot;top&quot;:76.55,&quot;width&quot;:666.3}"/>
</p:tagLst>
</file>

<file path=ppt/tags/tag216.xml><?xml version="1.0" encoding="utf-8"?>
<p:tagLst xmlns:p="http://schemas.openxmlformats.org/presentationml/2006/main">
  <p:tag name="KSO_WM_DIAGRAM_VIRTUALLY_FRAME" val="{&quot;height&quot;:414.55,&quot;left&quot;:266.25,&quot;top&quot;:76.55,&quot;width&quot;:666.3}"/>
</p:tagLst>
</file>

<file path=ppt/tags/tag217.xml><?xml version="1.0" encoding="utf-8"?>
<p:tagLst xmlns:p="http://schemas.openxmlformats.org/presentationml/2006/main">
  <p:tag name="KSO_WM_DIAGRAM_VIRTUALLY_FRAME" val="{&quot;height&quot;:414.55,&quot;left&quot;:266.25,&quot;top&quot;:76.55,&quot;width&quot;:666.3}"/>
</p:tagLst>
</file>

<file path=ppt/tags/tag218.xml><?xml version="1.0" encoding="utf-8"?>
<p:tagLst xmlns:p="http://schemas.openxmlformats.org/presentationml/2006/main">
  <p:tag name="KSO_WM_DIAGRAM_VIRTUALLY_FRAME" val="{&quot;height&quot;:414.55,&quot;left&quot;:266.25,&quot;top&quot;:76.55,&quot;width&quot;:666.3}"/>
</p:tagLst>
</file>

<file path=ppt/tags/tag219.xml><?xml version="1.0" encoding="utf-8"?>
<p:tagLst xmlns:p="http://schemas.openxmlformats.org/presentationml/2006/main">
  <p:tag name="KSO_WM_DIAGRAM_VIRTUALLY_FRAME" val="{&quot;height&quot;:414.55,&quot;left&quot;:266.25,&quot;top&quot;:76.55,&quot;width&quot;:666.3}"/>
</p:tagLst>
</file>

<file path=ppt/tags/tag22.xml><?xml version="1.0" encoding="utf-8"?>
<p:tagLst xmlns:p="http://schemas.openxmlformats.org/presentationml/2006/main">
  <p:tag name="KSO_WM_DIAGRAM_VIRTUALLY_FRAME" val="{&quot;height&quot;:421.5014960629924,&quot;left&quot;:348.08417322834646,&quot;top&quot;:165.49031496062986,&quot;width&quot;:595.1541732283465}"/>
</p:tagLst>
</file>

<file path=ppt/tags/tag220.xml><?xml version="1.0" encoding="utf-8"?>
<p:tagLst xmlns:p="http://schemas.openxmlformats.org/presentationml/2006/main">
  <p:tag name="KSO_WM_DIAGRAM_VIRTUALLY_FRAME" val="{&quot;height&quot;:414.55,&quot;left&quot;:266.25,&quot;top&quot;:76.55,&quot;width&quot;:666.3}"/>
</p:tagLst>
</file>

<file path=ppt/tags/tag221.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22.xml><?xml version="1.0" encoding="utf-8"?>
<p:tagLst xmlns:p="http://schemas.openxmlformats.org/presentationml/2006/main">
  <p:tag name="KSO_WM_DIAGRAM_VIRTUALLY_FRAME" val="{&quot;height&quot;:415.3,&quot;left&quot;:266.25,&quot;top&quot;:76.55,&quot;width&quot;:666.3}"/>
</p:tagLst>
</file>

<file path=ppt/tags/tag223.xml><?xml version="1.0" encoding="utf-8"?>
<p:tagLst xmlns:p="http://schemas.openxmlformats.org/presentationml/2006/main">
  <p:tag name="KSO_WM_DIAGRAM_VIRTUALLY_FRAME" val="{&quot;height&quot;:415.3,&quot;left&quot;:266.25,&quot;top&quot;:76.55,&quot;width&quot;:666.3}"/>
</p:tagLst>
</file>

<file path=ppt/tags/tag224.xml><?xml version="1.0" encoding="utf-8"?>
<p:tagLst xmlns:p="http://schemas.openxmlformats.org/presentationml/2006/main">
  <p:tag name="KSO_WM_DIAGRAM_VIRTUALLY_FRAME" val="{&quot;height&quot;:415.3,&quot;left&quot;:266.25,&quot;top&quot;:76.55,&quot;width&quot;:666.3}"/>
</p:tagLst>
</file>

<file path=ppt/tags/tag225.xml><?xml version="1.0" encoding="utf-8"?>
<p:tagLst xmlns:p="http://schemas.openxmlformats.org/presentationml/2006/main">
  <p:tag name="KSO_WM_DIAGRAM_VIRTUALLY_FRAME" val="{&quot;height&quot;:415.3,&quot;left&quot;:266.25,&quot;top&quot;:76.55,&quot;width&quot;:666.3}"/>
</p:tagLst>
</file>

<file path=ppt/tags/tag226.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27.xml><?xml version="1.0" encoding="utf-8"?>
<p:tagLst xmlns:p="http://schemas.openxmlformats.org/presentationml/2006/main">
  <p:tag name="KSO_WM_DIAGRAM_VIRTUALLY_FRAME" val="{&quot;height&quot;:414.55,&quot;left&quot;:266.25,&quot;top&quot;:76.55,&quot;width&quot;:666.3}"/>
</p:tagLst>
</file>

<file path=ppt/tags/tag228.xml><?xml version="1.0" encoding="utf-8"?>
<p:tagLst xmlns:p="http://schemas.openxmlformats.org/presentationml/2006/main">
  <p:tag name="KSO_WM_DIAGRAM_VIRTUALLY_FRAME" val="{&quot;height&quot;:414.55,&quot;left&quot;:266.25,&quot;top&quot;:76.55,&quot;width&quot;:666.3}"/>
</p:tagLst>
</file>

<file path=ppt/tags/tag229.xml><?xml version="1.0" encoding="utf-8"?>
<p:tagLst xmlns:p="http://schemas.openxmlformats.org/presentationml/2006/main">
  <p:tag name="KSO_WM_DIAGRAM_VIRTUALLY_FRAME" val="{&quot;height&quot;:414.55,&quot;left&quot;:266.25,&quot;top&quot;:76.55,&quot;width&quot;:666.3}"/>
</p:tagLst>
</file>

<file path=ppt/tags/tag23.xml><?xml version="1.0" encoding="utf-8"?>
<p:tagLst xmlns:p="http://schemas.openxmlformats.org/presentationml/2006/main">
  <p:tag name="TABLE_ENDDRAG_ORIGIN_RECT" val="571*114"/>
  <p:tag name="TABLE_ENDDRAG_RECT" val="47*389*571*114"/>
</p:tagLst>
</file>

<file path=ppt/tags/tag230.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31.xml><?xml version="1.0" encoding="utf-8"?>
<p:tagLst xmlns:p="http://schemas.openxmlformats.org/presentationml/2006/main">
  <p:tag name="KSO_WM_DIAGRAM_VIRTUALLY_FRAME" val="{&quot;height&quot;:414.55,&quot;left&quot;:266.25,&quot;top&quot;:76.55,&quot;width&quot;:666.3}"/>
</p:tagLst>
</file>

<file path=ppt/tags/tag232.xml><?xml version="1.0" encoding="utf-8"?>
<p:tagLst xmlns:p="http://schemas.openxmlformats.org/presentationml/2006/main">
  <p:tag name="KSO_WM_DIAGRAM_VIRTUALLY_FRAME" val="{&quot;height&quot;:414.55,&quot;left&quot;:266.25,&quot;top&quot;:76.55,&quot;width&quot;:666.3}"/>
</p:tagLst>
</file>

<file path=ppt/tags/tag233.xml><?xml version="1.0" encoding="utf-8"?>
<p:tagLst xmlns:p="http://schemas.openxmlformats.org/presentationml/2006/main">
  <p:tag name="KSO_WM_DIAGRAM_VIRTUALLY_FRAME" val="{&quot;height&quot;:414.55,&quot;left&quot;:266.25,&quot;top&quot;:76.55,&quot;width&quot;:666.3}"/>
</p:tagLst>
</file>

<file path=ppt/tags/tag234.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3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36.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37.xml><?xml version="1.0" encoding="utf-8"?>
<p:tagLst xmlns:p="http://schemas.openxmlformats.org/presentationml/2006/main">
  <p:tag name="TABLE_ENDDRAG_ORIGIN_RECT" val="316*26"/>
  <p:tag name="TABLE_ENDDRAG_RECT" val="55*441*316*26"/>
</p:tagLst>
</file>

<file path=ppt/tags/tag238.xml><?xml version="1.0" encoding="utf-8"?>
<p:tagLst xmlns:p="http://schemas.openxmlformats.org/presentationml/2006/main">
  <p:tag name="KSO_WM_DIAGRAM_VIRTUALLY_FRAME" val="{&quot;height&quot;:457,&quot;left&quot;:266.25,&quot;top&quot;:76.55,&quot;width&quot;:687.7833070866142}"/>
</p:tagLst>
</file>

<file path=ppt/tags/tag239.xml><?xml version="1.0" encoding="utf-8"?>
<p:tagLst xmlns:p="http://schemas.openxmlformats.org/presentationml/2006/main">
  <p:tag name="KSO_WM_DIAGRAM_VIRTUALLY_FRAME" val="{&quot;height&quot;:457,&quot;left&quot;:266.25,&quot;top&quot;:76.55,&quot;width&quot;:687.7833070866142}"/>
</p:tagLst>
</file>

<file path=ppt/tags/tag24.xml><?xml version="1.0" encoding="utf-8"?>
<p:tagLst xmlns:p="http://schemas.openxmlformats.org/presentationml/2006/main">
  <p:tag name="TABLE_ENDDRAG_ORIGIN_RECT" val="571*114"/>
  <p:tag name="TABLE_ENDDRAG_RECT" val="47*389*571*114"/>
</p:tagLst>
</file>

<file path=ppt/tags/tag240.xml><?xml version="1.0" encoding="utf-8"?>
<p:tagLst xmlns:p="http://schemas.openxmlformats.org/presentationml/2006/main">
  <p:tag name="KSO_WM_DIAGRAM_VIRTUALLY_FRAME" val="{&quot;height&quot;:457,&quot;left&quot;:266.25,&quot;top&quot;:76.55,&quot;width&quot;:687.7833070866142}"/>
</p:tagLst>
</file>

<file path=ppt/tags/tag241.xml><?xml version="1.0" encoding="utf-8"?>
<p:tagLst xmlns:p="http://schemas.openxmlformats.org/presentationml/2006/main">
  <p:tag name="KSO_WM_DIAGRAM_VIRTUALLY_FRAME" val="{&quot;height&quot;:457,&quot;left&quot;:266.25,&quot;top&quot;:76.55,&quot;width&quot;:687.7833070866142}"/>
</p:tagLst>
</file>

<file path=ppt/tags/tag242.xml><?xml version="1.0" encoding="utf-8"?>
<p:tagLst xmlns:p="http://schemas.openxmlformats.org/presentationml/2006/main">
  <p:tag name="KSO_WM_DIAGRAM_VIRTUALLY_FRAME" val="{&quot;height&quot;:457,&quot;left&quot;:266.25,&quot;top&quot;:76.55,&quot;width&quot;:687.7833070866142}"/>
</p:tagLst>
</file>

<file path=ppt/tags/tag243.xml><?xml version="1.0" encoding="utf-8"?>
<p:tagLst xmlns:p="http://schemas.openxmlformats.org/presentationml/2006/main">
  <p:tag name="KSO_WM_DIAGRAM_VIRTUALLY_FRAME" val="{&quot;height&quot;:457,&quot;left&quot;:266.25,&quot;top&quot;:76.55,&quot;width&quot;:687.7833070866142}"/>
</p:tagLst>
</file>

<file path=ppt/tags/tag244.xml><?xml version="1.0" encoding="utf-8"?>
<p:tagLst xmlns:p="http://schemas.openxmlformats.org/presentationml/2006/main">
  <p:tag name="KSO_WM_DIAGRAM_VIRTUALLY_FRAME" val="{&quot;height&quot;:457,&quot;left&quot;:266.25,&quot;top&quot;:76.55,&quot;width&quot;:687.7833070866142}"/>
</p:tagLst>
</file>

<file path=ppt/tags/tag245.xml><?xml version="1.0" encoding="utf-8"?>
<p:tagLst xmlns:p="http://schemas.openxmlformats.org/presentationml/2006/main">
  <p:tag name="KSO_WM_DIAGRAM_VIRTUALLY_FRAME" val="{&quot;height&quot;:457,&quot;left&quot;:266.25,&quot;top&quot;:76.55,&quot;width&quot;:687.7833070866142}"/>
</p:tagLst>
</file>

<file path=ppt/tags/tag246.xml><?xml version="1.0" encoding="utf-8"?>
<p:tagLst xmlns:p="http://schemas.openxmlformats.org/presentationml/2006/main">
  <p:tag name="KSO_WM_DIAGRAM_VIRTUALLY_FRAME" val="{&quot;height&quot;:457,&quot;left&quot;:266.25,&quot;top&quot;:76.55,&quot;width&quot;:687.7833070866142}"/>
</p:tagLst>
</file>

<file path=ppt/tags/tag247.xml><?xml version="1.0" encoding="utf-8"?>
<p:tagLst xmlns:p="http://schemas.openxmlformats.org/presentationml/2006/main">
  <p:tag name="KSO_WM_DIAGRAM_VIRTUALLY_FRAME" val="{&quot;height&quot;:457,&quot;left&quot;:266.25,&quot;top&quot;:76.55,&quot;width&quot;:687.7833070866142}"/>
</p:tagLst>
</file>

<file path=ppt/tags/tag248.xml><?xml version="1.0" encoding="utf-8"?>
<p:tagLst xmlns:p="http://schemas.openxmlformats.org/presentationml/2006/main">
  <p:tag name="KSO_WM_DIAGRAM_VIRTUALLY_FRAME" val="{&quot;height&quot;:457,&quot;left&quot;:266.25,&quot;top&quot;:76.55,&quot;width&quot;:687.7833070866142}"/>
</p:tagLst>
</file>

<file path=ppt/tags/tag249.xml><?xml version="1.0" encoding="utf-8"?>
<p:tagLst xmlns:p="http://schemas.openxmlformats.org/presentationml/2006/main">
  <p:tag name="KSO_WM_DIAGRAM_VIRTUALLY_FRAME" val="{&quot;height&quot;:457,&quot;left&quot;:266.25,&quot;top&quot;:76.55,&quot;width&quot;:687.7833070866142}"/>
</p:tagLst>
</file>

<file path=ppt/tags/tag2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50.xml><?xml version="1.0" encoding="utf-8"?>
<p:tagLst xmlns:p="http://schemas.openxmlformats.org/presentationml/2006/main">
  <p:tag name="KSO_WM_DIAGRAM_VIRTUALLY_FRAME" val="{&quot;height&quot;:457,&quot;left&quot;:266.25,&quot;top&quot;:76.55,&quot;width&quot;:687.7833070866142}"/>
</p:tagLst>
</file>

<file path=ppt/tags/tag251.xml><?xml version="1.0" encoding="utf-8"?>
<p:tagLst xmlns:p="http://schemas.openxmlformats.org/presentationml/2006/main">
  <p:tag name="KSO_WM_DIAGRAM_VIRTUALLY_FRAME" val="{&quot;height&quot;:457,&quot;left&quot;:266.25,&quot;top&quot;:76.55,&quot;width&quot;:687.7833070866142}"/>
</p:tagLst>
</file>

<file path=ppt/tags/tag252.xml><?xml version="1.0" encoding="utf-8"?>
<p:tagLst xmlns:p="http://schemas.openxmlformats.org/presentationml/2006/main">
  <p:tag name="KSO_WM_DIAGRAM_VIRTUALLY_FRAME" val="{&quot;height&quot;:457,&quot;left&quot;:266.25,&quot;top&quot;:76.55,&quot;width&quot;:687.7833070866142}"/>
</p:tagLst>
</file>

<file path=ppt/tags/tag253.xml><?xml version="1.0" encoding="utf-8"?>
<p:tagLst xmlns:p="http://schemas.openxmlformats.org/presentationml/2006/main">
  <p:tag name="KSO_WM_DIAGRAM_VIRTUALLY_FRAME" val="{&quot;height&quot;:457,&quot;left&quot;:266.25,&quot;top&quot;:76.55,&quot;width&quot;:687.7833070866142}"/>
</p:tagLst>
</file>

<file path=ppt/tags/tag254.xml><?xml version="1.0" encoding="utf-8"?>
<p:tagLst xmlns:p="http://schemas.openxmlformats.org/presentationml/2006/main">
  <p:tag name="KSO_WM_DIAGRAM_VIRTUALLY_FRAME" val="{&quot;height&quot;:457,&quot;left&quot;:266.25,&quot;top&quot;:76.55,&quot;width&quot;:687.7833070866142}"/>
</p:tagLst>
</file>

<file path=ppt/tags/tag25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56.xml><?xml version="1.0" encoding="utf-8"?>
<p:tagLst xmlns:p="http://schemas.openxmlformats.org/presentationml/2006/main">
  <p:tag name="TABLE_ENDDRAG_ORIGIN_RECT" val="316*26"/>
  <p:tag name="TABLE_ENDDRAG_RECT" val="55*441*316*26"/>
</p:tagLst>
</file>

<file path=ppt/tags/tag257.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258.xml><?xml version="1.0" encoding="utf-8"?>
<p:tagLst xmlns:p="http://schemas.openxmlformats.org/presentationml/2006/main">
  <p:tag name="TABLE_ENDDRAG_ORIGIN_RECT" val="316*26"/>
  <p:tag name="TABLE_ENDDRAG_RECT" val="55*441*316*26"/>
</p:tagLst>
</file>

<file path=ppt/tags/tag26.xml><?xml version="1.0" encoding="utf-8"?>
<p:tagLst xmlns:p="http://schemas.openxmlformats.org/presentationml/2006/main">
  <p:tag name="KSO_WM_DIAGRAM_VIRTUALLY_FRAME" val="{&quot;height&quot;:413.4123622047244,&quot;left&quot;:381.38669291338584,&quot;top&quot;:152.1,&quot;width&quot;:550.6591338582676}"/>
</p:tagLst>
</file>

<file path=ppt/tags/tag27.xml><?xml version="1.0" encoding="utf-8"?>
<p:tagLst xmlns:p="http://schemas.openxmlformats.org/presentationml/2006/main">
  <p:tag name="KSO_WM_DIAGRAM_VIRTUALLY_FRAME" val="{&quot;height&quot;:413.4123622047244,&quot;left&quot;:381.38669291338584,&quot;top&quot;:152.1,&quot;width&quot;:550.6591338582676}"/>
</p:tagLst>
</file>

<file path=ppt/tags/tag28.xml><?xml version="1.0" encoding="utf-8"?>
<p:tagLst xmlns:p="http://schemas.openxmlformats.org/presentationml/2006/main">
  <p:tag name="KSO_WM_DIAGRAM_VIRTUALLY_FRAME" val="{&quot;height&quot;:413.4123622047244,&quot;left&quot;:381.38669291338584,&quot;top&quot;:152.1,&quot;width&quot;:550.6591338582676}"/>
</p:tagLst>
</file>

<file path=ppt/tags/tag29.xml><?xml version="1.0" encoding="utf-8"?>
<p:tagLst xmlns:p="http://schemas.openxmlformats.org/presentationml/2006/main">
  <p:tag name="KSO_WM_DIAGRAM_VIRTUALLY_FRAME" val="{&quot;height&quot;:413.4123622047244,&quot;left&quot;:381.38669291338584,&quot;top&quot;:152.1,&quot;width&quot;:550.6591338582676}"/>
</p:tagLst>
</file>

<file path=ppt/tags/tag3.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30.xml><?xml version="1.0" encoding="utf-8"?>
<p:tagLst xmlns:p="http://schemas.openxmlformats.org/presentationml/2006/main">
  <p:tag name="KSO_WM_DIAGRAM_VIRTUALLY_FRAME" val="{&quot;height&quot;:413.4123622047244,&quot;left&quot;:381.38669291338584,&quot;top&quot;:152.1,&quot;width&quot;:550.6591338582676}"/>
</p:tagLst>
</file>

<file path=ppt/tags/tag31.xml><?xml version="1.0" encoding="utf-8"?>
<p:tagLst xmlns:p="http://schemas.openxmlformats.org/presentationml/2006/main">
  <p:tag name="TABLE_ENDDRAG_ORIGIN_RECT" val="571*114"/>
  <p:tag name="TABLE_ENDDRAG_RECT" val="47*389*571*114"/>
</p:tagLst>
</file>

<file path=ppt/tags/tag32.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33.xml><?xml version="1.0" encoding="utf-8"?>
<p:tagLst xmlns:p="http://schemas.openxmlformats.org/presentationml/2006/main">
  <p:tag name="TABLE_ENDDRAG_ORIGIN_RECT" val="571*114"/>
  <p:tag name="TABLE_ENDDRAG_RECT" val="47*389*571*114"/>
</p:tagLst>
</file>

<file path=ppt/tags/tag34.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3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36.xml><?xml version="1.0" encoding="utf-8"?>
<p:tagLst xmlns:p="http://schemas.openxmlformats.org/presentationml/2006/main">
  <p:tag name="KSO_WM_DIAGRAM_VIRTUALLY_FRAME" val="{&quot;height&quot;:421.1,&quot;left&quot;:329.9,&quot;top&quot;:83.4,&quot;width&quot;:587.8}"/>
</p:tagLst>
</file>

<file path=ppt/tags/tag37.xml><?xml version="1.0" encoding="utf-8"?>
<p:tagLst xmlns:p="http://schemas.openxmlformats.org/presentationml/2006/main">
  <p:tag name="KSO_WM_DIAGRAM_VIRTUALLY_FRAME" val="{&quot;height&quot;:421.1,&quot;left&quot;:329.9,&quot;top&quot;:83.4,&quot;width&quot;:587.8}"/>
</p:tagLst>
</file>

<file path=ppt/tags/tag38.xml><?xml version="1.0" encoding="utf-8"?>
<p:tagLst xmlns:p="http://schemas.openxmlformats.org/presentationml/2006/main">
  <p:tag name="KSO_WM_DIAGRAM_VIRTUALLY_FRAME" val="{&quot;height&quot;:421.1,&quot;left&quot;:329.9,&quot;top&quot;:83.4,&quot;width&quot;:587.8}"/>
</p:tagLst>
</file>

<file path=ppt/tags/tag39.xml><?xml version="1.0" encoding="utf-8"?>
<p:tagLst xmlns:p="http://schemas.openxmlformats.org/presentationml/2006/main">
  <p:tag name="KSO_WM_DIAGRAM_VIRTUALLY_FRAME" val="{&quot;height&quot;:421.1,&quot;left&quot;:329.9,&quot;top&quot;:83.4,&quot;width&quot;:587.8}"/>
</p:tagLst>
</file>

<file path=ppt/tags/tag4.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40.xml><?xml version="1.0" encoding="utf-8"?>
<p:tagLst xmlns:p="http://schemas.openxmlformats.org/presentationml/2006/main">
  <p:tag name="KSO_WM_DIAGRAM_VIRTUALLY_FRAME" val="{&quot;height&quot;:421.1,&quot;left&quot;:329.9,&quot;top&quot;:83.4,&quot;width&quot;:587.8}"/>
</p:tagLst>
</file>

<file path=ppt/tags/tag41.xml><?xml version="1.0" encoding="utf-8"?>
<p:tagLst xmlns:p="http://schemas.openxmlformats.org/presentationml/2006/main">
  <p:tag name="KSO_WM_DIAGRAM_VIRTUALLY_FRAME" val="{&quot;height&quot;:421.1,&quot;left&quot;:329.9,&quot;top&quot;:83.4,&quot;width&quot;:587.8}"/>
</p:tagLst>
</file>

<file path=ppt/tags/tag42.xml><?xml version="1.0" encoding="utf-8"?>
<p:tagLst xmlns:p="http://schemas.openxmlformats.org/presentationml/2006/main">
  <p:tag name="KSO_WM_DIAGRAM_VIRTUALLY_FRAME" val="{&quot;height&quot;:421.1,&quot;left&quot;:329.9,&quot;top&quot;:83.4,&quot;width&quot;:587.8}"/>
</p:tagLst>
</file>

<file path=ppt/tags/tag43.xml><?xml version="1.0" encoding="utf-8"?>
<p:tagLst xmlns:p="http://schemas.openxmlformats.org/presentationml/2006/main">
  <p:tag name="KSO_WM_DIAGRAM_VIRTUALLY_FRAME" val="{&quot;height&quot;:421.1,&quot;left&quot;:329.9,&quot;top&quot;:83.4,&quot;width&quot;:587.8}"/>
</p:tagLst>
</file>

<file path=ppt/tags/tag44.xml><?xml version="1.0" encoding="utf-8"?>
<p:tagLst xmlns:p="http://schemas.openxmlformats.org/presentationml/2006/main">
  <p:tag name="KSO_WM_DIAGRAM_VIRTUALLY_FRAME" val="{&quot;height&quot;:421.1,&quot;left&quot;:329.9,&quot;top&quot;:83.4,&quot;width&quot;:587.8}"/>
</p:tagLst>
</file>

<file path=ppt/tags/tag45.xml><?xml version="1.0" encoding="utf-8"?>
<p:tagLst xmlns:p="http://schemas.openxmlformats.org/presentationml/2006/main">
  <p:tag name="KSO_WM_DIAGRAM_VIRTUALLY_FRAME" val="{&quot;height&quot;:421.1,&quot;left&quot;:329.9,&quot;top&quot;:83.4,&quot;width&quot;:587.8}"/>
</p:tagLst>
</file>

<file path=ppt/tags/tag46.xml><?xml version="1.0" encoding="utf-8"?>
<p:tagLst xmlns:p="http://schemas.openxmlformats.org/presentationml/2006/main">
  <p:tag name="KSO_WM_DIAGRAM_VIRTUALLY_FRAME" val="{&quot;height&quot;:421.1,&quot;left&quot;:329.9,&quot;top&quot;:83.4,&quot;width&quot;:587.8}"/>
</p:tagLst>
</file>

<file path=ppt/tags/tag47.xml><?xml version="1.0" encoding="utf-8"?>
<p:tagLst xmlns:p="http://schemas.openxmlformats.org/presentationml/2006/main">
  <p:tag name="KSO_WM_DIAGRAM_VIRTUALLY_FRAME" val="{&quot;height&quot;:421.1,&quot;left&quot;:329.9,&quot;top&quot;:83.4,&quot;width&quot;:587.8}"/>
</p:tagLst>
</file>

<file path=ppt/tags/tag48.xml><?xml version="1.0" encoding="utf-8"?>
<p:tagLst xmlns:p="http://schemas.openxmlformats.org/presentationml/2006/main">
  <p:tag name="KSO_WM_DIAGRAM_VIRTUALLY_FRAME" val="{&quot;height&quot;:421.1,&quot;left&quot;:329.9,&quot;top&quot;:83.4,&quot;width&quot;:587.8}"/>
</p:tagLst>
</file>

<file path=ppt/tags/tag49.xml><?xml version="1.0" encoding="utf-8"?>
<p:tagLst xmlns:p="http://schemas.openxmlformats.org/presentationml/2006/main">
  <p:tag name="KSO_WM_DIAGRAM_VIRTUALLY_FRAME" val="{&quot;height&quot;:421.1,&quot;left&quot;:329.9,&quot;top&quot;:83.4,&quot;width&quot;:587.8}"/>
</p:tagLst>
</file>

<file path=ppt/tags/tag5.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50.xml><?xml version="1.0" encoding="utf-8"?>
<p:tagLst xmlns:p="http://schemas.openxmlformats.org/presentationml/2006/main">
  <p:tag name="KSO_WM_DIAGRAM_VIRTUALLY_FRAME" val="{&quot;height&quot;:421.1,&quot;left&quot;:329.9,&quot;top&quot;:83.4,&quot;width&quot;:587.8}"/>
</p:tagLst>
</file>

<file path=ppt/tags/tag51.xml><?xml version="1.0" encoding="utf-8"?>
<p:tagLst xmlns:p="http://schemas.openxmlformats.org/presentationml/2006/main">
  <p:tag name="KSO_WM_DIAGRAM_VIRTUALLY_FRAME" val="{&quot;height&quot;:421.1,&quot;left&quot;:329.9,&quot;top&quot;:83.4,&quot;width&quot;:587.8}"/>
</p:tagLst>
</file>

<file path=ppt/tags/tag52.xml><?xml version="1.0" encoding="utf-8"?>
<p:tagLst xmlns:p="http://schemas.openxmlformats.org/presentationml/2006/main">
  <p:tag name="KSO_WM_DIAGRAM_VIRTUALLY_FRAME" val="{&quot;height&quot;:421.1,&quot;left&quot;:329.9,&quot;top&quot;:83.4,&quot;width&quot;:587.8}"/>
</p:tagLst>
</file>

<file path=ppt/tags/tag53.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54.xml><?xml version="1.0" encoding="utf-8"?>
<p:tagLst xmlns:p="http://schemas.openxmlformats.org/presentationml/2006/main">
  <p:tag name="KSO_WM_DIAGRAM_VIRTUALLY_FRAME" val="{&quot;height&quot;:549.3,&quot;left&quot;:335.1,&quot;top&quot;:83.4,&quot;width&quot;:581.5}"/>
</p:tagLst>
</file>

<file path=ppt/tags/tag55.xml><?xml version="1.0" encoding="utf-8"?>
<p:tagLst xmlns:p="http://schemas.openxmlformats.org/presentationml/2006/main">
  <p:tag name="KSO_WM_DIAGRAM_VIRTUALLY_FRAME" val="{&quot;height&quot;:549.3,&quot;left&quot;:335.1,&quot;top&quot;:83.4,&quot;width&quot;:581.5}"/>
</p:tagLst>
</file>

<file path=ppt/tags/tag56.xml><?xml version="1.0" encoding="utf-8"?>
<p:tagLst xmlns:p="http://schemas.openxmlformats.org/presentationml/2006/main">
  <p:tag name="KSO_WM_DIAGRAM_VIRTUALLY_FRAME" val="{&quot;height&quot;:549.3,&quot;left&quot;:335.1,&quot;top&quot;:83.4,&quot;width&quot;:581.5}"/>
</p:tagLst>
</file>

<file path=ppt/tags/tag57.xml><?xml version="1.0" encoding="utf-8"?>
<p:tagLst xmlns:p="http://schemas.openxmlformats.org/presentationml/2006/main">
  <p:tag name="KSO_WM_DIAGRAM_VIRTUALLY_FRAME" val="{&quot;height&quot;:549.3,&quot;left&quot;:335.1,&quot;top&quot;:83.4,&quot;width&quot;:581.5}"/>
</p:tagLst>
</file>

<file path=ppt/tags/tag58.xml><?xml version="1.0" encoding="utf-8"?>
<p:tagLst xmlns:p="http://schemas.openxmlformats.org/presentationml/2006/main">
  <p:tag name="KSO_WM_DIAGRAM_VIRTUALLY_FRAME" val="{&quot;height&quot;:549.3,&quot;left&quot;:335.1,&quot;top&quot;:83.4,&quot;width&quot;:581.5}"/>
</p:tagLst>
</file>

<file path=ppt/tags/tag59.xml><?xml version="1.0" encoding="utf-8"?>
<p:tagLst xmlns:p="http://schemas.openxmlformats.org/presentationml/2006/main">
  <p:tag name="KSO_WM_DIAGRAM_VIRTUALLY_FRAME" val="{&quot;height&quot;:549.3,&quot;left&quot;:335.1,&quot;top&quot;:83.4,&quot;width&quot;:581.5}"/>
</p:tagLst>
</file>

<file path=ppt/tags/tag6.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60.xml><?xml version="1.0" encoding="utf-8"?>
<p:tagLst xmlns:p="http://schemas.openxmlformats.org/presentationml/2006/main">
  <p:tag name="KSO_WM_DIAGRAM_VIRTUALLY_FRAME" val="{&quot;height&quot;:549.3,&quot;left&quot;:335.1,&quot;top&quot;:83.4,&quot;width&quot;:581.5}"/>
</p:tagLst>
</file>

<file path=ppt/tags/tag61.xml><?xml version="1.0" encoding="utf-8"?>
<p:tagLst xmlns:p="http://schemas.openxmlformats.org/presentationml/2006/main">
  <p:tag name="KSO_WM_DIAGRAM_VIRTUALLY_FRAME" val="{&quot;height&quot;:549.3,&quot;left&quot;:335.1,&quot;top&quot;:83.4,&quot;width&quot;:581.5}"/>
</p:tagLst>
</file>

<file path=ppt/tags/tag62.xml><?xml version="1.0" encoding="utf-8"?>
<p:tagLst xmlns:p="http://schemas.openxmlformats.org/presentationml/2006/main">
  <p:tag name="KSO_WM_DIAGRAM_VIRTUALLY_FRAME" val="{&quot;height&quot;:549.3,&quot;left&quot;:335.1,&quot;top&quot;:83.4,&quot;width&quot;:581.5}"/>
</p:tagLst>
</file>

<file path=ppt/tags/tag63.xml><?xml version="1.0" encoding="utf-8"?>
<p:tagLst xmlns:p="http://schemas.openxmlformats.org/presentationml/2006/main">
  <p:tag name="KSO_WM_DIAGRAM_VIRTUALLY_FRAME" val="{&quot;height&quot;:549.3,&quot;left&quot;:335.1,&quot;top&quot;:83.4,&quot;width&quot;:581.5}"/>
</p:tagLst>
</file>

<file path=ppt/tags/tag64.xml><?xml version="1.0" encoding="utf-8"?>
<p:tagLst xmlns:p="http://schemas.openxmlformats.org/presentationml/2006/main">
  <p:tag name="KSO_WM_DIAGRAM_VIRTUALLY_FRAME" val="{&quot;height&quot;:417.5,&quot;left&quot;:334.05,&quot;top&quot;:83.4,&quot;width&quot;:582.55}"/>
</p:tagLst>
</file>

<file path=ppt/tags/tag65.xml><?xml version="1.0" encoding="utf-8"?>
<p:tagLst xmlns:p="http://schemas.openxmlformats.org/presentationml/2006/main">
  <p:tag name="KSO_WM_DIAGRAM_VIRTUALLY_FRAME" val="{&quot;height&quot;:417.5,&quot;left&quot;:334.05,&quot;top&quot;:83.4,&quot;width&quot;:582.55}"/>
</p:tagLst>
</file>

<file path=ppt/tags/tag66.xml><?xml version="1.0" encoding="utf-8"?>
<p:tagLst xmlns:p="http://schemas.openxmlformats.org/presentationml/2006/main">
  <p:tag name="KSO_WM_DIAGRAM_VIRTUALLY_FRAME" val="{&quot;height&quot;:417.5,&quot;left&quot;:334.05,&quot;top&quot;:83.4,&quot;width&quot;:582.55}"/>
</p:tagLst>
</file>

<file path=ppt/tags/tag67.xml><?xml version="1.0" encoding="utf-8"?>
<p:tagLst xmlns:p="http://schemas.openxmlformats.org/presentationml/2006/main">
  <p:tag name="KSO_WM_DIAGRAM_VIRTUALLY_FRAME" val="{&quot;height&quot;:417.5,&quot;left&quot;:334.05,&quot;top&quot;:83.4,&quot;width&quot;:582.55}"/>
</p:tagLst>
</file>

<file path=ppt/tags/tag68.xml><?xml version="1.0" encoding="utf-8"?>
<p:tagLst xmlns:p="http://schemas.openxmlformats.org/presentationml/2006/main">
  <p:tag name="KSO_WM_DIAGRAM_VIRTUALLY_FRAME" val="{&quot;height&quot;:417.5,&quot;left&quot;:334.05,&quot;top&quot;:83.4,&quot;width&quot;:582.55}"/>
</p:tagLst>
</file>

<file path=ppt/tags/tag69.xml><?xml version="1.0" encoding="utf-8"?>
<p:tagLst xmlns:p="http://schemas.openxmlformats.org/presentationml/2006/main">
  <p:tag name="KSO_WM_DIAGRAM_VIRTUALLY_FRAME" val="{&quot;height&quot;:417.5,&quot;left&quot;:334.05,&quot;top&quot;:83.4,&quot;width&quot;:582.55}"/>
</p:tagLst>
</file>

<file path=ppt/tags/tag7.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70.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71.xml><?xml version="1.0" encoding="utf-8"?>
<p:tagLst xmlns:p="http://schemas.openxmlformats.org/presentationml/2006/main">
  <p:tag name="KSO_WM_DIAGRAM_VIRTUALLY_FRAME" val="{&quot;height&quot;:407.2,&quot;left&quot;:335.1,&quot;top&quot;:83.4,&quot;width&quot;:581.5}"/>
</p:tagLst>
</file>

<file path=ppt/tags/tag72.xml><?xml version="1.0" encoding="utf-8"?>
<p:tagLst xmlns:p="http://schemas.openxmlformats.org/presentationml/2006/main">
  <p:tag name="KSO_WM_DIAGRAM_VIRTUALLY_FRAME" val="{&quot;height&quot;:407.2,&quot;left&quot;:335.1,&quot;top&quot;:83.4,&quot;width&quot;:603.4}"/>
</p:tagLst>
</file>

<file path=ppt/tags/tag73.xml><?xml version="1.0" encoding="utf-8"?>
<p:tagLst xmlns:p="http://schemas.openxmlformats.org/presentationml/2006/main">
  <p:tag name="KSO_WM_DIAGRAM_VIRTUALLY_FRAME" val="{&quot;height&quot;:407.2,&quot;left&quot;:335.1,&quot;top&quot;:83.4,&quot;width&quot;:603.4}"/>
</p:tagLst>
</file>

<file path=ppt/tags/tag74.xml><?xml version="1.0" encoding="utf-8"?>
<p:tagLst xmlns:p="http://schemas.openxmlformats.org/presentationml/2006/main">
  <p:tag name="KSO_WM_DIAGRAM_VIRTUALLY_FRAME" val="{&quot;height&quot;:407.2,&quot;left&quot;:335.1,&quot;top&quot;:83.4,&quot;width&quot;:603.4}"/>
</p:tagLst>
</file>

<file path=ppt/tags/tag75.xml><?xml version="1.0" encoding="utf-8"?>
<p:tagLst xmlns:p="http://schemas.openxmlformats.org/presentationml/2006/main">
  <p:tag name="KSO_WM_DIAGRAM_VIRTUALLY_FRAME" val="{&quot;height&quot;:407.2,&quot;left&quot;:335.1,&quot;top&quot;:83.4,&quot;width&quot;:603.4}"/>
</p:tagLst>
</file>

<file path=ppt/tags/tag76.xml><?xml version="1.0" encoding="utf-8"?>
<p:tagLst xmlns:p="http://schemas.openxmlformats.org/presentationml/2006/main">
  <p:tag name="KSO_WM_DIAGRAM_VIRTUALLY_FRAME" val="{&quot;height&quot;:407.7,&quot;left&quot;:334.05,&quot;top&quot;:83.4,&quot;width&quot;:582.55}"/>
</p:tagLst>
</file>

<file path=ppt/tags/tag77.xml><?xml version="1.0" encoding="utf-8"?>
<p:tagLst xmlns:p="http://schemas.openxmlformats.org/presentationml/2006/main">
  <p:tag name="KSO_WM_DIAGRAM_VIRTUALLY_FRAME" val="{&quot;height&quot;:407.7,&quot;left&quot;:334.05,&quot;top&quot;:83.4,&quot;width&quot;:582.55}"/>
</p:tagLst>
</file>

<file path=ppt/tags/tag78.xml><?xml version="1.0" encoding="utf-8"?>
<p:tagLst xmlns:p="http://schemas.openxmlformats.org/presentationml/2006/main">
  <p:tag name="KSO_WM_DIAGRAM_VIRTUALLY_FRAME" val="{&quot;height&quot;:407.7,&quot;left&quot;:334.05,&quot;top&quot;:83.4,&quot;width&quot;:582.55}"/>
</p:tagLst>
</file>

<file path=ppt/tags/tag79.xml><?xml version="1.0" encoding="utf-8"?>
<p:tagLst xmlns:p="http://schemas.openxmlformats.org/presentationml/2006/main">
  <p:tag name="KSO_WM_DIAGRAM_VIRTUALLY_FRAME" val="{&quot;height&quot;:407.7,&quot;left&quot;:334.05,&quot;top&quot;:83.4,&quot;width&quot;:582.55}"/>
</p:tagLst>
</file>

<file path=ppt/tags/tag8.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80.xml><?xml version="1.0" encoding="utf-8"?>
<p:tagLst xmlns:p="http://schemas.openxmlformats.org/presentationml/2006/main">
  <p:tag name="KSO_WM_DIAGRAM_VIRTUALLY_FRAME" val="{&quot;height&quot;:407.7,&quot;left&quot;:334.05,&quot;top&quot;:83.4,&quot;width&quot;:582.55}"/>
</p:tagLst>
</file>

<file path=ppt/tags/tag81.xml><?xml version="1.0" encoding="utf-8"?>
<p:tagLst xmlns:p="http://schemas.openxmlformats.org/presentationml/2006/main">
  <p:tag name="KSO_WM_DIAGRAM_VIRTUALLY_FRAME" val="{&quot;height&quot;:407.7,&quot;left&quot;:334.05,&quot;top&quot;:83.4,&quot;width&quot;:582.55}"/>
</p:tagLst>
</file>

<file path=ppt/tags/tag82.xml><?xml version="1.0" encoding="utf-8"?>
<p:tagLst xmlns:p="http://schemas.openxmlformats.org/presentationml/2006/main">
  <p:tag name="KSO_WM_DIAGRAM_VIRTUALLY_FRAME" val="{&quot;height&quot;:407.7,&quot;left&quot;:334.05,&quot;top&quot;:83.4,&quot;width&quot;:582.55}"/>
</p:tagLst>
</file>

<file path=ppt/tags/tag83.xml><?xml version="1.0" encoding="utf-8"?>
<p:tagLst xmlns:p="http://schemas.openxmlformats.org/presentationml/2006/main">
  <p:tag name="KSO_WM_DIAGRAM_VIRTUALLY_FRAME" val="{&quot;height&quot;:407.7,&quot;left&quot;:334.05,&quot;top&quot;:83.4,&quot;width&quot;:582.55}"/>
</p:tagLst>
</file>

<file path=ppt/tags/tag84.xml><?xml version="1.0" encoding="utf-8"?>
<p:tagLst xmlns:p="http://schemas.openxmlformats.org/presentationml/2006/main">
  <p:tag name="KSO_WM_DIAGRAM_VIRTUALLY_FRAME" val="{&quot;height&quot;:407.7,&quot;left&quot;:334.05,&quot;top&quot;:83.4,&quot;width&quot;:582.55}"/>
</p:tagLst>
</file>

<file path=ppt/tags/tag85.xml><?xml version="1.0" encoding="utf-8"?>
<p:tagLst xmlns:p="http://schemas.openxmlformats.org/presentationml/2006/main">
  <p:tag name="KSO_WM_DIAGRAM_VIRTUALLY_FRAME" val="{&quot;height&quot;:407.2,&quot;left&quot;:335.1,&quot;top&quot;:83.4,&quot;width&quot;:603.4}"/>
</p:tagLst>
</file>

<file path=ppt/tags/tag86.xml><?xml version="1.0" encoding="utf-8"?>
<p:tagLst xmlns:p="http://schemas.openxmlformats.org/presentationml/2006/main">
  <p:tag name="KSO_WM_DIAGRAM_VIRTUALLY_FRAME" val="{&quot;height&quot;:407.2,&quot;left&quot;:335.1,&quot;top&quot;:83.4,&quot;width&quot;:603.4}"/>
</p:tagLst>
</file>

<file path=ppt/tags/tag87.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88.xml><?xml version="1.0" encoding="utf-8"?>
<p:tagLst xmlns:p="http://schemas.openxmlformats.org/presentationml/2006/main">
  <p:tag name="KSO_WM_DIAGRAM_VIRTUALLY_FRAME" val="{&quot;height&quot;:540.2431496062993,&quot;left&quot;:266.25,&quot;top&quot;:76.55,&quot;width&quot;:668.3455118110236}"/>
</p:tagLst>
</file>

<file path=ppt/tags/tag89.xml><?xml version="1.0" encoding="utf-8"?>
<p:tagLst xmlns:p="http://schemas.openxmlformats.org/presentationml/2006/main">
  <p:tag name="KSO_WM_DIAGRAM_VIRTUALLY_FRAME" val="{&quot;height&quot;:540.2431496062993,&quot;left&quot;:266.25,&quot;top&quot;:76.55,&quot;width&quot;:668.3455118110236}"/>
</p:tagLst>
</file>

<file path=ppt/tags/tag9.xml><?xml version="1.0" encoding="utf-8"?>
<p:tagLst xmlns:p="http://schemas.openxmlformats.org/presentationml/2006/main">
  <p:tag name="KSO_WM_DIAGRAM_VIRTUALLY_FRAME" val="{&quot;height&quot;:150.83763779527558,&quot;left&quot;:40.382755905511814,&quot;top&quot;:380.0123622047244,&quot;width&quot;:892.5024409448819}"/>
</p:tagLst>
</file>

<file path=ppt/tags/tag90.xml><?xml version="1.0" encoding="utf-8"?>
<p:tagLst xmlns:p="http://schemas.openxmlformats.org/presentationml/2006/main">
  <p:tag name="KSO_WM_DIAGRAM_VIRTUALLY_FRAME" val="{&quot;height&quot;:540.2431496062993,&quot;left&quot;:266.25,&quot;top&quot;:76.55,&quot;width&quot;:668.3455118110236}"/>
</p:tagLst>
</file>

<file path=ppt/tags/tag91.xml><?xml version="1.0" encoding="utf-8"?>
<p:tagLst xmlns:p="http://schemas.openxmlformats.org/presentationml/2006/main">
  <p:tag name="KSO_WM_DIAGRAM_VIRTUALLY_FRAME" val="{&quot;height&quot;:540.2431496062993,&quot;left&quot;:266.25,&quot;top&quot;:76.55,&quot;width&quot;:668.3455118110236}"/>
</p:tagLst>
</file>

<file path=ppt/tags/tag92.xml><?xml version="1.0" encoding="utf-8"?>
<p:tagLst xmlns:p="http://schemas.openxmlformats.org/presentationml/2006/main">
  <p:tag name="KSO_WM_DIAGRAM_VIRTUALLY_FRAME" val="{&quot;height&quot;:540.2431496062993,&quot;left&quot;:266.25,&quot;top&quot;:76.55,&quot;width&quot;:668.3455118110236}"/>
</p:tagLst>
</file>

<file path=ppt/tags/tag93.xml><?xml version="1.0" encoding="utf-8"?>
<p:tagLst xmlns:p="http://schemas.openxmlformats.org/presentationml/2006/main">
  <p:tag name="KSO_WM_DIAGRAM_VIRTUALLY_FRAME" val="{&quot;height&quot;:540.2431496062993,&quot;left&quot;:266.25,&quot;top&quot;:76.55,&quot;width&quot;:668.3455118110236}"/>
</p:tagLst>
</file>

<file path=ppt/tags/tag94.xml><?xml version="1.0" encoding="utf-8"?>
<p:tagLst xmlns:p="http://schemas.openxmlformats.org/presentationml/2006/main">
  <p:tag name="KSO_WM_DIAGRAM_VIRTUALLY_FRAME" val="{&quot;height&quot;:540.2431496062993,&quot;left&quot;:266.25,&quot;top&quot;:76.55,&quot;width&quot;:668.3455118110236}"/>
</p:tagLst>
</file>

<file path=ppt/tags/tag95.xml><?xml version="1.0" encoding="utf-8"?>
<p:tagLst xmlns:p="http://schemas.openxmlformats.org/presentationml/2006/main">
  <p:tag name="KSO_WM_DIAGRAM_VIRTUALLY_FRAME" val="{&quot;height&quot;:540.2431496062993,&quot;left&quot;:266.25,&quot;top&quot;:76.55,&quot;width&quot;:668.3455118110236}"/>
</p:tagLst>
</file>

<file path=ppt/tags/tag96.xml><?xml version="1.0" encoding="utf-8"?>
<p:tagLst xmlns:p="http://schemas.openxmlformats.org/presentationml/2006/main">
  <p:tag name="KSO_WM_DIAGRAM_VIRTUALLY_FRAME" val="{&quot;height&quot;:540.2431496062993,&quot;left&quot;:266.25,&quot;top&quot;:76.55,&quot;width&quot;:668.3455118110236}"/>
</p:tagLst>
</file>

<file path=ppt/tags/tag97.xml><?xml version="1.0" encoding="utf-8"?>
<p:tagLst xmlns:p="http://schemas.openxmlformats.org/presentationml/2006/main">
  <p:tag name="KSO_WM_DIAGRAM_VIRTUALLY_FRAME" val="{&quot;height&quot;:540.2431496062993,&quot;left&quot;:266.25,&quot;top&quot;:76.55,&quot;width&quot;:668.3455118110236}"/>
</p:tagLst>
</file>

<file path=ppt/tags/tag98.xml><?xml version="1.0" encoding="utf-8"?>
<p:tagLst xmlns:p="http://schemas.openxmlformats.org/presentationml/2006/main">
  <p:tag name="KSO_WM_DIAGRAM_VIRTUALLY_FRAME" val="{&quot;height&quot;:540.2431496062993,&quot;left&quot;:266.25,&quot;top&quot;:76.55,&quot;width&quot;:668.3455118110236}"/>
</p:tagLst>
</file>

<file path=ppt/tags/tag99.xml><?xml version="1.0" encoding="utf-8"?>
<p:tagLst xmlns:p="http://schemas.openxmlformats.org/presentationml/2006/main">
  <p:tag name="KSO_WM_DIAGRAM_VIRTUALLY_FRAME" val="{&quot;height&quot;:540.2431496062993,&quot;left&quot;:266.25,&quot;top&quot;:76.55,&quot;width&quot;:668.3455118110236}"/>
</p:tagLst>
</file>

<file path=ppt/theme/theme1.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7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0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1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2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3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9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6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8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4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4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4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5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8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6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7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19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21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0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黑体"/>
        <a:ea typeface=""/>
        <a:cs typeface=""/>
        <a:font script="Jpan" typeface="游ゴシック Light"/>
        <a:font script="Hang" typeface="맑은 고딕"/>
        <a:font script="Hans" typeface="黑体"/>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黑体"/>
        <a:ea typeface=""/>
        <a:cs typeface=""/>
        <a:font script="Jpan" typeface="游ゴシック"/>
        <a:font script="Hang" typeface="맑은 고딕"/>
        <a:font script="Hans" typeface="黑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맑은 고딕"/>
        <a:font script="Hans" typeface="黑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Englis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黑体"/>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26806</Words>
  <Application>WPS 演示</Application>
  <PresentationFormat>宽屏</PresentationFormat>
  <Paragraphs>2970</Paragraphs>
  <Slides>86</Slides>
  <Notes>0</Notes>
  <HiddenSlides>0</HiddenSlides>
  <MMClips>0</MMClips>
  <ScaleCrop>false</ScaleCrop>
  <HeadingPairs>
    <vt:vector size="6" baseType="variant">
      <vt:variant>
        <vt:lpstr>已用的字体</vt:lpstr>
      </vt:variant>
      <vt:variant>
        <vt:i4>7</vt:i4>
      </vt:variant>
      <vt:variant>
        <vt:lpstr>主题</vt:lpstr>
      </vt:variant>
      <vt:variant>
        <vt:i4>34</vt:i4>
      </vt:variant>
      <vt:variant>
        <vt:lpstr>幻灯片标题</vt:lpstr>
      </vt:variant>
      <vt:variant>
        <vt:i4>86</vt:i4>
      </vt:variant>
    </vt:vector>
  </HeadingPairs>
  <TitlesOfParts>
    <vt:vector size="127" baseType="lpstr">
      <vt:lpstr>Arial</vt:lpstr>
      <vt:lpstr>宋体</vt:lpstr>
      <vt:lpstr>Wingdings</vt:lpstr>
      <vt:lpstr>黑体</vt:lpstr>
      <vt:lpstr>微软雅黑</vt:lpstr>
      <vt:lpstr>Arial Unicode MS</vt:lpstr>
      <vt:lpstr>Arial</vt:lpstr>
      <vt:lpstr>English</vt:lpstr>
      <vt:lpstr>中文</vt:lpstr>
      <vt:lpstr>1_English</vt:lpstr>
      <vt:lpstr>2_English</vt:lpstr>
      <vt:lpstr>3_English</vt:lpstr>
      <vt:lpstr>4_English</vt:lpstr>
      <vt:lpstr>English</vt:lpstr>
      <vt:lpstr>3_English</vt:lpstr>
      <vt:lpstr>8_English</vt:lpstr>
      <vt:lpstr>2_English</vt:lpstr>
      <vt:lpstr>Office 主题​​</vt:lpstr>
      <vt:lpstr>7_English</vt:lpstr>
      <vt:lpstr>2_English</vt:lpstr>
      <vt:lpstr>4_English</vt:lpstr>
      <vt:lpstr>1_English</vt:lpstr>
      <vt:lpstr>10_English</vt:lpstr>
      <vt:lpstr>11_English</vt:lpstr>
      <vt:lpstr>12_English</vt:lpstr>
      <vt:lpstr>13_English</vt:lpstr>
      <vt:lpstr>9_English</vt:lpstr>
      <vt:lpstr>16_English</vt:lpstr>
      <vt:lpstr>18_English</vt:lpstr>
      <vt:lpstr>4_English</vt:lpstr>
      <vt:lpstr>English</vt:lpstr>
      <vt:lpstr>1_English</vt:lpstr>
      <vt:lpstr>4_English</vt:lpstr>
      <vt:lpstr>4_English</vt:lpstr>
      <vt:lpstr>5_English</vt:lpstr>
      <vt:lpstr>8_English</vt:lpstr>
      <vt:lpstr>6_English</vt:lpstr>
      <vt:lpstr>17_English</vt:lpstr>
      <vt:lpstr>19_English</vt:lpstr>
      <vt:lpstr>21_English</vt:lpstr>
      <vt:lpstr>20_English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张孙睿</dc:creator>
  <cp:lastModifiedBy>WLL</cp:lastModifiedBy>
  <cp:revision>6</cp:revision>
  <dcterms:created xsi:type="dcterms:W3CDTF">2026-01-28T02:55:00Z</dcterms:created>
  <dcterms:modified xsi:type="dcterms:W3CDTF">2026-01-30T06:54:59Z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2052-12.1.0.24657</vt:lpwstr>
  </property>
  <property fmtid="{D5CDD505-2E9C-101B-9397-08002B2CF9AE}" pid="3" name="ICV">
    <vt:lpwstr>EE210BEC7F56467B8DFCEB24DD205A8F_13</vt:lpwstr>
  </property>
</Properties>
</file>